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xls" ContentType="application/vnd.ms-exce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sldIdLst>
    <p:sldId id="256" r:id="rId2"/>
    <p:sldId id="257" r:id="rId3"/>
    <p:sldId id="332" r:id="rId4"/>
    <p:sldId id="325" r:id="rId5"/>
    <p:sldId id="337" r:id="rId6"/>
    <p:sldId id="348" r:id="rId7"/>
    <p:sldId id="349" r:id="rId8"/>
    <p:sldId id="351" r:id="rId9"/>
    <p:sldId id="354" r:id="rId10"/>
    <p:sldId id="356" r:id="rId11"/>
    <p:sldId id="357" r:id="rId12"/>
    <p:sldId id="360" r:id="rId13"/>
    <p:sldId id="358" r:id="rId14"/>
    <p:sldId id="364" r:id="rId15"/>
    <p:sldId id="359" r:id="rId16"/>
    <p:sldId id="344" r:id="rId17"/>
    <p:sldId id="365" r:id="rId18"/>
    <p:sldId id="345" r:id="rId19"/>
    <p:sldId id="366" r:id="rId20"/>
    <p:sldId id="338" r:id="rId21"/>
    <p:sldId id="362" r:id="rId22"/>
    <p:sldId id="367" r:id="rId23"/>
    <p:sldId id="368" r:id="rId24"/>
    <p:sldId id="369" r:id="rId25"/>
    <p:sldId id="370" r:id="rId26"/>
    <p:sldId id="339" r:id="rId27"/>
    <p:sldId id="372" r:id="rId28"/>
    <p:sldId id="373" r:id="rId29"/>
    <p:sldId id="383" r:id="rId30"/>
    <p:sldId id="374" r:id="rId31"/>
    <p:sldId id="340" r:id="rId32"/>
    <p:sldId id="377" r:id="rId33"/>
    <p:sldId id="378" r:id="rId34"/>
    <p:sldId id="379" r:id="rId35"/>
    <p:sldId id="380" r:id="rId36"/>
    <p:sldId id="381" r:id="rId37"/>
    <p:sldId id="382" r:id="rId38"/>
    <p:sldId id="341" r:id="rId39"/>
    <p:sldId id="343" r:id="rId40"/>
    <p:sldId id="384" r:id="rId41"/>
    <p:sldId id="322" r:id="rId42"/>
    <p:sldId id="333" r:id="rId43"/>
    <p:sldId id="334" r:id="rId44"/>
    <p:sldId id="336" r:id="rId45"/>
    <p:sldId id="385" r:id="rId46"/>
    <p:sldId id="386" r:id="rId47"/>
    <p:sldId id="327" r:id="rId48"/>
    <p:sldId id="328" r:id="rId49"/>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Garamond" pitchFamily="18" charset="0"/>
        <a:ea typeface="+mn-ea"/>
        <a:cs typeface="Arial" charset="0"/>
      </a:defRPr>
    </a:lvl1pPr>
    <a:lvl2pPr marL="457200" algn="ctr" rtl="0" eaLnBrk="0" fontAlgn="base" hangingPunct="0">
      <a:spcBef>
        <a:spcPct val="0"/>
      </a:spcBef>
      <a:spcAft>
        <a:spcPct val="0"/>
      </a:spcAft>
      <a:defRPr kern="1200">
        <a:solidFill>
          <a:schemeClr val="tx1"/>
        </a:solidFill>
        <a:latin typeface="Garamond" pitchFamily="18" charset="0"/>
        <a:ea typeface="+mn-ea"/>
        <a:cs typeface="Arial" charset="0"/>
      </a:defRPr>
    </a:lvl2pPr>
    <a:lvl3pPr marL="914400" algn="ctr" rtl="0" eaLnBrk="0" fontAlgn="base" hangingPunct="0">
      <a:spcBef>
        <a:spcPct val="0"/>
      </a:spcBef>
      <a:spcAft>
        <a:spcPct val="0"/>
      </a:spcAft>
      <a:defRPr kern="1200">
        <a:solidFill>
          <a:schemeClr val="tx1"/>
        </a:solidFill>
        <a:latin typeface="Garamond" pitchFamily="18" charset="0"/>
        <a:ea typeface="+mn-ea"/>
        <a:cs typeface="Arial" charset="0"/>
      </a:defRPr>
    </a:lvl3pPr>
    <a:lvl4pPr marL="1371600" algn="ctr" rtl="0" eaLnBrk="0" fontAlgn="base" hangingPunct="0">
      <a:spcBef>
        <a:spcPct val="0"/>
      </a:spcBef>
      <a:spcAft>
        <a:spcPct val="0"/>
      </a:spcAft>
      <a:defRPr kern="1200">
        <a:solidFill>
          <a:schemeClr val="tx1"/>
        </a:solidFill>
        <a:latin typeface="Garamond" pitchFamily="18" charset="0"/>
        <a:ea typeface="+mn-ea"/>
        <a:cs typeface="Arial" charset="0"/>
      </a:defRPr>
    </a:lvl4pPr>
    <a:lvl5pPr marL="1828800" algn="ctr" rtl="0" eaLnBrk="0" fontAlgn="base" hangingPunct="0">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8486" autoAdjust="0"/>
  </p:normalViewPr>
  <p:slideViewPr>
    <p:cSldViewPr snapToGrid="0">
      <p:cViewPr varScale="1">
        <p:scale>
          <a:sx n="70" d="100"/>
          <a:sy n="70" d="100"/>
        </p:scale>
        <p:origin x="-41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G:\Ft_Meyers\ShellPoint\Ratings\ShellPointCanalRating_1\shellpoint_canal_rating_1_2008dec.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Shell Point Canal Index-to-Mean Velocity Relation</a:t>
            </a:r>
          </a:p>
        </c:rich>
      </c:tx>
    </c:title>
    <c:plotArea>
      <c:layout/>
      <c:scatterChart>
        <c:scatterStyle val="lineMarker"/>
        <c:ser>
          <c:idx val="0"/>
          <c:order val="0"/>
          <c:tx>
            <c:v>Range Avg Cell</c:v>
          </c:tx>
          <c:spPr>
            <a:ln>
              <a:noFill/>
            </a:ln>
          </c:spPr>
          <c:trendline>
            <c:trendlineType val="linear"/>
            <c:forward val="0.5"/>
            <c:backward val="0.5"/>
            <c:dispRSqr val="1"/>
            <c:dispEq val="1"/>
            <c:trendlineLbl>
              <c:numFmt formatCode="General" sourceLinked="0"/>
              <c:spPr>
                <a:solidFill>
                  <a:schemeClr val="bg1"/>
                </a:solidFill>
              </c:spPr>
              <c:txPr>
                <a:bodyPr/>
                <a:lstStyle/>
                <a:p>
                  <a:pPr>
                    <a:defRPr b="1"/>
                  </a:pPr>
                  <a:endParaRPr lang="en-US"/>
                </a:p>
              </c:txPr>
            </c:trendlineLbl>
          </c:trendline>
          <c:xVal>
            <c:numRef>
              <c:f>velocity_Q_table_edited!$G$12:$G$50</c:f>
              <c:numCache>
                <c:formatCode>General</c:formatCode>
                <c:ptCount val="39"/>
                <c:pt idx="0">
                  <c:v>-1.601</c:v>
                </c:pt>
                <c:pt idx="1">
                  <c:v>-1.5914999999999988</c:v>
                </c:pt>
                <c:pt idx="2">
                  <c:v>-1.5443333333333333</c:v>
                </c:pt>
                <c:pt idx="3">
                  <c:v>-1.4686666666666666</c:v>
                </c:pt>
                <c:pt idx="4">
                  <c:v>-1.4163333333333334</c:v>
                </c:pt>
                <c:pt idx="5">
                  <c:v>-1.355</c:v>
                </c:pt>
                <c:pt idx="6" formatCode="0.0000">
                  <c:v>-0.53231466749999989</c:v>
                </c:pt>
                <c:pt idx="7" formatCode="0.0000">
                  <c:v>-0.43635039000000042</c:v>
                </c:pt>
                <c:pt idx="8" formatCode="0.0000">
                  <c:v>-0.44225588400000004</c:v>
                </c:pt>
                <c:pt idx="9" formatCode="0.0000">
                  <c:v>-0.31331926500000057</c:v>
                </c:pt>
                <c:pt idx="10" formatCode="0.0000">
                  <c:v>-0.22637727000000005</c:v>
                </c:pt>
                <c:pt idx="11" formatCode="0.0000">
                  <c:v>-0.17519632200000004</c:v>
                </c:pt>
                <c:pt idx="12" formatCode="0.0000">
                  <c:v>-6.014854999999996E-2</c:v>
                </c:pt>
                <c:pt idx="13" formatCode="0.0000">
                  <c:v>0</c:v>
                </c:pt>
                <c:pt idx="14" formatCode="0.0000">
                  <c:v>5.0852865000000004E-2</c:v>
                </c:pt>
                <c:pt idx="15" formatCode="0.0000">
                  <c:v>0.15337880249999999</c:v>
                </c:pt>
                <c:pt idx="16" formatCode="0.0000">
                  <c:v>0.23950059000000001</c:v>
                </c:pt>
                <c:pt idx="17" formatCode="0.0000">
                  <c:v>0.33628507500000043</c:v>
                </c:pt>
                <c:pt idx="18" formatCode="0.000">
                  <c:v>0.31167885000000034</c:v>
                </c:pt>
                <c:pt idx="19" formatCode="0.0000">
                  <c:v>0.35651686000000044</c:v>
                </c:pt>
                <c:pt idx="20" formatCode="0.0000">
                  <c:v>0.38604433000000032</c:v>
                </c:pt>
                <c:pt idx="21" formatCode="0.0000">
                  <c:v>0.44045142749999999</c:v>
                </c:pt>
                <c:pt idx="22" formatCode="0.0000">
                  <c:v>0.44072483000000001</c:v>
                </c:pt>
                <c:pt idx="23" formatCode="0.0000">
                  <c:v>0.53149446</c:v>
                </c:pt>
                <c:pt idx="24" formatCode="0.0000">
                  <c:v>0.52821362999999943</c:v>
                </c:pt>
                <c:pt idx="25" formatCode="0.0000">
                  <c:v>0.59136960749999989</c:v>
                </c:pt>
                <c:pt idx="26" formatCode="0.0000">
                  <c:v>0.68897430000000004</c:v>
                </c:pt>
                <c:pt idx="27" formatCode="0.0000">
                  <c:v>0.71303371999999998</c:v>
                </c:pt>
                <c:pt idx="28" formatCode="0.0000">
                  <c:v>0.69881678999999919</c:v>
                </c:pt>
                <c:pt idx="29" formatCode="0.0000">
                  <c:v>0.6578064150000007</c:v>
                </c:pt>
                <c:pt idx="30" formatCode="0.0000">
                  <c:v>0.7217825999999995</c:v>
                </c:pt>
                <c:pt idx="31" formatCode="0.0000">
                  <c:v>0.77974393000000086</c:v>
                </c:pt>
                <c:pt idx="32" formatCode="0.0000">
                  <c:v>0.76443338999999944</c:v>
                </c:pt>
                <c:pt idx="33" formatCode="0.0000">
                  <c:v>0.71850177000000004</c:v>
                </c:pt>
                <c:pt idx="34" formatCode="0.0000">
                  <c:v>0.9076962999999999</c:v>
                </c:pt>
                <c:pt idx="35" formatCode="0.0000">
                  <c:v>0.91535156999999956</c:v>
                </c:pt>
                <c:pt idx="36" formatCode="0.0000">
                  <c:v>0.93585675750000052</c:v>
                </c:pt>
                <c:pt idx="37" formatCode="0.0000">
                  <c:v>0.98971704999999921</c:v>
                </c:pt>
                <c:pt idx="38" formatCode="0.0000">
                  <c:v>1.0137764699999998</c:v>
                </c:pt>
              </c:numCache>
            </c:numRef>
          </c:xVal>
          <c:yVal>
            <c:numRef>
              <c:f>velocity_Q_table_edited!$K$12:$K$50</c:f>
              <c:numCache>
                <c:formatCode>0.000</c:formatCode>
                <c:ptCount val="39"/>
                <c:pt idx="0">
                  <c:v>-1.6332123557964169</c:v>
                </c:pt>
                <c:pt idx="1">
                  <c:v>-1.6661959596783686</c:v>
                </c:pt>
                <c:pt idx="2">
                  <c:v>-1.6172830328043799</c:v>
                </c:pt>
                <c:pt idx="3">
                  <c:v>-1.7241317669867513</c:v>
                </c:pt>
                <c:pt idx="4">
                  <c:v>-1.5502918180552818</c:v>
                </c:pt>
                <c:pt idx="5">
                  <c:v>-1.5445329019529721</c:v>
                </c:pt>
                <c:pt idx="6">
                  <c:v>-0.63849718144263556</c:v>
                </c:pt>
                <c:pt idx="7">
                  <c:v>-0.56622693610299024</c:v>
                </c:pt>
                <c:pt idx="8">
                  <c:v>-0.47114913633942945</c:v>
                </c:pt>
                <c:pt idx="9">
                  <c:v>-0.32033077334792737</c:v>
                </c:pt>
                <c:pt idx="10">
                  <c:v>-0.18340717732753584</c:v>
                </c:pt>
                <c:pt idx="11">
                  <c:v>-7.6928536722723234E-2</c:v>
                </c:pt>
                <c:pt idx="12">
                  <c:v>-2.8454532064259314E-3</c:v>
                </c:pt>
                <c:pt idx="13">
                  <c:v>0.1035287986387569</c:v>
                </c:pt>
                <c:pt idx="14">
                  <c:v>0.2170553240443088</c:v>
                </c:pt>
                <c:pt idx="15">
                  <c:v>0.27741846084337607</c:v>
                </c:pt>
                <c:pt idx="16">
                  <c:v>0.35363573155943545</c:v>
                </c:pt>
                <c:pt idx="17">
                  <c:v>0.43075363109839676</c:v>
                </c:pt>
                <c:pt idx="18">
                  <c:v>0.51279129468389972</c:v>
                </c:pt>
                <c:pt idx="19">
                  <c:v>0.55630165967839795</c:v>
                </c:pt>
                <c:pt idx="20">
                  <c:v>0.55962834571161357</c:v>
                </c:pt>
                <c:pt idx="21">
                  <c:v>0.61859498337543084</c:v>
                </c:pt>
                <c:pt idx="22">
                  <c:v>0.61620390746107734</c:v>
                </c:pt>
                <c:pt idx="23">
                  <c:v>0.63428252976635147</c:v>
                </c:pt>
                <c:pt idx="24">
                  <c:v>0.65224823577214663</c:v>
                </c:pt>
                <c:pt idx="25">
                  <c:v>0.69427446109193347</c:v>
                </c:pt>
                <c:pt idx="26">
                  <c:v>0.7181116295082417</c:v>
                </c:pt>
                <c:pt idx="27">
                  <c:v>0.75550491616427806</c:v>
                </c:pt>
                <c:pt idx="28">
                  <c:v>0.75516674131699357</c:v>
                </c:pt>
                <c:pt idx="29">
                  <c:v>0.79779205161234878</c:v>
                </c:pt>
                <c:pt idx="30">
                  <c:v>0.77636726386673049</c:v>
                </c:pt>
                <c:pt idx="31">
                  <c:v>0.80328234736152448</c:v>
                </c:pt>
                <c:pt idx="32">
                  <c:v>0.85587092361714379</c:v>
                </c:pt>
                <c:pt idx="33">
                  <c:v>0.84780356547965818</c:v>
                </c:pt>
                <c:pt idx="34">
                  <c:v>0.87698889243463984</c:v>
                </c:pt>
                <c:pt idx="35">
                  <c:v>0.96300666824262959</c:v>
                </c:pt>
                <c:pt idx="36">
                  <c:v>0.91894379578140906</c:v>
                </c:pt>
                <c:pt idx="37">
                  <c:v>0.96140254007556658</c:v>
                </c:pt>
                <c:pt idx="38">
                  <c:v>0.98798144813735389</c:v>
                </c:pt>
              </c:numCache>
            </c:numRef>
          </c:yVal>
        </c:ser>
        <c:ser>
          <c:idx val="1"/>
          <c:order val="1"/>
          <c:tx>
            <c:v>Cell 1</c:v>
          </c:tx>
          <c:spPr>
            <a:ln w="28575">
              <a:noFill/>
            </a:ln>
          </c:spPr>
          <c:xVal>
            <c:numRef>
              <c:f>velocity_Q_table_edited!$M$12:$M$50</c:f>
              <c:numCache>
                <c:formatCode>General</c:formatCode>
                <c:ptCount val="39"/>
                <c:pt idx="0">
                  <c:v>-1.507499999999999</c:v>
                </c:pt>
                <c:pt idx="1">
                  <c:v>-1.5385</c:v>
                </c:pt>
                <c:pt idx="2">
                  <c:v>-1.3673333333333335</c:v>
                </c:pt>
                <c:pt idx="3">
                  <c:v>-1.25</c:v>
                </c:pt>
                <c:pt idx="4">
                  <c:v>-1.3076666666666668</c:v>
                </c:pt>
                <c:pt idx="5">
                  <c:v>-1.1890000000000001</c:v>
                </c:pt>
                <c:pt idx="6" formatCode="0.0000">
                  <c:v>-0.33625000000000033</c:v>
                </c:pt>
                <c:pt idx="7" formatCode="0.0000">
                  <c:v>-0.48800000000000032</c:v>
                </c:pt>
                <c:pt idx="8" formatCode="0.0000">
                  <c:v>-0.40880000000000027</c:v>
                </c:pt>
                <c:pt idx="9" formatCode="0.0000">
                  <c:v>-0.40525</c:v>
                </c:pt>
                <c:pt idx="10" formatCode="0.0000">
                  <c:v>-0.30933333333333335</c:v>
                </c:pt>
                <c:pt idx="11" formatCode="0.0000">
                  <c:v>-0.10880000000000002</c:v>
                </c:pt>
                <c:pt idx="12" formatCode="0.0000">
                  <c:v>-0.2033333333333335</c:v>
                </c:pt>
                <c:pt idx="13" formatCode="0.0000">
                  <c:v>-8.5800000000000043E-2</c:v>
                </c:pt>
                <c:pt idx="14" formatCode="0.0000">
                  <c:v>0.10824999999999999</c:v>
                </c:pt>
                <c:pt idx="15" formatCode="0.0000">
                  <c:v>0.1615</c:v>
                </c:pt>
                <c:pt idx="16" formatCode="0.0000">
                  <c:v>0.3113333333333333</c:v>
                </c:pt>
                <c:pt idx="17" formatCode="0.0000">
                  <c:v>0.40425</c:v>
                </c:pt>
                <c:pt idx="18" formatCode="0.000">
                  <c:v>0.51600000000000001</c:v>
                </c:pt>
                <c:pt idx="19" formatCode="0.0000">
                  <c:v>0.39700000000000041</c:v>
                </c:pt>
                <c:pt idx="20" formatCode="0.0000">
                  <c:v>0.39133333333333331</c:v>
                </c:pt>
                <c:pt idx="21" formatCode="0.0000">
                  <c:v>0.45625000000000004</c:v>
                </c:pt>
                <c:pt idx="22" formatCode="0.0000">
                  <c:v>0.44600000000000001</c:v>
                </c:pt>
                <c:pt idx="23" formatCode="0.0000">
                  <c:v>0.56099999999999994</c:v>
                </c:pt>
                <c:pt idx="24" formatCode="0.0000">
                  <c:v>0.61125000000000052</c:v>
                </c:pt>
                <c:pt idx="25" formatCode="0.0000">
                  <c:v>0.61125000000000052</c:v>
                </c:pt>
                <c:pt idx="26" formatCode="0.0000">
                  <c:v>0.60775000000000068</c:v>
                </c:pt>
                <c:pt idx="27" formatCode="0.0000">
                  <c:v>0.77866666666666673</c:v>
                </c:pt>
                <c:pt idx="28" formatCode="0.0000">
                  <c:v>0.77350000000000063</c:v>
                </c:pt>
                <c:pt idx="29" formatCode="0.0000">
                  <c:v>0.65775000000000095</c:v>
                </c:pt>
                <c:pt idx="30" formatCode="0.0000">
                  <c:v>0.76525000000000054</c:v>
                </c:pt>
                <c:pt idx="31" formatCode="0.0000">
                  <c:v>0.9503333333333337</c:v>
                </c:pt>
                <c:pt idx="32" formatCode="0.0000">
                  <c:v>0.89500000000000002</c:v>
                </c:pt>
                <c:pt idx="33" formatCode="0.0000">
                  <c:v>0.75700000000000056</c:v>
                </c:pt>
                <c:pt idx="34" formatCode="0.0000">
                  <c:v>0.83666666666666678</c:v>
                </c:pt>
                <c:pt idx="35" formatCode="0.0000">
                  <c:v>0.64450000000000063</c:v>
                </c:pt>
                <c:pt idx="36" formatCode="0.0000">
                  <c:v>0.86349999999999993</c:v>
                </c:pt>
                <c:pt idx="37" formatCode="0.0000">
                  <c:v>1.0073333333333332</c:v>
                </c:pt>
                <c:pt idx="38" formatCode="0.0000">
                  <c:v>1.0349999999999988</c:v>
                </c:pt>
              </c:numCache>
            </c:numRef>
          </c:xVal>
          <c:yVal>
            <c:numRef>
              <c:f>velocity_Q_table_edited!$K$12:$K$50</c:f>
              <c:numCache>
                <c:formatCode>0.000</c:formatCode>
                <c:ptCount val="39"/>
                <c:pt idx="0">
                  <c:v>-1.6332123557964169</c:v>
                </c:pt>
                <c:pt idx="1">
                  <c:v>-1.6661959596783686</c:v>
                </c:pt>
                <c:pt idx="2">
                  <c:v>-1.6172830328043799</c:v>
                </c:pt>
                <c:pt idx="3">
                  <c:v>-1.7241317669867513</c:v>
                </c:pt>
                <c:pt idx="4">
                  <c:v>-1.5502918180552818</c:v>
                </c:pt>
                <c:pt idx="5">
                  <c:v>-1.5445329019529721</c:v>
                </c:pt>
                <c:pt idx="6">
                  <c:v>-0.63849718144263556</c:v>
                </c:pt>
                <c:pt idx="7">
                  <c:v>-0.56622693610299024</c:v>
                </c:pt>
                <c:pt idx="8">
                  <c:v>-0.47114913633942945</c:v>
                </c:pt>
                <c:pt idx="9">
                  <c:v>-0.32033077334792737</c:v>
                </c:pt>
                <c:pt idx="10">
                  <c:v>-0.18340717732753584</c:v>
                </c:pt>
                <c:pt idx="11">
                  <c:v>-7.6928536722723234E-2</c:v>
                </c:pt>
                <c:pt idx="12">
                  <c:v>-2.8454532064259314E-3</c:v>
                </c:pt>
                <c:pt idx="13">
                  <c:v>0.1035287986387569</c:v>
                </c:pt>
                <c:pt idx="14">
                  <c:v>0.2170553240443088</c:v>
                </c:pt>
                <c:pt idx="15">
                  <c:v>0.27741846084337607</c:v>
                </c:pt>
                <c:pt idx="16">
                  <c:v>0.35363573155943545</c:v>
                </c:pt>
                <c:pt idx="17">
                  <c:v>0.43075363109839676</c:v>
                </c:pt>
                <c:pt idx="18">
                  <c:v>0.51279129468389972</c:v>
                </c:pt>
                <c:pt idx="19">
                  <c:v>0.55630165967839795</c:v>
                </c:pt>
                <c:pt idx="20">
                  <c:v>0.55962834571161357</c:v>
                </c:pt>
                <c:pt idx="21">
                  <c:v>0.61859498337543084</c:v>
                </c:pt>
                <c:pt idx="22">
                  <c:v>0.61620390746107734</c:v>
                </c:pt>
                <c:pt idx="23">
                  <c:v>0.63428252976635147</c:v>
                </c:pt>
                <c:pt idx="24">
                  <c:v>0.65224823577214663</c:v>
                </c:pt>
                <c:pt idx="25">
                  <c:v>0.69427446109193347</c:v>
                </c:pt>
                <c:pt idx="26">
                  <c:v>0.7181116295082417</c:v>
                </c:pt>
                <c:pt idx="27">
                  <c:v>0.75550491616427806</c:v>
                </c:pt>
                <c:pt idx="28">
                  <c:v>0.75516674131699357</c:v>
                </c:pt>
                <c:pt idx="29">
                  <c:v>0.79779205161234878</c:v>
                </c:pt>
                <c:pt idx="30">
                  <c:v>0.77636726386673049</c:v>
                </c:pt>
                <c:pt idx="31">
                  <c:v>0.80328234736152448</c:v>
                </c:pt>
                <c:pt idx="32">
                  <c:v>0.85587092361714379</c:v>
                </c:pt>
                <c:pt idx="33">
                  <c:v>0.84780356547965818</c:v>
                </c:pt>
                <c:pt idx="34">
                  <c:v>0.87698889243463984</c:v>
                </c:pt>
                <c:pt idx="35">
                  <c:v>0.96300666824262959</c:v>
                </c:pt>
                <c:pt idx="36">
                  <c:v>0.91894379578140906</c:v>
                </c:pt>
                <c:pt idx="37">
                  <c:v>0.96140254007556658</c:v>
                </c:pt>
                <c:pt idx="38">
                  <c:v>0.98798144813735389</c:v>
                </c:pt>
              </c:numCache>
            </c:numRef>
          </c:yVal>
        </c:ser>
        <c:ser>
          <c:idx val="2"/>
          <c:order val="2"/>
          <c:tx>
            <c:v>Cell 2</c:v>
          </c:tx>
          <c:spPr>
            <a:ln w="28575">
              <a:noFill/>
            </a:ln>
          </c:spPr>
          <c:xVal>
            <c:numRef>
              <c:f>velocity_Q_table_edited!$O$12:$O$50</c:f>
              <c:numCache>
                <c:formatCode>General</c:formatCode>
                <c:ptCount val="39"/>
                <c:pt idx="0">
                  <c:v>-1.517499999999999</c:v>
                </c:pt>
                <c:pt idx="1">
                  <c:v>-1.5434999999999988</c:v>
                </c:pt>
                <c:pt idx="2">
                  <c:v>-1.4863333333333333</c:v>
                </c:pt>
                <c:pt idx="3">
                  <c:v>-1.5156666666666658</c:v>
                </c:pt>
                <c:pt idx="4">
                  <c:v>-1.3613333333333333</c:v>
                </c:pt>
                <c:pt idx="5">
                  <c:v>-1.2959999999999985</c:v>
                </c:pt>
                <c:pt idx="6" formatCode="0.0000">
                  <c:v>-0.58399999999999996</c:v>
                </c:pt>
                <c:pt idx="7" formatCode="0.0000">
                  <c:v>-0.45675000000000004</c:v>
                </c:pt>
                <c:pt idx="8" formatCode="0.0000">
                  <c:v>-0.44040000000000001</c:v>
                </c:pt>
                <c:pt idx="9" formatCode="0.0000">
                  <c:v>-0.30175000000000002</c:v>
                </c:pt>
                <c:pt idx="10" formatCode="0.0000">
                  <c:v>-0.22633333333333341</c:v>
                </c:pt>
                <c:pt idx="11" formatCode="0.0000">
                  <c:v>-0.14640000000000017</c:v>
                </c:pt>
                <c:pt idx="12" formatCode="0.0000">
                  <c:v>-1.3333333333333341E-2</c:v>
                </c:pt>
                <c:pt idx="13" formatCode="0.0000">
                  <c:v>-3.5200000000000002E-2</c:v>
                </c:pt>
                <c:pt idx="14" formatCode="0.0000">
                  <c:v>7.8749999999999987E-2</c:v>
                </c:pt>
                <c:pt idx="15" formatCode="0.0000">
                  <c:v>0.27475000000000005</c:v>
                </c:pt>
                <c:pt idx="16" formatCode="0.0000">
                  <c:v>0.34766666666666707</c:v>
                </c:pt>
                <c:pt idx="17" formatCode="0.0000">
                  <c:v>0.33200000000000041</c:v>
                </c:pt>
                <c:pt idx="18" formatCode="0.000">
                  <c:v>0.27300000000000002</c:v>
                </c:pt>
                <c:pt idx="19" formatCode="0.0000">
                  <c:v>0.32033333333333336</c:v>
                </c:pt>
                <c:pt idx="20" formatCode="0.0000">
                  <c:v>0.42533333333333334</c:v>
                </c:pt>
                <c:pt idx="21" formatCode="0.0000">
                  <c:v>0.31825000000000031</c:v>
                </c:pt>
                <c:pt idx="22" formatCode="0.0000">
                  <c:v>0.45600000000000002</c:v>
                </c:pt>
                <c:pt idx="23" formatCode="0.0000">
                  <c:v>0.60133333333333361</c:v>
                </c:pt>
                <c:pt idx="24" formatCode="0.0000">
                  <c:v>0.56400000000000061</c:v>
                </c:pt>
                <c:pt idx="25" formatCode="0.0000">
                  <c:v>0.52249999999999996</c:v>
                </c:pt>
                <c:pt idx="26" formatCode="0.0000">
                  <c:v>0.72975000000000079</c:v>
                </c:pt>
                <c:pt idx="27" formatCode="0.0000">
                  <c:v>0.75100000000000056</c:v>
                </c:pt>
                <c:pt idx="28" formatCode="0.0000">
                  <c:v>0.6925</c:v>
                </c:pt>
                <c:pt idx="29" formatCode="0.0000">
                  <c:v>0.65275000000000072</c:v>
                </c:pt>
                <c:pt idx="30" formatCode="0.0000">
                  <c:v>0.68425000000000002</c:v>
                </c:pt>
                <c:pt idx="31" formatCode="0.0000">
                  <c:v>0.7556666666666666</c:v>
                </c:pt>
                <c:pt idx="32" formatCode="0.0000">
                  <c:v>0.79</c:v>
                </c:pt>
                <c:pt idx="33" formatCode="0.0000">
                  <c:v>0.75800000000000056</c:v>
                </c:pt>
                <c:pt idx="34" formatCode="0.0000">
                  <c:v>0.86166666666666669</c:v>
                </c:pt>
                <c:pt idx="35" formatCode="0.0000">
                  <c:v>0.97249999999999992</c:v>
                </c:pt>
                <c:pt idx="36" formatCode="0.0000">
                  <c:v>0.96625000000000005</c:v>
                </c:pt>
                <c:pt idx="37" formatCode="0.0000">
                  <c:v>0.9643333333333336</c:v>
                </c:pt>
                <c:pt idx="38" formatCode="0.0000">
                  <c:v>1.02125</c:v>
                </c:pt>
              </c:numCache>
            </c:numRef>
          </c:xVal>
          <c:yVal>
            <c:numRef>
              <c:f>velocity_Q_table_edited!$K$12:$K$50</c:f>
              <c:numCache>
                <c:formatCode>0.000</c:formatCode>
                <c:ptCount val="39"/>
                <c:pt idx="0">
                  <c:v>-1.6332123557964169</c:v>
                </c:pt>
                <c:pt idx="1">
                  <c:v>-1.6661959596783686</c:v>
                </c:pt>
                <c:pt idx="2">
                  <c:v>-1.6172830328043799</c:v>
                </c:pt>
                <c:pt idx="3">
                  <c:v>-1.7241317669867513</c:v>
                </c:pt>
                <c:pt idx="4">
                  <c:v>-1.5502918180552818</c:v>
                </c:pt>
                <c:pt idx="5">
                  <c:v>-1.5445329019529721</c:v>
                </c:pt>
                <c:pt idx="6">
                  <c:v>-0.63849718144263556</c:v>
                </c:pt>
                <c:pt idx="7">
                  <c:v>-0.56622693610299024</c:v>
                </c:pt>
                <c:pt idx="8">
                  <c:v>-0.47114913633942945</c:v>
                </c:pt>
                <c:pt idx="9">
                  <c:v>-0.32033077334792737</c:v>
                </c:pt>
                <c:pt idx="10">
                  <c:v>-0.18340717732753584</c:v>
                </c:pt>
                <c:pt idx="11">
                  <c:v>-7.6928536722723234E-2</c:v>
                </c:pt>
                <c:pt idx="12">
                  <c:v>-2.8454532064259314E-3</c:v>
                </c:pt>
                <c:pt idx="13">
                  <c:v>0.1035287986387569</c:v>
                </c:pt>
                <c:pt idx="14">
                  <c:v>0.2170553240443088</c:v>
                </c:pt>
                <c:pt idx="15">
                  <c:v>0.27741846084337607</c:v>
                </c:pt>
                <c:pt idx="16">
                  <c:v>0.35363573155943545</c:v>
                </c:pt>
                <c:pt idx="17">
                  <c:v>0.43075363109839676</c:v>
                </c:pt>
                <c:pt idx="18">
                  <c:v>0.51279129468389972</c:v>
                </c:pt>
                <c:pt idx="19">
                  <c:v>0.55630165967839795</c:v>
                </c:pt>
                <c:pt idx="20">
                  <c:v>0.55962834571161357</c:v>
                </c:pt>
                <c:pt idx="21">
                  <c:v>0.61859498337543084</c:v>
                </c:pt>
                <c:pt idx="22">
                  <c:v>0.61620390746107734</c:v>
                </c:pt>
                <c:pt idx="23">
                  <c:v>0.63428252976635147</c:v>
                </c:pt>
                <c:pt idx="24">
                  <c:v>0.65224823577214663</c:v>
                </c:pt>
                <c:pt idx="25">
                  <c:v>0.69427446109193347</c:v>
                </c:pt>
                <c:pt idx="26">
                  <c:v>0.7181116295082417</c:v>
                </c:pt>
                <c:pt idx="27">
                  <c:v>0.75550491616427806</c:v>
                </c:pt>
                <c:pt idx="28">
                  <c:v>0.75516674131699357</c:v>
                </c:pt>
                <c:pt idx="29">
                  <c:v>0.79779205161234878</c:v>
                </c:pt>
                <c:pt idx="30">
                  <c:v>0.77636726386673049</c:v>
                </c:pt>
                <c:pt idx="31">
                  <c:v>0.80328234736152448</c:v>
                </c:pt>
                <c:pt idx="32">
                  <c:v>0.85587092361714379</c:v>
                </c:pt>
                <c:pt idx="33">
                  <c:v>0.84780356547965818</c:v>
                </c:pt>
                <c:pt idx="34">
                  <c:v>0.87698889243463984</c:v>
                </c:pt>
                <c:pt idx="35">
                  <c:v>0.96300666824262959</c:v>
                </c:pt>
                <c:pt idx="36">
                  <c:v>0.91894379578140906</c:v>
                </c:pt>
                <c:pt idx="37">
                  <c:v>0.96140254007556658</c:v>
                </c:pt>
                <c:pt idx="38">
                  <c:v>0.98798144813735389</c:v>
                </c:pt>
              </c:numCache>
            </c:numRef>
          </c:yVal>
        </c:ser>
        <c:ser>
          <c:idx val="3"/>
          <c:order val="3"/>
          <c:tx>
            <c:v>Cell 3</c:v>
          </c:tx>
          <c:spPr>
            <a:ln w="28575">
              <a:noFill/>
            </a:ln>
          </c:spPr>
          <c:xVal>
            <c:numRef>
              <c:f>velocity_Q_table_edited!$Q$12:$Q$50</c:f>
              <c:numCache>
                <c:formatCode>General</c:formatCode>
                <c:ptCount val="39"/>
                <c:pt idx="0">
                  <c:v>-1.5449999999999988</c:v>
                </c:pt>
                <c:pt idx="1">
                  <c:v>-1.5830000000000002</c:v>
                </c:pt>
                <c:pt idx="2">
                  <c:v>-1.5386666666666666</c:v>
                </c:pt>
                <c:pt idx="3">
                  <c:v>-1.4163333333333332</c:v>
                </c:pt>
                <c:pt idx="4">
                  <c:v>-1.3823333333333341</c:v>
                </c:pt>
                <c:pt idx="5">
                  <c:v>-1.3485</c:v>
                </c:pt>
                <c:pt idx="6" formatCode="0.0000">
                  <c:v>-0.58399999999999996</c:v>
                </c:pt>
                <c:pt idx="7" formatCode="0.0000">
                  <c:v>-0.43125000000000002</c:v>
                </c:pt>
                <c:pt idx="8" formatCode="0.0000">
                  <c:v>-0.47180000000000027</c:v>
                </c:pt>
                <c:pt idx="9" formatCode="0.0000">
                  <c:v>-0.32875000000000032</c:v>
                </c:pt>
                <c:pt idx="10" formatCode="0.0000">
                  <c:v>-0.24700000000000014</c:v>
                </c:pt>
                <c:pt idx="11" formatCode="0.0000">
                  <c:v>-0.2258</c:v>
                </c:pt>
                <c:pt idx="12" formatCode="0.0000">
                  <c:v>-7.9666666666666733E-2</c:v>
                </c:pt>
                <c:pt idx="13" formatCode="0.0000">
                  <c:v>1.3000000000000001E-2</c:v>
                </c:pt>
                <c:pt idx="14" formatCode="0.0000">
                  <c:v>0.14100000000000001</c:v>
                </c:pt>
                <c:pt idx="15" formatCode="0.0000">
                  <c:v>0.11574999999999998</c:v>
                </c:pt>
                <c:pt idx="16" formatCode="0.0000">
                  <c:v>0.19133333333333341</c:v>
                </c:pt>
                <c:pt idx="17" formatCode="0.0000">
                  <c:v>0.32000000000000034</c:v>
                </c:pt>
                <c:pt idx="18" formatCode="0.000">
                  <c:v>0.30166666666666703</c:v>
                </c:pt>
                <c:pt idx="19" formatCode="0.0000">
                  <c:v>0.39133333333333331</c:v>
                </c:pt>
                <c:pt idx="20" formatCode="0.0000">
                  <c:v>0.34333333333333327</c:v>
                </c:pt>
                <c:pt idx="21" formatCode="0.0000">
                  <c:v>0.47425000000000006</c:v>
                </c:pt>
                <c:pt idx="22" formatCode="0.0000">
                  <c:v>0.40033333333333326</c:v>
                </c:pt>
                <c:pt idx="23" formatCode="0.0000">
                  <c:v>0.46900000000000008</c:v>
                </c:pt>
                <c:pt idx="24" formatCode="0.0000">
                  <c:v>0.53974999999999995</c:v>
                </c:pt>
                <c:pt idx="25" formatCode="0.0000">
                  <c:v>0.50875000000000004</c:v>
                </c:pt>
                <c:pt idx="26" formatCode="0.0000">
                  <c:v>0.69650000000000001</c:v>
                </c:pt>
                <c:pt idx="27" formatCode="0.0000">
                  <c:v>0.77333333333333365</c:v>
                </c:pt>
                <c:pt idx="28" formatCode="0.0000">
                  <c:v>0.65450000000000053</c:v>
                </c:pt>
                <c:pt idx="29" formatCode="0.0000">
                  <c:v>0.67900000000000083</c:v>
                </c:pt>
                <c:pt idx="30" formatCode="0.0000">
                  <c:v>0.74225000000000063</c:v>
                </c:pt>
                <c:pt idx="31" formatCode="0.0000">
                  <c:v>0.7436666666666667</c:v>
                </c:pt>
                <c:pt idx="32" formatCode="0.0000">
                  <c:v>0.7922499999999999</c:v>
                </c:pt>
                <c:pt idx="33" formatCode="0.0000">
                  <c:v>0.77000000000000068</c:v>
                </c:pt>
                <c:pt idx="34" formatCode="0.0000">
                  <c:v>0.8726666666666667</c:v>
                </c:pt>
                <c:pt idx="35" formatCode="0.0000">
                  <c:v>0.84350000000000003</c:v>
                </c:pt>
                <c:pt idx="36" formatCode="0.0000">
                  <c:v>0.9242499999999999</c:v>
                </c:pt>
                <c:pt idx="37" formatCode="0.0000">
                  <c:v>1.0629999999999988</c:v>
                </c:pt>
                <c:pt idx="38" formatCode="0.0000">
                  <c:v>0.97024999999999995</c:v>
                </c:pt>
              </c:numCache>
            </c:numRef>
          </c:xVal>
          <c:yVal>
            <c:numRef>
              <c:f>velocity_Q_table_edited!$K$12:$K$50</c:f>
              <c:numCache>
                <c:formatCode>0.000</c:formatCode>
                <c:ptCount val="39"/>
                <c:pt idx="0">
                  <c:v>-1.6332123557964169</c:v>
                </c:pt>
                <c:pt idx="1">
                  <c:v>-1.6661959596783686</c:v>
                </c:pt>
                <c:pt idx="2">
                  <c:v>-1.6172830328043799</c:v>
                </c:pt>
                <c:pt idx="3">
                  <c:v>-1.7241317669867513</c:v>
                </c:pt>
                <c:pt idx="4">
                  <c:v>-1.5502918180552818</c:v>
                </c:pt>
                <c:pt idx="5">
                  <c:v>-1.5445329019529721</c:v>
                </c:pt>
                <c:pt idx="6">
                  <c:v>-0.63849718144263556</c:v>
                </c:pt>
                <c:pt idx="7">
                  <c:v>-0.56622693610299024</c:v>
                </c:pt>
                <c:pt idx="8">
                  <c:v>-0.47114913633942945</c:v>
                </c:pt>
                <c:pt idx="9">
                  <c:v>-0.32033077334792737</c:v>
                </c:pt>
                <c:pt idx="10">
                  <c:v>-0.18340717732753584</c:v>
                </c:pt>
                <c:pt idx="11">
                  <c:v>-7.6928536722723234E-2</c:v>
                </c:pt>
                <c:pt idx="12">
                  <c:v>-2.8454532064259314E-3</c:v>
                </c:pt>
                <c:pt idx="13">
                  <c:v>0.1035287986387569</c:v>
                </c:pt>
                <c:pt idx="14">
                  <c:v>0.2170553240443088</c:v>
                </c:pt>
                <c:pt idx="15">
                  <c:v>0.27741846084337607</c:v>
                </c:pt>
                <c:pt idx="16">
                  <c:v>0.35363573155943545</c:v>
                </c:pt>
                <c:pt idx="17">
                  <c:v>0.43075363109839676</c:v>
                </c:pt>
                <c:pt idx="18">
                  <c:v>0.51279129468389972</c:v>
                </c:pt>
                <c:pt idx="19">
                  <c:v>0.55630165967839795</c:v>
                </c:pt>
                <c:pt idx="20">
                  <c:v>0.55962834571161357</c:v>
                </c:pt>
                <c:pt idx="21">
                  <c:v>0.61859498337543084</c:v>
                </c:pt>
                <c:pt idx="22">
                  <c:v>0.61620390746107734</c:v>
                </c:pt>
                <c:pt idx="23">
                  <c:v>0.63428252976635147</c:v>
                </c:pt>
                <c:pt idx="24">
                  <c:v>0.65224823577214663</c:v>
                </c:pt>
                <c:pt idx="25">
                  <c:v>0.69427446109193347</c:v>
                </c:pt>
                <c:pt idx="26">
                  <c:v>0.7181116295082417</c:v>
                </c:pt>
                <c:pt idx="27">
                  <c:v>0.75550491616427806</c:v>
                </c:pt>
                <c:pt idx="28">
                  <c:v>0.75516674131699357</c:v>
                </c:pt>
                <c:pt idx="29">
                  <c:v>0.79779205161234878</c:v>
                </c:pt>
                <c:pt idx="30">
                  <c:v>0.77636726386673049</c:v>
                </c:pt>
                <c:pt idx="31">
                  <c:v>0.80328234736152448</c:v>
                </c:pt>
                <c:pt idx="32">
                  <c:v>0.85587092361714379</c:v>
                </c:pt>
                <c:pt idx="33">
                  <c:v>0.84780356547965818</c:v>
                </c:pt>
                <c:pt idx="34">
                  <c:v>0.87698889243463984</c:v>
                </c:pt>
                <c:pt idx="35">
                  <c:v>0.96300666824262959</c:v>
                </c:pt>
                <c:pt idx="36">
                  <c:v>0.91894379578140906</c:v>
                </c:pt>
                <c:pt idx="37">
                  <c:v>0.96140254007556658</c:v>
                </c:pt>
                <c:pt idx="38">
                  <c:v>0.98798144813735389</c:v>
                </c:pt>
              </c:numCache>
            </c:numRef>
          </c:yVal>
        </c:ser>
        <c:axId val="63154432"/>
        <c:axId val="63160704"/>
      </c:scatterChart>
      <c:valAx>
        <c:axId val="63154432"/>
        <c:scaling>
          <c:orientation val="minMax"/>
          <c:max val="2"/>
          <c:min val="-2"/>
        </c:scaling>
        <c:axPos val="b"/>
        <c:majorGridlines/>
        <c:title>
          <c:tx>
            <c:rich>
              <a:bodyPr/>
              <a:lstStyle/>
              <a:p>
                <a:pPr>
                  <a:defRPr/>
                </a:pPr>
                <a:r>
                  <a:rPr lang="en-US"/>
                  <a:t>Shell Point Index Velocity in fps</a:t>
                </a:r>
              </a:p>
            </c:rich>
          </c:tx>
        </c:title>
        <c:numFmt formatCode="General" sourceLinked="1"/>
        <c:tickLblPos val="nextTo"/>
        <c:crossAx val="63160704"/>
        <c:crossesAt val="-2"/>
        <c:crossBetween val="midCat"/>
      </c:valAx>
      <c:valAx>
        <c:axId val="63160704"/>
        <c:scaling>
          <c:orientation val="minMax"/>
          <c:max val="2"/>
          <c:min val="-2"/>
        </c:scaling>
        <c:axPos val="l"/>
        <c:majorGridlines/>
        <c:title>
          <c:tx>
            <c:rich>
              <a:bodyPr rot="-5400000" vert="horz"/>
              <a:lstStyle/>
              <a:p>
                <a:pPr>
                  <a:defRPr/>
                </a:pPr>
                <a:r>
                  <a:rPr lang="en-US"/>
                  <a:t>Mean Measured Velocity in fps</a:t>
                </a:r>
              </a:p>
            </c:rich>
          </c:tx>
        </c:title>
        <c:numFmt formatCode="0.000" sourceLinked="1"/>
        <c:tickLblPos val="nextTo"/>
        <c:crossAx val="63154432"/>
        <c:crossesAt val="-2"/>
        <c:crossBetween val="midCat"/>
      </c:valAx>
    </c:plotArea>
    <c:legend>
      <c:legendPos val="r"/>
    </c:legend>
    <c:plotVisOnly val="1"/>
  </c:chart>
  <c:spPr>
    <a:gradFill flip="none" rotWithShape="1">
      <a:gsLst>
        <a:gs pos="0">
          <a:srgbClr val="0099CC">
            <a:lumMod val="20000"/>
            <a:lumOff val="80000"/>
            <a:shade val="30000"/>
            <a:satMod val="115000"/>
          </a:srgbClr>
        </a:gs>
        <a:gs pos="50000">
          <a:srgbClr val="0099CC">
            <a:lumMod val="20000"/>
            <a:lumOff val="80000"/>
            <a:shade val="67500"/>
            <a:satMod val="115000"/>
          </a:srgbClr>
        </a:gs>
        <a:gs pos="100000">
          <a:srgbClr val="0099CC">
            <a:lumMod val="20000"/>
            <a:lumOff val="80000"/>
            <a:shade val="100000"/>
            <a:satMod val="115000"/>
          </a:srgbClr>
        </a:gs>
      </a:gsLst>
      <a:path path="circle">
        <a:fillToRect t="100000" r="100000"/>
      </a:path>
      <a:tileRect l="-100000" b="-100000"/>
    </a:gra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endParaRPr lang="en-US" dirty="0"/>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endParaRPr lang="en-US" dirty="0"/>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8DF926B-6A04-4DE4-BF75-B55DF76F01EA}"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is an attempt to refresh everyone’s memory about ADVMs.</a:t>
            </a:r>
            <a:r>
              <a:rPr lang="en-US" baseline="0" dirty="0" smtClean="0"/>
              <a:t> This is not meant to be a substitute for the </a:t>
            </a:r>
            <a:r>
              <a:rPr lang="en-US" baseline="0" dirty="0" err="1" smtClean="0"/>
              <a:t>OSW</a:t>
            </a:r>
            <a:r>
              <a:rPr lang="en-US" baseline="0" dirty="0" smtClean="0"/>
              <a:t> training. This is the first in a series of Index Velocity related webinars that will hopefully help us all understand ADVMs a little better.</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These are just general guidelines.</a:t>
            </a:r>
            <a:r>
              <a:rPr lang="en-US" baseline="0" smtClean="0"/>
              <a:t> Actual settings will vary. During calibration of the index-to-mean velocity relation it is recommended to change to a shorter measurement interval during discharge measurements. Example: AI = SI = 60 seconds</a:t>
            </a:r>
            <a:endParaRPr lang="en-US" smtClean="0"/>
          </a:p>
          <a:p>
            <a:endParaRPr lang="en-US" smtClean="0"/>
          </a:p>
          <a:p>
            <a:r>
              <a:rPr lang="en-US" smtClean="0"/>
              <a:t>Make sure you will have enough battery and solar capacity. Power (Watts) = Current (Amps) * Voltage (P</a:t>
            </a:r>
            <a:r>
              <a:rPr lang="en-US" baseline="0" smtClean="0"/>
              <a:t> = I * E). Power requirements of equipment are in specification sheets from the manufacturer. Solve for current “I” for each piece of equipment at the site. Then figure out how much time the equipment will be on every hour. Multiply I * hours = Amp*Hours (battery capacity is reported in these units). Figure out how much sunlight will illuminate the solar panel (if so equipped) during a typical day. Estimated amount of current (“I”) the solar panel will provide:  I = P/E =&gt; I * hours Amp*Hours the solar panel provides. Make sure that the solar panel provides enough Amp*Hours to be greater than the equipment Amp*Hours. Make sure you have enough battery reserve for cloudy/overcast days and night time operation.</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Tidal sites could have a wide range of averaging and sampling intervals. I use 240 seconds averaging and 900 seconds sampling</a:t>
            </a:r>
            <a:r>
              <a:rPr lang="en-US" baseline="0" dirty="0" smtClean="0"/>
              <a:t> during normal long-term data collection (with SDI-12 control from data logger). I change to 60 seconds averaging and sampling intervals during discharge measurements to more accurately synchronize index-velocity data with discharge measured mean channel velocity (internal data recorder – Deploy). Can easily fill missing values while the Argonaut is self-deployed using the 60 second data</a:t>
            </a:r>
          </a:p>
          <a:p>
            <a:endParaRPr lang="en-US" baseline="0" dirty="0" smtClean="0"/>
          </a:p>
          <a:p>
            <a:r>
              <a:rPr lang="en-US" baseline="0" dirty="0" smtClean="0"/>
              <a:t>Remember when synchronizing index velocity and discharge measured mean channel velocity that the time recorded by the internal recorder is the start-time of the measurement.</a:t>
            </a:r>
          </a:p>
          <a:p>
            <a:r>
              <a:rPr lang="en-US" baseline="0" dirty="0" smtClean="0"/>
              <a:t>Time synchronization is critical to achieving a good index-to-mean velocity rating. All sensor/recorder times need to be synchronized before making discharge measurements, and throughout routine data collection.</a:t>
            </a:r>
          </a:p>
          <a:p>
            <a:endParaRPr lang="en-US" baseline="0" dirty="0" smtClean="0"/>
          </a:p>
          <a:p>
            <a:r>
              <a:rPr lang="en-US" baseline="0" dirty="0" smtClean="0"/>
              <a:t>Additionally, data times are important to understand when you are synchronizing discharge data with index velocity data. In SonTeks, the data time in the internal recorder is the start time of the measurement interval.</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 want to measure daily flows longer AI times might be okay. Remember you will want</a:t>
            </a:r>
            <a:r>
              <a:rPr lang="en-US" baseline="0" dirty="0" smtClean="0"/>
              <a:t> to have the Argonaut measuring most of the time to be able to provide a good estimate of average flow (Example: AI = 240 seconds and SI = 300 seconds, or AI = 480 s and SI = 600 s). </a:t>
            </a:r>
            <a:r>
              <a:rPr lang="en-US" dirty="0" smtClean="0"/>
              <a:t>If</a:t>
            </a:r>
            <a:r>
              <a:rPr lang="en-US" baseline="0" dirty="0" smtClean="0"/>
              <a:t> stream is a small basin with flashy hydrograph characteristics, your SI will have to be shorter to measure the true peak of an event.</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Evaluating the data can also be done in the NWIS data base. That is why it is important to store all data</a:t>
            </a:r>
            <a:r>
              <a:rPr lang="en-US" baseline="0" smtClean="0"/>
              <a:t> in NWIS/ADAPS. It is especially encouraged that the multi-cell data also be stored in ADAPS. So if a problem with the range-averaged cell is detected, the multi-cell data will be readily available to possibly fill in the continuous record. In addition to the multi-cell velocity data, the internal recorded data also provides an enormous amount of additional QA data that further enhance the review of data.</a:t>
            </a:r>
            <a:endParaRPr lang="en-US" smtClean="0"/>
          </a:p>
          <a:p>
            <a:endParaRPr lang="en-US" smtClean="0"/>
          </a:p>
          <a:p>
            <a:r>
              <a:rPr lang="en-US" smtClean="0"/>
              <a:t>Use multi-cell data to evaluate Cell Begin and Cell End. This is a movie. Space-bar to show</a:t>
            </a:r>
            <a:r>
              <a:rPr lang="en-US" baseline="0" smtClean="0"/>
              <a:t> the movie window, then use mouse to click in screen to start the movie (about 1 minute).</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These are 60 second data recorded internally during a discharge measurement. There is some more noise in the velocity data.</a:t>
            </a:r>
          </a:p>
          <a:p>
            <a:r>
              <a:rPr lang="en-US" smtClean="0"/>
              <a:t>However, when you average the 60 second data for the duration of the discharge measurement, the velocity noise will decrease.</a:t>
            </a:r>
          </a:p>
          <a:p>
            <a:endParaRPr lang="en-US" smtClean="0"/>
          </a:p>
          <a:p>
            <a:r>
              <a:rPr lang="en-US" smtClean="0"/>
              <a:t>60 second index velocity data allows a more accurate average value of index velocity as compared to measured</a:t>
            </a:r>
            <a:r>
              <a:rPr lang="en-US" baseline="0" smtClean="0"/>
              <a:t> mean channel velocity,</a:t>
            </a:r>
          </a:p>
          <a:p>
            <a:r>
              <a:rPr lang="en-US" baseline="0" smtClean="0"/>
              <a:t>and it makes it easier to synchronize the index velocity data with the discharge measured mean velocity data.</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One good way to evaluate the cell begin (CB and</a:t>
            </a:r>
            <a:r>
              <a:rPr lang="en-US" baseline="0" smtClean="0"/>
              <a:t> BD) </a:t>
            </a:r>
            <a:r>
              <a:rPr lang="en-US" smtClean="0"/>
              <a:t>and the cell end (CE and Ncells and CS) is to perform regression analysis on all multi-cell data (BD, Ncells, and CS) and the range-averaged cell (CB and CE). It appears that Cell</a:t>
            </a:r>
            <a:r>
              <a:rPr lang="en-US" baseline="0" smtClean="0"/>
              <a:t> 1 has some flow disturbance, and since the BD and CE are equal, that indicates there is likely a bias in the range-averaged cell. As a minimum, CB and BD should be increased by the cell size (CS).</a:t>
            </a:r>
          </a:p>
          <a:p>
            <a:endParaRPr lang="en-US" baseline="0" smtClean="0"/>
          </a:p>
          <a:p>
            <a:r>
              <a:rPr lang="en-US" baseline="0" smtClean="0"/>
              <a:t>You then can use the multi-cell data (you can average cells together to get one value) to develop a regression, and then adjust your range averaged cell CB and CE to bracket the same area of the good multi cell data.</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 of a</a:t>
            </a:r>
            <a:r>
              <a:rPr lang="en-US" baseline="0" dirty="0" smtClean="0"/>
              <a:t> field form for servicing an index velocity sensor. It was created in Microsoft Publisher and can be modified. I would suggest adding a Pressure and Level reading down near the Compass fields. This form can be requested in electronic form.</a:t>
            </a:r>
          </a:p>
          <a:p>
            <a:endParaRPr lang="en-US" baseline="0" dirty="0" smtClean="0"/>
          </a:p>
          <a:p>
            <a:r>
              <a:rPr lang="en-US" baseline="0" dirty="0" smtClean="0"/>
              <a:t>To get the Argonaut to display heading, pitch, and roll, type; compass cont  in the command line of SonUtils. To stop just press the &lt;enter&gt; key.</a:t>
            </a:r>
          </a:p>
          <a:p>
            <a:r>
              <a:rPr lang="en-US" baseline="0" dirty="0" smtClean="0"/>
              <a:t>To get the Argonaut to display Pressure, just type; sensor cont in  the command line of SonUtils.</a:t>
            </a:r>
          </a:p>
          <a:p>
            <a:endParaRPr lang="en-US" baseline="0" dirty="0" smtClean="0"/>
          </a:p>
          <a:p>
            <a:r>
              <a:rPr lang="en-US" baseline="0" dirty="0" smtClean="0"/>
              <a:t>Could shorten the number Stage fields to make room for other fields.</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Use a field form for an ADVM service visit. Make sure you have an accurate watch time. </a:t>
            </a:r>
            <a:r>
              <a:rPr lang="en-US" baseline="0" dirty="0" smtClean="0"/>
              <a:t>Make sure you have up-to-date firmware (v11.8 – Jan 2009)</a:t>
            </a:r>
            <a:endParaRPr lang="en-US" dirty="0" smtClean="0"/>
          </a:p>
          <a:p>
            <a:r>
              <a:rPr lang="en-US" dirty="0" smtClean="0"/>
              <a:t>1. Record a beam</a:t>
            </a:r>
            <a:r>
              <a:rPr lang="en-US" baseline="0" dirty="0" smtClean="0"/>
              <a:t> check (write down the file name). These files will be archived with any ADVM internal data.</a:t>
            </a:r>
            <a:endParaRPr lang="en-US" dirty="0" smtClean="0"/>
          </a:p>
          <a:p>
            <a:r>
              <a:rPr lang="en-US" dirty="0" smtClean="0"/>
              <a:t>2. Download the internal recorder data. Rename the</a:t>
            </a:r>
            <a:r>
              <a:rPr lang="en-US" baseline="0" dirty="0" smtClean="0"/>
              <a:t> file to make a unique filename after downloading. </a:t>
            </a:r>
            <a:r>
              <a:rPr lang="en-US" dirty="0" smtClean="0"/>
              <a:t>Write down the file name. </a:t>
            </a:r>
            <a:r>
              <a:rPr lang="en-US" baseline="0" dirty="0" smtClean="0"/>
              <a:t> </a:t>
            </a:r>
            <a:r>
              <a:rPr lang="en-US" dirty="0" smtClean="0"/>
              <a:t>Consider formatting the internal recorder if necessary. The raw data files will be archived on the WSC</a:t>
            </a:r>
            <a:r>
              <a:rPr lang="en-US" baseline="0" dirty="0" smtClean="0"/>
              <a:t> server.</a:t>
            </a:r>
          </a:p>
          <a:p>
            <a:r>
              <a:rPr lang="en-US" baseline="0" dirty="0" smtClean="0"/>
              <a:t>3. Open a log file to record commands and responses from the ADVM. </a:t>
            </a:r>
          </a:p>
          <a:p>
            <a:r>
              <a:rPr lang="en-US" baseline="0" dirty="0" smtClean="0"/>
              <a:t>	Show System, Show Configuration, Show </a:t>
            </a:r>
            <a:r>
              <a:rPr lang="en-US" baseline="0" dirty="0" err="1" smtClean="0"/>
              <a:t>SetUp</a:t>
            </a:r>
            <a:r>
              <a:rPr lang="en-US" baseline="0" dirty="0" smtClean="0"/>
              <a:t>, Show previous Deploy. Look at the responses as they scroll across the screen. There should be a copy 	of the latest system, configuration, and set up in the gage shelter.</a:t>
            </a:r>
          </a:p>
          <a:p>
            <a:r>
              <a:rPr lang="en-US" baseline="0" dirty="0" smtClean="0"/>
              <a:t>4. Record watch date and time and ADVM date and time on field sheet. Change date and time if necessary. Record time of reset and time Zone/datum used.</a:t>
            </a:r>
          </a:p>
          <a:p>
            <a:r>
              <a:rPr lang="en-US" baseline="0" dirty="0" smtClean="0"/>
              <a:t>	Set time in SonUtils by typing; time </a:t>
            </a:r>
            <a:r>
              <a:rPr lang="en-US" baseline="0" dirty="0" err="1" smtClean="0"/>
              <a:t>hh:mm:ss</a:t>
            </a:r>
            <a:r>
              <a:rPr lang="en-US" baseline="0" dirty="0" smtClean="0"/>
              <a:t> in the command line, then press &lt;enter&gt; at appropriate time. Times do drift in the ADVMs.</a:t>
            </a:r>
          </a:p>
          <a:p>
            <a:r>
              <a:rPr lang="en-US" baseline="0" dirty="0" smtClean="0"/>
              <a:t>	Date can be changed by typing: date </a:t>
            </a:r>
            <a:r>
              <a:rPr lang="en-US" baseline="0" dirty="0" err="1" smtClean="0"/>
              <a:t>YYYY</a:t>
            </a:r>
            <a:r>
              <a:rPr lang="en-US" baseline="0" dirty="0" smtClean="0"/>
              <a:t>/MM/DD in the command line and pressing the &lt;enter&gt; key</a:t>
            </a:r>
          </a:p>
          <a:p>
            <a:r>
              <a:rPr lang="en-US" baseline="0" dirty="0" smtClean="0"/>
              <a:t>5. Change AI and SI if making measurements.</a:t>
            </a:r>
          </a:p>
          <a:p>
            <a:r>
              <a:rPr lang="en-US" baseline="0" dirty="0" smtClean="0"/>
              <a:t>6. Add comments concerning the site. Type; comment in the command line, press &lt;enter&gt;, then you have three lines of 60 characters to type in to the internal recorder.  You must press &lt;enter&gt; until you see “&gt;” in the command window (one press for each line of comments).</a:t>
            </a:r>
          </a:p>
          <a:p>
            <a:r>
              <a:rPr lang="en-US" baseline="0" dirty="0" smtClean="0"/>
              <a:t>7. Type Deploy in the command line (for internal recording only) leave Molex connector plugged together. Type SDI12 ON for SDI 12 deployment (ADVM controlled by data logger). Unplug Molex connector for SDI12 control and communication.</a:t>
            </a:r>
          </a:p>
          <a:p>
            <a:r>
              <a:rPr lang="en-US" baseline="0" dirty="0" smtClean="0"/>
              <a:t>8. Watch the display to make sure deployment will start at proper date and time.</a:t>
            </a:r>
          </a:p>
          <a:p>
            <a:r>
              <a:rPr lang="en-US" baseline="0" dirty="0" smtClean="0"/>
              <a:t>9. Disconnect the DB-9 connector from the computer.</a:t>
            </a:r>
          </a:p>
          <a:p>
            <a:r>
              <a:rPr lang="en-US" baseline="0" dirty="0" smtClean="0"/>
              <a:t>10. Close the log file (click File, then Close Log File).</a:t>
            </a:r>
          </a:p>
          <a:p>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dirty="0" smtClean="0"/>
              <a:t>The internal data recorder provides valuable data that can help identify</a:t>
            </a:r>
            <a:r>
              <a:rPr lang="en-US" sz="1100" baseline="0" dirty="0" smtClean="0"/>
              <a:t> good, marginal, and bad data.</a:t>
            </a:r>
          </a:p>
          <a:p>
            <a:r>
              <a:rPr lang="en-US" sz="1100" baseline="0" dirty="0" smtClean="0"/>
              <a:t>Get used to what good data looks like. It will make it easier to identify anomalies.</a:t>
            </a:r>
          </a:p>
          <a:p>
            <a:r>
              <a:rPr lang="en-US" sz="1100" baseline="0" dirty="0" smtClean="0"/>
              <a:t>Change views to see all different data that are available for review.</a:t>
            </a:r>
          </a:p>
          <a:p>
            <a:r>
              <a:rPr lang="en-US" sz="1100" baseline="0" dirty="0" smtClean="0"/>
              <a:t>Compare velocity Range-averaged cell with velocity multi-cell data. They should be similar in shape. Look for noise in multi-cell data to determine if the multi-cell data is a good measure of velocity. </a:t>
            </a:r>
          </a:p>
          <a:p>
            <a:r>
              <a:rPr lang="en-US" sz="1100" baseline="0" dirty="0" smtClean="0"/>
              <a:t>Look at X velocity (downstream/upstream velocity if properly aligned) and Y velocity (cross-stream velocity if properly aligned).</a:t>
            </a:r>
          </a:p>
          <a:p>
            <a:r>
              <a:rPr lang="en-US" sz="1100" baseline="0" dirty="0" smtClean="0"/>
              <a:t>Y velocity data should be near zero, if it isn’t near zero then does it follow the pattern of the X velocity? Look at Z-velocity (XR only), it should be near zero. If not, think what might cause this to occur.</a:t>
            </a:r>
          </a:p>
          <a:p>
            <a:r>
              <a:rPr lang="en-US" sz="1100" baseline="0" dirty="0" smtClean="0"/>
              <a:t>Look at pitch, roll, and heading to see if instrument has changed orientation or compass has malfunctioned.</a:t>
            </a:r>
          </a:p>
          <a:p>
            <a:r>
              <a:rPr lang="en-US" sz="1100" baseline="0" dirty="0" smtClean="0"/>
              <a:t>Check pressure sensor and temperature.</a:t>
            </a:r>
          </a:p>
          <a:p>
            <a:r>
              <a:rPr lang="en-US" sz="1100" baseline="0" dirty="0" smtClean="0"/>
              <a:t>Check Cell End. It should not change. If it does, and this is an SL, it indicates that the signal strengths in the range-averaged cell decreased to within 5 counts, and the Argonaut automatically reduces the Cell End (CE) to keep the signal strengths 5 counts above the instrument noise (aka noise floor).</a:t>
            </a:r>
          </a:p>
          <a:p>
            <a:r>
              <a:rPr lang="en-US" sz="1100" baseline="0" dirty="0" smtClean="0"/>
              <a:t>Cell End will change normally for XR and SW instruments if Dynamic Boundary Adjustment is enabled (it should be enabled) and the water level changes.</a:t>
            </a:r>
          </a:p>
          <a:p>
            <a:r>
              <a:rPr lang="en-US" sz="1100" baseline="0" dirty="0" smtClean="0"/>
              <a:t>Change view of lower graph on left axis to Beam signal strengths, and select the right axis to view Instrument Noise. Rescale both axes to be the same range. Look at the signal strengths and make sure the beam signal strengths are greater than the Instrument noise level. Make sure instrument noise level stays the same over time. A change in Instrument noise over time likely indicates a failing instrument.</a:t>
            </a:r>
          </a:p>
          <a:p>
            <a:r>
              <a:rPr lang="en-US" sz="1100" baseline="0" dirty="0" smtClean="0"/>
              <a:t>Look at multi-cell velocity data and look for excessive noise in each velocity cell. This will help you determine if the range-averaged cell velocity might be biased by flow disturbance.</a:t>
            </a:r>
          </a:p>
        </p:txBody>
      </p:sp>
      <p:sp>
        <p:nvSpPr>
          <p:cNvPr id="4" name="Slide Number Placeholder 3"/>
          <p:cNvSpPr>
            <a:spLocks noGrp="1"/>
          </p:cNvSpPr>
          <p:nvPr>
            <p:ph type="sldNum" sz="quarter" idx="10"/>
          </p:nvPr>
        </p:nvSpPr>
        <p:spPr/>
        <p:txBody>
          <a:bodyPr/>
          <a:lstStyle/>
          <a:p>
            <a:fld id="{08DF926B-6A04-4DE4-BF75-B55DF76F01EA}"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SonUtils (v4.20 as of 2009/01/20)</a:t>
            </a:r>
            <a:r>
              <a:rPr lang="en-US" baseline="0" dirty="0" smtClean="0"/>
              <a:t> </a:t>
            </a:r>
            <a:r>
              <a:rPr lang="en-US" dirty="0" smtClean="0"/>
              <a:t>for configuring and servicing your Argonaut. It has many advantages over ViewArgonaut, including</a:t>
            </a:r>
            <a:r>
              <a:rPr lang="en-US" baseline="0" dirty="0" smtClean="0"/>
              <a:t> enhanced Beam Check and ability to record all commands sent to the Argonaut.</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Internal recorder data is necessary for a thorough review of the velocity data.</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It appears only one beam was affected, but it still affects the velocity.</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Can use individual beam velocity to establish a relation with good X velocity data and good beam velocity data.</a:t>
            </a:r>
          </a:p>
          <a:p>
            <a:r>
              <a:rPr lang="en-US" smtClean="0"/>
              <a:t>It would be best to estimate the X velocity using discharge measured</a:t>
            </a:r>
            <a:r>
              <a:rPr lang="en-US" baseline="0" smtClean="0"/>
              <a:t> mean velocity.</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Then a correction could be applied to the beam velocity to estimate the true X velocity (downstream/upstream).</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You must review the data in order to understand if</a:t>
            </a:r>
            <a:r>
              <a:rPr lang="en-US" baseline="0" dirty="0" smtClean="0"/>
              <a:t> the ADVM is operating correctly. I recommend taking a quick look at the data in the field (use ViewArgonaut), and then a more thorough review after returning to the office.</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Evaluating the data can also be done in the </a:t>
            </a:r>
            <a:r>
              <a:rPr lang="en-US" dirty="0" err="1" smtClean="0"/>
              <a:t>NWIS</a:t>
            </a:r>
            <a:r>
              <a:rPr lang="en-US" dirty="0" smtClean="0"/>
              <a:t> data base. That is why it is important to store all data</a:t>
            </a:r>
            <a:r>
              <a:rPr lang="en-US" baseline="0" dirty="0" smtClean="0"/>
              <a:t> in </a:t>
            </a:r>
            <a:r>
              <a:rPr lang="en-US" baseline="0" dirty="0" err="1" smtClean="0"/>
              <a:t>NWIS</a:t>
            </a:r>
            <a:r>
              <a:rPr lang="en-US" baseline="0" dirty="0" smtClean="0"/>
              <a:t>/</a:t>
            </a:r>
            <a:r>
              <a:rPr lang="en-US" baseline="0" dirty="0" err="1" smtClean="0"/>
              <a:t>ADAPS</a:t>
            </a:r>
            <a:r>
              <a:rPr lang="en-US" baseline="0" dirty="0" smtClean="0"/>
              <a:t>. It is especially encouraged that the multi-cell data also be stored in </a:t>
            </a:r>
            <a:r>
              <a:rPr lang="en-US" baseline="0" dirty="0" err="1" smtClean="0"/>
              <a:t>ADAPS</a:t>
            </a:r>
            <a:r>
              <a:rPr lang="en-US" baseline="0" dirty="0" smtClean="0"/>
              <a:t>. So if a problem with the range-averaged cell is detected, the multi-cell data will be readily available to possibly fill in the continuous record. In addition to the multi-cell velocity data, the internal recorded data also provides an enormous amount of additional QA data that further enhance the review of data.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r>
              <a:rPr lang="en-US" dirty="0" smtClean="0"/>
              <a:t>Y and</a:t>
            </a:r>
            <a:r>
              <a:rPr lang="en-US" baseline="0" dirty="0" smtClean="0"/>
              <a:t> Z velocity should be near zero. Watch for changes in Y and Z velocity as X changes and as water level changes.</a:t>
            </a:r>
          </a:p>
          <a:p>
            <a:r>
              <a:rPr lang="en-US" baseline="0" dirty="0" smtClean="0"/>
              <a:t>Compare multi-cell data to range averaged velocity data to make sure that the range-averaged cell is not measuring in a region of disturbed flow.</a:t>
            </a:r>
          </a:p>
          <a:p>
            <a:r>
              <a:rPr lang="en-US" baseline="0" dirty="0" smtClean="0"/>
              <a:t>Make sure signal amplitudes do not show a trend over time. This indicates beam fouling or possible electronics failure.</a:t>
            </a:r>
          </a:p>
          <a:p>
            <a:r>
              <a:rPr lang="en-US" sz="1100" baseline="0" dirty="0" smtClean="0"/>
              <a:t>Look at cell end and pressure for </a:t>
            </a:r>
            <a:r>
              <a:rPr lang="en-US" sz="1100" baseline="0" dirty="0" err="1" smtClean="0"/>
              <a:t>XRs</a:t>
            </a:r>
            <a:r>
              <a:rPr lang="en-US" sz="1100" baseline="0" dirty="0" smtClean="0"/>
              <a:t> and Cell end beam signal strengths to make sure the cell end is not changing over time or during events. Remember that the SL will reduce the cell end if either beam signal strength decreases to within 5 counts of the instrument noise.</a:t>
            </a:r>
          </a:p>
          <a:p>
            <a:r>
              <a:rPr lang="en-US" sz="1100" baseline="0" dirty="0" smtClean="0"/>
              <a:t>Look at ADVM temperature. This value is critical to accurately measure velocity (remember the speed of sound?)</a:t>
            </a:r>
          </a:p>
          <a:p>
            <a:r>
              <a:rPr lang="en-US" sz="1100" baseline="0" dirty="0" smtClean="0"/>
              <a:t>Look at heading, pitch, and roll. Can help determine if the instrument has moved.</a:t>
            </a:r>
            <a:endParaRPr lang="en-US" sz="11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100" dirty="0" smtClean="0"/>
          </a:p>
          <a:p>
            <a:endParaRPr lang="en-US" sz="1100" baseline="0" dirty="0" smtClean="0"/>
          </a:p>
          <a:p>
            <a:endParaRPr lang="en-US" sz="1100"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 the Internal Recorder Data</a:t>
            </a:r>
          </a:p>
          <a:p>
            <a:endParaRPr lang="en-US" dirty="0" smtClean="0"/>
          </a:p>
          <a:p>
            <a:r>
              <a:rPr lang="en-US" dirty="0" smtClean="0"/>
              <a:t>3 MHz XR with biological fouling at a tidally affected site. When</a:t>
            </a:r>
            <a:r>
              <a:rPr lang="en-US" baseline="0" dirty="0" smtClean="0"/>
              <a:t> </a:t>
            </a:r>
            <a:r>
              <a:rPr lang="en-US" dirty="0" smtClean="0"/>
              <a:t>at the site, a beam check would have also revealed the fouled beams.</a:t>
            </a:r>
          </a:p>
          <a:p>
            <a:r>
              <a:rPr lang="en-US" dirty="0" smtClean="0"/>
              <a:t>You can notice that there is a change in the magnitude of the negative velocity as the beam SigAmp (signal amplitude) decrease. These are only one part of what to look at in the data. I’ll discuss other parameters in the QA section. Many times, signal amplitudes will tell you most of what you need to know about the data.</a:t>
            </a:r>
          </a:p>
          <a:p>
            <a:endParaRPr lang="en-US" dirty="0" smtClean="0"/>
          </a:p>
          <a:p>
            <a:r>
              <a:rPr lang="en-US" dirty="0" smtClean="0"/>
              <a:t>An important note;</a:t>
            </a:r>
            <a:r>
              <a:rPr lang="en-US" baseline="0" dirty="0" smtClean="0"/>
              <a:t> </a:t>
            </a:r>
            <a:r>
              <a:rPr lang="en-US" dirty="0" smtClean="0"/>
              <a:t>If you did not have such a long data set from the internal recorder (say you only had Dec 3 – Dec 24) and you were not familiar with what</a:t>
            </a:r>
            <a:r>
              <a:rPr lang="en-US" baseline="0" dirty="0" smtClean="0"/>
              <a:t> good velocity data looks like, you may think that this data looks okay. That’s why it is necessary to look at long-term data of velocity to look for trends. Use Hydra, and get in to the habit to plot 1 – 3 months for a big picture view of the data. Trends can often be more easily seen with longer-term data.</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 the Internal Recorder Data</a:t>
            </a:r>
          </a:p>
          <a:p>
            <a:endParaRPr lang="en-US" dirty="0" smtClean="0"/>
          </a:p>
          <a:p>
            <a:r>
              <a:rPr lang="en-US" dirty="0" smtClean="0"/>
              <a:t>3 MHz XR with a pressure sensor failure. Cell End is affected. Velocity data is questionable.</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Beam check signal strengths should be similar and show a decreasing level as distance increases.</a:t>
            </a:r>
          </a:p>
          <a:p>
            <a:r>
              <a:rPr lang="en-US" dirty="0" smtClean="0"/>
              <a:t>Always do</a:t>
            </a:r>
            <a:r>
              <a:rPr lang="en-US" baseline="0" dirty="0" smtClean="0"/>
              <a:t> a beam check as it can indicate if a beam is affected (which will bias velocity data) and you might be able to correct the problem before you leave the site.</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the dashed lines and realize what they represent. This is one of the advantages of using Beam Check in SonUtils. The vertical dashed lines represent the range-averaged Cell Begin and Cell End. The horizontal dashed line represents the instrument noise (aka instrument noise floor), near, at, or below, the instrument cannot detect the received signal.</a:t>
            </a:r>
          </a:p>
          <a:p>
            <a:endParaRPr lang="en-US" baseline="0" dirty="0" smtClean="0"/>
          </a:p>
          <a:p>
            <a:r>
              <a:rPr lang="en-US" baseline="0" dirty="0" smtClean="0"/>
              <a:t>Decay curve is based on instrument frequency and salinity and initial average signal strength of both beams. Difference between decay curve and measured amplitude should be 20 counts or less. Differences greater than 20 counts may just indicate a natural variation in scattering material, but can also indicate interference from boundaries in the water. (from SonTek SonUtils Help Manual)</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to look for in beam checks.</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Remember if you are between piers</a:t>
            </a:r>
            <a:r>
              <a:rPr lang="en-US" baseline="0" smtClean="0"/>
              <a:t> on a bridge, make sure you make the same consideration for the piers near the cell end of the range-averaged cell</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SDI</a:t>
            </a:r>
            <a:r>
              <a:rPr lang="en-US" baseline="0" dirty="0" smtClean="0"/>
              <a:t> 12 output order from SonTek Argonauts</a:t>
            </a:r>
          </a:p>
          <a:p>
            <a:endParaRPr lang="en-US" baseline="0" dirty="0" smtClean="0"/>
          </a:p>
          <a:p>
            <a:pPr marL="228600" indent="-228600">
              <a:buAutoNum type="arabicPeriod"/>
            </a:pPr>
            <a:r>
              <a:rPr lang="en-US" baseline="0" dirty="0" smtClean="0"/>
              <a:t>ADVM Temperature</a:t>
            </a:r>
          </a:p>
          <a:p>
            <a:pPr marL="228600" indent="-228600">
              <a:buAutoNum type="arabicPeriod"/>
            </a:pPr>
            <a:r>
              <a:rPr lang="en-US" baseline="0" dirty="0" smtClean="0"/>
              <a:t>Mean pressure (XR and new SL 500 and 1500 kHz)</a:t>
            </a:r>
          </a:p>
          <a:p>
            <a:pPr marL="228600" indent="-228600">
              <a:buAutoNum type="arabicPeriod"/>
            </a:pPr>
            <a:r>
              <a:rPr lang="en-US" baseline="0" dirty="0" smtClean="0"/>
              <a:t>Level (SL and SW)</a:t>
            </a:r>
          </a:p>
          <a:p>
            <a:pPr marL="228600" indent="-228600">
              <a:buAutoNum type="arabicPeriod"/>
            </a:pPr>
            <a:r>
              <a:rPr lang="en-US" baseline="0" dirty="0" smtClean="0"/>
              <a:t>Cell End</a:t>
            </a:r>
          </a:p>
          <a:p>
            <a:pPr marL="228600" indent="-228600">
              <a:buAutoNum type="arabicPeriod"/>
            </a:pPr>
            <a:r>
              <a:rPr lang="en-US" baseline="0" dirty="0" smtClean="0"/>
              <a:t>X velocity</a:t>
            </a:r>
          </a:p>
          <a:p>
            <a:pPr marL="228600" indent="-228600">
              <a:buAutoNum type="arabicPeriod"/>
            </a:pPr>
            <a:r>
              <a:rPr lang="en-US" baseline="0" dirty="0" smtClean="0"/>
              <a:t>Y velocity</a:t>
            </a:r>
          </a:p>
          <a:p>
            <a:pPr marL="228600" indent="-228600">
              <a:buAutoNum type="arabicPeriod"/>
            </a:pPr>
            <a:r>
              <a:rPr lang="en-US" baseline="0" dirty="0" smtClean="0"/>
              <a:t>Z velocity</a:t>
            </a:r>
          </a:p>
          <a:p>
            <a:pPr marL="228600" indent="-228600">
              <a:buAutoNum type="arabicPeriod"/>
            </a:pPr>
            <a:r>
              <a:rPr lang="en-US" baseline="0" dirty="0" smtClean="0"/>
              <a:t>Average signal-to-noise ratio</a:t>
            </a:r>
          </a:p>
          <a:p>
            <a:pPr marL="228600" indent="-228600">
              <a:buAutoNum type="arabicPeriod"/>
            </a:pPr>
            <a:r>
              <a:rPr lang="en-US" baseline="0" dirty="0" smtClean="0"/>
              <a:t>Flow (not usually used by USGS)</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38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Beam check hangs – try using an</a:t>
            </a:r>
            <a:r>
              <a:rPr lang="en-US" baseline="0" dirty="0" smtClean="0"/>
              <a:t> USB to comm. port (DB-9) connector. Try using a slow connection in beam check (under options in beam check window menu, uncheck force high speed connection)</a:t>
            </a:r>
          </a:p>
          <a:p>
            <a:r>
              <a:rPr lang="en-US" baseline="0" dirty="0" smtClean="0"/>
              <a:t>Communication to internal recorder fails – try connecting computer to same power supply as the Argonaut (may reduce noise)</a:t>
            </a:r>
          </a:p>
          <a:p>
            <a:r>
              <a:rPr lang="en-US" baseline="0" dirty="0" smtClean="0"/>
              <a:t>Try using a slower baud rate to recover the internal data (19200 might work, but will take longer). Use Argonaut DOS Utility software SONREC to connect to internal recorder. Might have to use a lower baud rate to transfer data.</a:t>
            </a:r>
          </a:p>
          <a:p>
            <a:r>
              <a:rPr lang="en-US" baseline="0" dirty="0" smtClean="0"/>
              <a:t>PowerPing disabled. Enable it if the Argonaut is a 1.5 MHz or greater frequency system.</a:t>
            </a:r>
          </a:p>
          <a:p>
            <a:r>
              <a:rPr lang="en-US" baseline="0" dirty="0" smtClean="0"/>
              <a:t>No multi-cell data measured – set up Argonaut to collect multi-cell data.</a:t>
            </a:r>
          </a:p>
          <a:p>
            <a:r>
              <a:rPr lang="en-US" baseline="0" dirty="0" smtClean="0"/>
              <a:t>Pressure sensor drift or failure – drift might be able to be compensated if you know true depth of XR. Failure requires replacement, but multi-cell data can be used to substitute for a depth-averaged range cell.</a:t>
            </a:r>
          </a:p>
          <a:p>
            <a:r>
              <a:rPr lang="en-US" baseline="0" dirty="0" smtClean="0"/>
              <a:t>Beam-fouling – data not reviewed, beam checks not recorded and archived or reviewed.</a:t>
            </a:r>
          </a:p>
          <a:p>
            <a:r>
              <a:rPr lang="en-US" baseline="0" dirty="0" smtClean="0"/>
              <a:t>Sensor not level – can affect Level measurement as stage increases or depending on distance to water surface. SW and XR sensor not level may lead to one beam measuring above the water surface.</a:t>
            </a:r>
          </a:p>
          <a:p>
            <a:r>
              <a:rPr lang="en-US" dirty="0" smtClean="0"/>
              <a:t>Cell end set too long – make sure that cell</a:t>
            </a:r>
            <a:r>
              <a:rPr lang="en-US" baseline="0" dirty="0" smtClean="0"/>
              <a:t> end is conservative in case scatterers change over time, or CE set too close to a boundary (cell end should be set to be a minimum of 10 percent of the total range to the boundary.</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39</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Make sure you measure over the complete range of flows and flow conditions before using multiple linear regression.</a:t>
            </a:r>
          </a:p>
          <a:p>
            <a:endParaRPr lang="en-US" dirty="0" smtClean="0"/>
          </a:p>
          <a:p>
            <a:r>
              <a:rPr lang="en-US" dirty="0" smtClean="0"/>
              <a:t>Streambed stability will affect horizontal flow distribution and will likely change the index-to-mean velocity relation.</a:t>
            </a:r>
          </a:p>
          <a:p>
            <a:r>
              <a:rPr lang="en-US" dirty="0" smtClean="0"/>
              <a:t>Unfortunately, many times this will only be realized after many calibration measurements.</a:t>
            </a:r>
            <a:r>
              <a:rPr lang="en-US" baseline="0" dirty="0" smtClean="0"/>
              <a:t> Tidal sites could realize it as little as two independent sets of 7-hour measurements (a quarter of a tide cycle).</a:t>
            </a:r>
          </a:p>
          <a:p>
            <a:endParaRPr lang="en-US" baseline="0" dirty="0" smtClean="0"/>
          </a:p>
          <a:p>
            <a:r>
              <a:rPr lang="en-US" baseline="0" dirty="0" smtClean="0"/>
              <a:t>Location might be better indexed using an up-looking velocity sensor.</a:t>
            </a:r>
          </a:p>
          <a:p>
            <a:r>
              <a:rPr lang="en-US" baseline="0" dirty="0" smtClean="0"/>
              <a:t>Make sure cell begin and cell end are set properly. Use beam checks and multi-cell data to verify or refine the range-averaged cell begin and cell end.</a:t>
            </a:r>
          </a:p>
          <a:p>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40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Poor site selection or improper equipment selection?</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41</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04381DD-90F6-4447-8EE7-47B7A53CE655}" type="slidenum">
              <a:rPr lang="en-US"/>
              <a:pPr/>
              <a:t>43</a:t>
            </a:fld>
            <a:endParaRPr lang="en-US" dirty="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lIns="89841" tIns="44921" rIns="89841" bIns="44921"/>
          <a:lstStyle/>
          <a:p>
            <a:pPr eaLnBrk="1" hangingPunct="1"/>
            <a:r>
              <a:rPr lang="en-US" dirty="0" smtClean="0"/>
              <a:t>Index meters such as ADVMs and AVMs  are good tools but not magic ---not every site can be indexed</a:t>
            </a:r>
          </a:p>
          <a:p>
            <a:pPr eaLnBrk="1" hangingPunct="1"/>
            <a:r>
              <a:rPr lang="en-US" dirty="0" smtClean="0"/>
              <a:t>Keep in mind the Fundamental Question--- think about ways to pick the most optimal site and the best way to instrument that site </a:t>
            </a:r>
          </a:p>
          <a:p>
            <a:pPr eaLnBrk="1" hangingPunct="1"/>
            <a:r>
              <a:rPr lang="en-US" dirty="0" smtClean="0"/>
              <a:t>Stable stream bed will help make stable velocity profiles</a:t>
            </a:r>
            <a:r>
              <a:rPr lang="en-US" baseline="0" dirty="0" smtClean="0"/>
              <a:t> and horizontal flow distributions.</a:t>
            </a:r>
            <a:endParaRPr lang="en-US" dirty="0" smtClean="0"/>
          </a:p>
          <a:p>
            <a:pPr eaLnBrk="1" hangingPunct="1"/>
            <a:r>
              <a:rPr lang="en-US" dirty="0" smtClean="0"/>
              <a:t>A shifting stream bed can make for a very difficult to impossible</a:t>
            </a:r>
            <a:r>
              <a:rPr lang="en-US" baseline="0" dirty="0" smtClean="0"/>
              <a:t> index-to-mean velocity relation.</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995E020-FC3D-4076-BB8C-0E0B35F36A70}" type="slidenum">
              <a:rPr lang="en-US"/>
              <a:pPr/>
              <a:t>44</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dirty="0" smtClean="0"/>
              <a:t>Sometimes the only way to determine if you have a bad site is to collect data and evaluate the index-to-mean relation. However, that does not mean you should avoid reconnaissance. It can save a lot of time and energy in the long term.</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versions are the most recent available as of January 2009.</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45</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WSC should have an electronic filing protocol</a:t>
            </a:r>
            <a:r>
              <a:rPr lang="en-US" baseline="0" dirty="0" smtClean="0"/>
              <a:t> for transferring and storing all forms of electronic data. Be familiar with it and use it. </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47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graph</a:t>
            </a:r>
            <a:r>
              <a:rPr lang="en-US" baseline="0" dirty="0" smtClean="0"/>
              <a:t> show a beam check for initial setup considerations. Note the dashed lines and realize what they represent. This is one of the advantages of using Beam Check in SonUtils. The vertical dashed lines represent the range-averaged Cell Begin and Cell End. The horizontal dashed line represents the instrument noise (aka instrument noise floor), near, at, or below, the instrument cannot detect the received signal.</a:t>
            </a:r>
          </a:p>
          <a:p>
            <a:endParaRPr lang="en-US" baseline="0" dirty="0" smtClean="0"/>
          </a:p>
          <a:p>
            <a:r>
              <a:rPr lang="en-US" baseline="0" dirty="0" smtClean="0"/>
              <a:t>Decay curve is based on instrument frequency and salinity. Difference between decay curve and measured amplitude should be 20 counts or less. Differences greater than 20 counts may just indicate a natural variation in scattering material, but can also indicate interference from boundaries in the water. (from SonTek SonUtils Help Manual)</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Example</a:t>
            </a:r>
            <a:r>
              <a:rPr lang="en-US" baseline="0" smtClean="0"/>
              <a:t> for 1.5 MHz SonTek-SL. Recommend always setting Ncells = 10</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 = Cell</a:t>
            </a:r>
            <a:r>
              <a:rPr lang="en-US" baseline="0" dirty="0" smtClean="0"/>
              <a:t> End</a:t>
            </a:r>
          </a:p>
          <a:p>
            <a:r>
              <a:rPr lang="en-US" baseline="0" dirty="0" smtClean="0"/>
              <a:t>Make sure you reset the pressure sensor prior to installing the instrument. Do this in SonUtils by typing; </a:t>
            </a:r>
            <a:r>
              <a:rPr lang="en-US" baseline="0" dirty="0" err="1" smtClean="0"/>
              <a:t>resetpressoffset</a:t>
            </a:r>
            <a:endParaRPr lang="en-US" baseline="0" dirty="0" smtClean="0"/>
          </a:p>
          <a:p>
            <a:r>
              <a:rPr lang="en-US" baseline="0" dirty="0" smtClean="0"/>
              <a:t>A prompt will require that you enter a depth (if in air = 0). I would make it a point to find out what depth the Argonaut-XR is at and use your stage data as an indicator if pressure changes over time. Also, you should consider setting the pressure to a value greater than zero even if in air, to possible prevent the cell end from being adjusted beyond the water surface. The XR cell end is only adjusted in 0.3 foot increments (verbal communication with Craig </a:t>
            </a:r>
            <a:r>
              <a:rPr lang="en-US" baseline="0" dirty="0" err="1" smtClean="0"/>
              <a:t>Huhta</a:t>
            </a:r>
            <a:r>
              <a:rPr lang="en-US" baseline="0" dirty="0" smtClean="0"/>
              <a:t>/</a:t>
            </a:r>
            <a:r>
              <a:rPr lang="en-US" baseline="0" dirty="0" err="1" smtClean="0"/>
              <a:t>SonTek</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Power ping improves</a:t>
            </a:r>
            <a:r>
              <a:rPr lang="en-US" baseline="0" dirty="0" smtClean="0"/>
              <a:t> Signal-to-Noise ratio (</a:t>
            </a:r>
            <a:r>
              <a:rPr lang="en-US" baseline="0" dirty="0" err="1" smtClean="0"/>
              <a:t>SNR</a:t>
            </a:r>
            <a:r>
              <a:rPr lang="en-US" baseline="0" dirty="0" smtClean="0"/>
              <a:t>) and decreases velocity standard deviation, while only slightly increasing power consumption. Only available on Argonaut systems with frequencies of 1.5 and 3 MHz</a:t>
            </a:r>
            <a:endParaRPr lang="en-US" dirty="0"/>
          </a:p>
        </p:txBody>
      </p:sp>
      <p:sp>
        <p:nvSpPr>
          <p:cNvPr id="4" name="Slide Number Placeholder 3"/>
          <p:cNvSpPr>
            <a:spLocks noGrp="1"/>
          </p:cNvSpPr>
          <p:nvPr>
            <p:ph type="sldNum" sz="quarter" idx="10"/>
          </p:nvPr>
        </p:nvSpPr>
        <p:spPr/>
        <p:txBody>
          <a:bodyPr/>
          <a:lstStyle/>
          <a:p>
            <a:fld id="{08DF926B-6A04-4DE4-BF75-B55DF76F01E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No easy answer for selecting averaging interval. Understand the site and the flow.</a:t>
            </a:r>
          </a:p>
          <a:p>
            <a:endParaRPr lang="en-US"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mtClean="0"/>
              <a:t>Not a straight forward answer, as each site is different, and data end results may also be different. So ask what is the final product I am trying to report? Daily Q? Short term flow variations?</a:t>
            </a:r>
          </a:p>
          <a:p>
            <a:endParaRPr lang="en-US" smtClean="0"/>
          </a:p>
          <a:p>
            <a:r>
              <a:rPr lang="en-US" smtClean="0"/>
              <a:t>Discharge measurements and the index velocity instrument need to sample the same window of time. One recommended method for doing this is to set </a:t>
            </a:r>
            <a:r>
              <a:rPr lang="en-US" baseline="0" smtClean="0"/>
              <a:t>AI and SI to 60 seconds during discharge measurements. This AI and SI will often allow the best synchronization with discharge measurement times.</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Sampling interval is the time between each averaging</a:t>
            </a:r>
            <a:r>
              <a:rPr lang="en-US" baseline="0" smtClean="0"/>
              <a:t> interval.</a:t>
            </a:r>
            <a:endParaRPr lang="en-US" smtClean="0"/>
          </a:p>
          <a:p>
            <a:r>
              <a:rPr lang="en-US" smtClean="0"/>
              <a:t>The sampling interval must be chosen so that the data will be able to reproduce the flow signal you are trying to measure.</a:t>
            </a:r>
          </a:p>
          <a:p>
            <a:endParaRPr lang="en-US" smtClean="0"/>
          </a:p>
          <a:p>
            <a:r>
              <a:rPr lang="en-US" smtClean="0"/>
              <a:t>Nyquist frequency</a:t>
            </a:r>
            <a:r>
              <a:rPr lang="en-US" baseline="0" smtClean="0"/>
              <a:t> = ½ of the sampling frequency =&gt; sampling rate (frequency) &gt;= 2 * the highest frequency present in the sample</a:t>
            </a:r>
            <a:endParaRPr lang="en-US"/>
          </a:p>
        </p:txBody>
      </p:sp>
      <p:sp>
        <p:nvSpPr>
          <p:cNvPr id="4" name="Slide Number Placeholder 3"/>
          <p:cNvSpPr>
            <a:spLocks noGrp="1"/>
          </p:cNvSpPr>
          <p:nvPr>
            <p:ph type="sldNum" sz="quarter" idx="10"/>
          </p:nvPr>
        </p:nvSpPr>
        <p:spPr/>
        <p:txBody>
          <a:bodyPr/>
          <a:lstStyle/>
          <a:p>
            <a:fld id="{08DF926B-6A04-4DE4-BF75-B55DF76F01E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Freeform 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endParaRPr lang="en-US" dirty="0"/>
          </a:p>
        </p:txBody>
      </p:sp>
      <p:sp>
        <p:nvSpPr>
          <p:cNvPr id="5123" name="Rectangle 3"/>
          <p:cNvSpPr>
            <a:spLocks noGrp="1" noChangeArrowheads="1"/>
          </p:cNvSpPr>
          <p:nvPr>
            <p:ph type="ctrTitle" sz="quarter"/>
          </p:nvPr>
        </p:nvSpPr>
        <p:spPr>
          <a:xfrm>
            <a:off x="685800" y="1736725"/>
            <a:ext cx="7772400" cy="1920875"/>
          </a:xfrm>
          <a:effectLst/>
        </p:spPr>
        <p:txBody>
          <a:bodyPr/>
          <a:lstStyle>
            <a:lvl1pPr>
              <a:defRPr sz="5400">
                <a:solidFill>
                  <a:schemeClr val="bg2"/>
                </a:solidFill>
              </a:defRPr>
            </a:lvl1pPr>
          </a:lstStyle>
          <a:p>
            <a:r>
              <a:rPr lang="en-US"/>
              <a:t>Click to edit Master title style</a:t>
            </a:r>
          </a:p>
        </p:txBody>
      </p:sp>
      <p:sp>
        <p:nvSpPr>
          <p:cNvPr id="5124" name="Rectangle 4"/>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2400">
                <a:solidFill>
                  <a:schemeClr val="bg1"/>
                </a:solidFill>
              </a:defRPr>
            </a:lvl1pPr>
          </a:lstStyle>
          <a:p>
            <a:r>
              <a:rPr lang="en-US"/>
              <a:t>Click to edit Master subtitle style</a:t>
            </a:r>
          </a:p>
        </p:txBody>
      </p:sp>
      <p:sp>
        <p:nvSpPr>
          <p:cNvPr id="5125" name="Rectangle 5"/>
          <p:cNvSpPr>
            <a:spLocks noGrp="1" noChangeArrowheads="1"/>
          </p:cNvSpPr>
          <p:nvPr>
            <p:ph type="dt" sz="quarter" idx="2"/>
          </p:nvPr>
        </p:nvSpPr>
        <p:spPr bwMode="auto">
          <a:xfrm>
            <a:off x="457200" y="6248400"/>
            <a:ext cx="2133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l" eaLnBrk="1" hangingPunct="1">
              <a:defRPr sz="1200">
                <a:latin typeface="+mn-lt"/>
              </a:defRPr>
            </a:lvl1pPr>
          </a:lstStyle>
          <a:p>
            <a:endParaRPr lang="en-US" dirty="0"/>
          </a:p>
        </p:txBody>
      </p:sp>
      <p:sp>
        <p:nvSpPr>
          <p:cNvPr id="5126" name="Rectangle 6"/>
          <p:cNvSpPr>
            <a:spLocks noGrp="1" noChangeArrowheads="1"/>
          </p:cNvSpPr>
          <p:nvPr>
            <p:ph type="ftr" sz="quarter" idx="3"/>
          </p:nvPr>
        </p:nvSpPr>
        <p:spPr bwMode="auto">
          <a:xfrm>
            <a:off x="3124200" y="6251575"/>
            <a:ext cx="2895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endParaRPr lang="en-US" dirty="0"/>
          </a:p>
        </p:txBody>
      </p:sp>
      <p:sp>
        <p:nvSpPr>
          <p:cNvPr id="5127" name="Rectangle 7"/>
          <p:cNvSpPr>
            <a:spLocks noGrp="1" noChangeArrowheads="1"/>
          </p:cNvSpPr>
          <p:nvPr>
            <p:ph type="sldNum" sz="quarter" idx="4"/>
          </p:nvPr>
        </p:nvSpPr>
        <p:spPr bwMode="auto">
          <a:xfrm>
            <a:off x="6553200" y="6254750"/>
            <a:ext cx="2133600" cy="47625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atin typeface="+mn-lt"/>
              </a:defRPr>
            </a:lvl1pPr>
          </a:lstStyle>
          <a:p>
            <a:fld id="{41FDB891-86F0-439E-BAC6-9EBCD15A24CA}" type="slidenum">
              <a:rPr lang="en-US"/>
              <a:pPr/>
              <a:t>‹#›</a:t>
            </a:fld>
            <a:endParaRPr lang="en-US" dirty="0"/>
          </a:p>
        </p:txBody>
      </p:sp>
      <p:pic>
        <p:nvPicPr>
          <p:cNvPr id="5128" name="Picture 8"/>
          <p:cNvPicPr>
            <a:picLocks noChangeAspect="1" noChangeArrowheads="1"/>
          </p:cNvPicPr>
          <p:nvPr/>
        </p:nvPicPr>
        <p:blipFill>
          <a:blip r:embed="rId2"/>
          <a:srcRect/>
          <a:stretch>
            <a:fillRect/>
          </a:stretch>
        </p:blipFill>
        <p:spPr bwMode="auto">
          <a:xfrm>
            <a:off x="3276600" y="5943600"/>
            <a:ext cx="2590800" cy="768350"/>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49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95400"/>
            <a:ext cx="8229600" cy="5135563"/>
          </a:xfrm>
        </p:spPr>
        <p:txBody>
          <a:bodyPr/>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954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098" name="Freeform 2"/>
          <p:cNvSpPr>
            <a:spLocks/>
          </p:cNvSpPr>
          <p:nvPr/>
        </p:nvSpPr>
        <p:spPr bwMode="hidden">
          <a:xfrm>
            <a:off x="0" y="0"/>
            <a:ext cx="9140825" cy="2819400"/>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rgbClr val="3E4C99"/>
              </a:gs>
              <a:gs pos="100000">
                <a:srgbClr val="FFFFFF"/>
              </a:gs>
            </a:gsLst>
            <a:lin ang="5400000" scaled="1"/>
          </a:gradFill>
          <a:ln w="9525">
            <a:noFill/>
            <a:round/>
            <a:headEnd/>
            <a:tailEnd/>
          </a:ln>
        </p:spPr>
        <p:txBody>
          <a:bodyPr/>
          <a:lstStyle/>
          <a:p>
            <a:endParaRPr lang="en-US" dirty="0"/>
          </a:p>
        </p:txBody>
      </p:sp>
      <p:sp>
        <p:nvSpPr>
          <p:cNvPr id="4099" name="Rectangle 3"/>
          <p:cNvSpPr>
            <a:spLocks noGrp="1" noChangeArrowheads="1"/>
          </p:cNvSpPr>
          <p:nvPr>
            <p:ph type="body" idx="1"/>
          </p:nvPr>
        </p:nvSpPr>
        <p:spPr bwMode="auto">
          <a:xfrm>
            <a:off x="457200" y="1295400"/>
            <a:ext cx="8229600" cy="5135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Rot="1" noChangeArrowheads="1"/>
          </p:cNvSpPr>
          <p:nvPr>
            <p:ph type="title"/>
          </p:nvPr>
        </p:nvSpPr>
        <p:spPr bwMode="auto">
          <a:xfrm>
            <a:off x="457200" y="381000"/>
            <a:ext cx="8229600" cy="609600"/>
          </a:xfrm>
          <a:prstGeom prst="rect">
            <a:avLst/>
          </a:prstGeom>
          <a:noFill/>
          <a:ln w="9525">
            <a:noFill/>
            <a:miter lim="800000"/>
            <a:headEnd/>
            <a:tailEnd/>
          </a:ln>
          <a:effectLst>
            <a:outerShdw dist="35921"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4101" name="Picture 5"/>
          <p:cNvPicPr>
            <a:picLocks noChangeAspect="1" noChangeArrowheads="1"/>
          </p:cNvPicPr>
          <p:nvPr/>
        </p:nvPicPr>
        <p:blipFill>
          <a:blip r:embed="rId16"/>
          <a:srcRect/>
          <a:stretch>
            <a:fillRect/>
          </a:stretch>
        </p:blipFill>
        <p:spPr bwMode="auto">
          <a:xfrm>
            <a:off x="7086600" y="6248400"/>
            <a:ext cx="1681163" cy="498475"/>
          </a:xfrm>
          <a:prstGeom prst="rect">
            <a:avLst/>
          </a:prstGeom>
          <a:noFill/>
          <a:ln w="12700">
            <a:noFill/>
            <a:miter lim="800000"/>
            <a:headEnd type="none" w="sm" len="sm"/>
            <a:tailEnd type="none" w="sm" len="sm"/>
          </a:ln>
          <a:effec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iming>
    <p:tnLst>
      <p:par>
        <p:cTn id="1" dur="indefinite" restart="never" nodeType="tmRoot"/>
      </p:par>
    </p:tnLst>
  </p:timing>
  <p:txStyles>
    <p:titleStyle>
      <a:lvl1pPr algn="ctr" rtl="0" fontAlgn="base">
        <a:spcBef>
          <a:spcPct val="0"/>
        </a:spcBef>
        <a:spcAft>
          <a:spcPct val="0"/>
        </a:spcAft>
        <a:defRPr sz="4000" b="1">
          <a:solidFill>
            <a:schemeClr val="tx2"/>
          </a:solidFill>
          <a:latin typeface="+mj-lt"/>
          <a:ea typeface="+mj-ea"/>
          <a:cs typeface="+mj-cs"/>
        </a:defRPr>
      </a:lvl1pPr>
      <a:lvl2pPr algn="ctr" rtl="0" fontAlgn="base">
        <a:spcBef>
          <a:spcPct val="0"/>
        </a:spcBef>
        <a:spcAft>
          <a:spcPct val="0"/>
        </a:spcAft>
        <a:defRPr sz="4000" b="1">
          <a:solidFill>
            <a:schemeClr val="tx2"/>
          </a:solidFill>
          <a:latin typeface="Garamond" pitchFamily="18" charset="0"/>
        </a:defRPr>
      </a:lvl2pPr>
      <a:lvl3pPr algn="ctr" rtl="0" fontAlgn="base">
        <a:spcBef>
          <a:spcPct val="0"/>
        </a:spcBef>
        <a:spcAft>
          <a:spcPct val="0"/>
        </a:spcAft>
        <a:defRPr sz="4000" b="1">
          <a:solidFill>
            <a:schemeClr val="tx2"/>
          </a:solidFill>
          <a:latin typeface="Garamond" pitchFamily="18" charset="0"/>
        </a:defRPr>
      </a:lvl3pPr>
      <a:lvl4pPr algn="ctr" rtl="0" fontAlgn="base">
        <a:spcBef>
          <a:spcPct val="0"/>
        </a:spcBef>
        <a:spcAft>
          <a:spcPct val="0"/>
        </a:spcAft>
        <a:defRPr sz="4000" b="1">
          <a:solidFill>
            <a:schemeClr val="tx2"/>
          </a:solidFill>
          <a:latin typeface="Garamond" pitchFamily="18" charset="0"/>
        </a:defRPr>
      </a:lvl4pPr>
      <a:lvl5pPr algn="ctr" rtl="0" fontAlgn="base">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2800" b="1">
          <a:solidFill>
            <a:schemeClr val="bg2"/>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400" b="1">
          <a:solidFill>
            <a:schemeClr val="bg2"/>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000" b="1">
          <a:solidFill>
            <a:schemeClr val="bg2"/>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b="1">
          <a:solidFill>
            <a:schemeClr val="bg2"/>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D:\User\levesque\Acoustic\Training\Webinar\IndexVelocity\multi_cell_demonstration1.avi" TargetMode="Externa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Office_Excel_97-2003_Worksheet1.xls"/><Relationship Id="rId5" Type="http://schemas.openxmlformats.org/officeDocument/2006/relationships/image" Target="../media/image23.jpeg"/><Relationship Id="rId4" Type="http://schemas.openxmlformats.org/officeDocument/2006/relationships/image" Target="../media/image22.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Microsoft_Office_Excel_97-2003_Worksheet4.xls"/><Relationship Id="rId5" Type="http://schemas.openxmlformats.org/officeDocument/2006/relationships/oleObject" Target="../embeddings/Microsoft_Office_Excel_97-2003_Worksheet3.xls"/><Relationship Id="rId4" Type="http://schemas.openxmlformats.org/officeDocument/2006/relationships/oleObject" Target="../embeddings/Microsoft_Office_Excel_97-2003_Worksheet2.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920875"/>
          </a:xfrm>
        </p:spPr>
        <p:txBody>
          <a:bodyPr/>
          <a:lstStyle/>
          <a:p>
            <a:r>
              <a:rPr lang="en-US" sz="4800" dirty="0" smtClean="0"/>
              <a:t>Index Velocity Best Practices</a:t>
            </a:r>
            <a:br>
              <a:rPr lang="en-US" sz="4800" dirty="0" smtClean="0"/>
            </a:br>
            <a:r>
              <a:rPr lang="en-US" sz="4800" dirty="0" smtClean="0"/>
              <a:t>ADVMs</a:t>
            </a:r>
            <a:endParaRPr lang="en-US" sz="4800" dirty="0"/>
          </a:p>
        </p:txBody>
      </p:sp>
      <p:sp>
        <p:nvSpPr>
          <p:cNvPr id="2051" name="Rectangle 3"/>
          <p:cNvSpPr>
            <a:spLocks noGrp="1" noChangeArrowheads="1"/>
          </p:cNvSpPr>
          <p:nvPr>
            <p:ph type="subTitle" idx="1"/>
          </p:nvPr>
        </p:nvSpPr>
        <p:spPr/>
        <p:txBody>
          <a:bodyPr/>
          <a:lstStyle/>
          <a:p>
            <a:r>
              <a:rPr lang="en-US" dirty="0" smtClean="0"/>
              <a:t>Victor Levesque</a:t>
            </a:r>
          </a:p>
          <a:p>
            <a:r>
              <a:rPr lang="en-US" dirty="0" smtClean="0"/>
              <a:t>USGS </a:t>
            </a:r>
            <a:r>
              <a:rPr lang="en-US" dirty="0" err="1" smtClean="0"/>
              <a:t>FISC</a:t>
            </a:r>
            <a:r>
              <a:rPr lang="en-US" dirty="0" smtClean="0"/>
              <a:t> - Tampa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p:txBody>
          <a:bodyPr/>
          <a:lstStyle/>
          <a:p>
            <a:r>
              <a:rPr lang="en-US" smtClean="0"/>
              <a:t>Sampling Interval (SI)</a:t>
            </a:r>
          </a:p>
          <a:p>
            <a:pPr lvl="1"/>
            <a:r>
              <a:rPr lang="en-US" smtClean="0"/>
              <a:t>900 seconds maximum for tidally affected sites</a:t>
            </a:r>
          </a:p>
          <a:p>
            <a:pPr lvl="1"/>
            <a:r>
              <a:rPr lang="en-US" smtClean="0"/>
              <a:t>Could be as short as 60 seconds</a:t>
            </a:r>
          </a:p>
          <a:p>
            <a:pPr lvl="1"/>
            <a:r>
              <a:rPr lang="en-US" smtClean="0"/>
              <a:t>SI &gt;= AI</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a:xfrm>
            <a:off x="457200" y="1002536"/>
            <a:ext cx="8229600" cy="5428428"/>
          </a:xfrm>
        </p:spPr>
        <p:txBody>
          <a:bodyPr/>
          <a:lstStyle/>
          <a:p>
            <a:r>
              <a:rPr lang="en-US" smtClean="0"/>
              <a:t>Example:</a:t>
            </a:r>
            <a:br>
              <a:rPr lang="en-US" smtClean="0"/>
            </a:br>
            <a:r>
              <a:rPr lang="en-US" smtClean="0"/>
              <a:t> Steady state stream with backwater affects</a:t>
            </a:r>
          </a:p>
          <a:p>
            <a:pPr lvl="1"/>
            <a:r>
              <a:rPr lang="en-US" smtClean="0"/>
              <a:t>AI = 600 seconds </a:t>
            </a:r>
          </a:p>
          <a:p>
            <a:pPr lvl="1"/>
            <a:r>
              <a:rPr lang="en-US" smtClean="0"/>
              <a:t>SI = 900 seconds</a:t>
            </a:r>
          </a:p>
          <a:p>
            <a:pPr lvl="2">
              <a:buClr>
                <a:srgbClr val="FF0000"/>
              </a:buClr>
            </a:pPr>
            <a:r>
              <a:rPr lang="en-US" smtClean="0"/>
              <a:t>Note: Actual settings may vary</a:t>
            </a:r>
          </a:p>
          <a:p>
            <a:r>
              <a:rPr lang="en-US" smtClean="0"/>
              <a:t>Remember that if stream is flashy,</a:t>
            </a:r>
            <a:br>
              <a:rPr lang="en-US" smtClean="0"/>
            </a:br>
            <a:r>
              <a:rPr lang="en-US" smtClean="0"/>
              <a:t>shorter AI and SI may be required</a:t>
            </a:r>
            <a:br>
              <a:rPr lang="en-US" smtClean="0"/>
            </a:br>
            <a:r>
              <a:rPr lang="en-US" smtClean="0"/>
              <a:t>to measure the peak</a:t>
            </a:r>
          </a:p>
          <a:p>
            <a:r>
              <a:rPr lang="en-US" smtClean="0"/>
              <a:t>Make sure you have enough battery and solar capacity to meet power demands</a:t>
            </a:r>
          </a:p>
          <a:p>
            <a:r>
              <a:rPr lang="en-US" smtClean="0"/>
              <a:t>May or may not change averaging interval during discharge measurements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p:txBody>
          <a:bodyPr/>
          <a:lstStyle/>
          <a:p>
            <a:r>
              <a:rPr lang="en-US" smtClean="0"/>
              <a:t>Example:</a:t>
            </a:r>
            <a:br>
              <a:rPr lang="en-US" smtClean="0"/>
            </a:br>
            <a:r>
              <a:rPr lang="en-US" smtClean="0"/>
              <a:t> Tidally affected flow</a:t>
            </a:r>
          </a:p>
          <a:p>
            <a:pPr lvl="1"/>
            <a:r>
              <a:rPr lang="en-US" smtClean="0"/>
              <a:t>AI = 60 - 780 seconds </a:t>
            </a:r>
          </a:p>
          <a:p>
            <a:pPr lvl="1"/>
            <a:r>
              <a:rPr lang="en-US" smtClean="0"/>
              <a:t>SI = 60 to 900 seconds</a:t>
            </a:r>
          </a:p>
          <a:p>
            <a:r>
              <a:rPr lang="en-US" smtClean="0"/>
              <a:t>Set AI = SI = 60 seconds during discharge measurements</a:t>
            </a:r>
          </a:p>
          <a:p>
            <a:r>
              <a:rPr lang="en-US" smtClean="0"/>
              <a:t>Data times are extremely important</a:t>
            </a:r>
          </a:p>
          <a:p>
            <a:endParaRPr lang="en-US" smtClean="0"/>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p:txBody>
          <a:bodyPr/>
          <a:lstStyle/>
          <a:p>
            <a:r>
              <a:rPr lang="en-US" smtClean="0"/>
              <a:t>Example:</a:t>
            </a:r>
            <a:br>
              <a:rPr lang="en-US" smtClean="0"/>
            </a:br>
            <a:r>
              <a:rPr lang="en-US" smtClean="0"/>
              <a:t> Unsteady flow due to seiche in small</a:t>
            </a:r>
            <a:br>
              <a:rPr lang="en-US" smtClean="0"/>
            </a:br>
            <a:r>
              <a:rPr lang="en-US" smtClean="0"/>
              <a:t>  tributary of a larger river</a:t>
            </a:r>
          </a:p>
          <a:p>
            <a:r>
              <a:rPr lang="en-US" smtClean="0"/>
              <a:t>What are you trying to measure?</a:t>
            </a:r>
            <a:br>
              <a:rPr lang="en-US" smtClean="0"/>
            </a:br>
            <a:r>
              <a:rPr lang="en-US" smtClean="0"/>
              <a:t>  Daily flow? Short term fluctuations?</a:t>
            </a:r>
          </a:p>
          <a:p>
            <a:pPr lvl="1"/>
            <a:r>
              <a:rPr lang="en-US" smtClean="0"/>
              <a:t>AI = 60 to 780 seconds </a:t>
            </a:r>
          </a:p>
          <a:p>
            <a:pPr lvl="1"/>
            <a:r>
              <a:rPr lang="en-US" smtClean="0"/>
              <a:t>SI = 60 to 900 seconds</a:t>
            </a:r>
          </a:p>
          <a:p>
            <a:r>
              <a:rPr lang="en-US" smtClean="0"/>
              <a:t>Set AI = SI = 60 seconds during discharge measurements</a:t>
            </a:r>
          </a:p>
          <a:p>
            <a:r>
              <a:rPr lang="en-US" smtClean="0"/>
              <a:t>Data times are extremely important</a:t>
            </a:r>
          </a:p>
          <a:p>
            <a:endParaRPr lang="en-US" smtClean="0"/>
          </a:p>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p:txBody>
          <a:bodyPr/>
          <a:lstStyle/>
          <a:p>
            <a:r>
              <a:rPr lang="en-US" smtClean="0"/>
              <a:t>Discharge measurements</a:t>
            </a:r>
          </a:p>
          <a:p>
            <a:pPr lvl="1"/>
            <a:r>
              <a:rPr lang="en-US" smtClean="0"/>
              <a:t>AI = 60 seconds</a:t>
            </a:r>
          </a:p>
          <a:p>
            <a:pPr lvl="1"/>
            <a:r>
              <a:rPr lang="en-US" smtClean="0"/>
              <a:t>SI = 60 seconds</a:t>
            </a:r>
          </a:p>
          <a:p>
            <a:pPr lvl="1"/>
            <a:r>
              <a:rPr lang="en-US" smtClean="0"/>
              <a:t>Set StartTime (ST) hh:mm:ss</a:t>
            </a:r>
          </a:p>
          <a:p>
            <a:pPr lvl="1"/>
            <a:r>
              <a:rPr lang="en-US" smtClean="0"/>
              <a:t>Set StartDate (SD) YYYY/MM/DD</a:t>
            </a:r>
          </a:p>
          <a:p>
            <a:pPr lvl="1"/>
            <a:r>
              <a:rPr lang="en-US" smtClean="0"/>
              <a:t>Record Internally (disable SDI12 communication)</a:t>
            </a:r>
          </a:p>
          <a:p>
            <a:pPr lvl="2"/>
            <a:r>
              <a:rPr lang="en-US" smtClean="0"/>
              <a:t>Deploy (leave Molex plug connected)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Collect Some Data</a:t>
            </a:r>
            <a:endParaRPr lang="en-US"/>
          </a:p>
        </p:txBody>
      </p:sp>
      <p:pic>
        <p:nvPicPr>
          <p:cNvPr id="8" name="Content Placeholder 7" descr="PC160229.JPG"/>
          <p:cNvPicPr>
            <a:picLocks noGrp="1" noChangeAspect="1"/>
          </p:cNvPicPr>
          <p:nvPr>
            <p:ph idx="1"/>
          </p:nvPr>
        </p:nvPicPr>
        <p:blipFill>
          <a:blip r:embed="rId3" cstate="print"/>
          <a:stretch>
            <a:fillRect/>
          </a:stretch>
        </p:blipFill>
        <p:spPr>
          <a:xfrm>
            <a:off x="875337" y="1191632"/>
            <a:ext cx="6112318" cy="4584239"/>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183" y="138629"/>
            <a:ext cx="8229600" cy="609600"/>
          </a:xfrm>
        </p:spPr>
        <p:txBody>
          <a:bodyPr/>
          <a:lstStyle/>
          <a:p>
            <a:r>
              <a:rPr lang="en-US" smtClean="0"/>
              <a:t>Evaluate the Configuration</a:t>
            </a:r>
            <a:endParaRPr lang="en-US"/>
          </a:p>
        </p:txBody>
      </p:sp>
      <p:sp>
        <p:nvSpPr>
          <p:cNvPr id="3" name="Content Placeholder 2"/>
          <p:cNvSpPr>
            <a:spLocks noGrp="1"/>
          </p:cNvSpPr>
          <p:nvPr>
            <p:ph idx="1"/>
          </p:nvPr>
        </p:nvSpPr>
        <p:spPr/>
        <p:txBody>
          <a:bodyPr/>
          <a:lstStyle/>
          <a:p>
            <a:pPr>
              <a:buNone/>
            </a:pPr>
            <a:r>
              <a:rPr lang="en-US" smtClean="0"/>
              <a:t>Use Multi-cell data to evaluate flow disturbance</a:t>
            </a:r>
          </a:p>
          <a:p>
            <a:pPr>
              <a:buNone/>
            </a:pPr>
            <a:endParaRPr lang="en-US"/>
          </a:p>
        </p:txBody>
      </p:sp>
      <p:pic>
        <p:nvPicPr>
          <p:cNvPr id="4" name="multi_cell_demonstration1.avi">
            <a:hlinkClick r:id="" action="ppaction://media"/>
          </p:cNvPr>
          <p:cNvPicPr>
            <a:picLocks noRot="1" noChangeAspect="1"/>
          </p:cNvPicPr>
          <p:nvPr>
            <a:videoFile r:link="rId1"/>
          </p:nvPr>
        </p:nvPicPr>
        <p:blipFill>
          <a:blip r:embed="rId4"/>
          <a:stretch>
            <a:fillRect/>
          </a:stretch>
        </p:blipFill>
        <p:spPr>
          <a:xfrm>
            <a:off x="0" y="836023"/>
            <a:ext cx="9899140" cy="6021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p:cTn id="12"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629"/>
            <a:ext cx="8229600" cy="609600"/>
          </a:xfrm>
        </p:spPr>
        <p:txBody>
          <a:bodyPr/>
          <a:lstStyle/>
          <a:p>
            <a:r>
              <a:rPr lang="en-US" smtClean="0"/>
              <a:t>Evaluating the Configuration</a:t>
            </a:r>
            <a:endParaRPr lang="en-US"/>
          </a:p>
        </p:txBody>
      </p:sp>
      <p:pic>
        <p:nvPicPr>
          <p:cNvPr id="4" name="Content Placeholder 3" descr="q_meas_arg_data.png"/>
          <p:cNvPicPr>
            <a:picLocks noGrp="1" noChangeAspect="1"/>
          </p:cNvPicPr>
          <p:nvPr>
            <p:ph idx="1"/>
          </p:nvPr>
        </p:nvPicPr>
        <p:blipFill>
          <a:blip r:embed="rId3"/>
          <a:stretch>
            <a:fillRect/>
          </a:stretch>
        </p:blipFill>
        <p:spPr>
          <a:xfrm>
            <a:off x="0" y="1289050"/>
            <a:ext cx="9144000" cy="556895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Evaluating the Configuration</a:t>
            </a:r>
            <a:endParaRPr lang="en-US"/>
          </a:p>
        </p:txBody>
      </p:sp>
      <p:sp>
        <p:nvSpPr>
          <p:cNvPr id="3" name="Content Placeholder 2"/>
          <p:cNvSpPr>
            <a:spLocks noGrp="1"/>
          </p:cNvSpPr>
          <p:nvPr>
            <p:ph idx="1"/>
          </p:nvPr>
        </p:nvSpPr>
        <p:spPr/>
        <p:txBody>
          <a:bodyPr/>
          <a:lstStyle/>
          <a:p>
            <a:pPr>
              <a:buNone/>
            </a:pPr>
            <a:r>
              <a:rPr lang="en-US" smtClean="0"/>
              <a:t>More obvious way to see flow disturbance is with plot of index velocity and mean velocity from measurements.</a:t>
            </a:r>
            <a:endParaRPr lang="en-US"/>
          </a:p>
        </p:txBody>
      </p:sp>
      <p:graphicFrame>
        <p:nvGraphicFramePr>
          <p:cNvPr id="4" name="Chart 3"/>
          <p:cNvGraphicFramePr/>
          <p:nvPr/>
        </p:nvGraphicFramePr>
        <p:xfrm>
          <a:off x="-38100" y="1289050"/>
          <a:ext cx="9182100" cy="5391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9880" y="425068"/>
            <a:ext cx="4662787" cy="609600"/>
          </a:xfrm>
        </p:spPr>
        <p:txBody>
          <a:bodyPr/>
          <a:lstStyle/>
          <a:p>
            <a:r>
              <a:rPr lang="en-US" dirty="0" smtClean="0"/>
              <a:t>Servicing</a:t>
            </a:r>
            <a:br>
              <a:rPr lang="en-US" dirty="0" smtClean="0"/>
            </a:br>
            <a:r>
              <a:rPr lang="en-US" dirty="0" smtClean="0"/>
              <a:t> ADVMs</a:t>
            </a:r>
            <a:endParaRPr lang="en-US" dirty="0"/>
          </a:p>
        </p:txBody>
      </p:sp>
      <p:pic>
        <p:nvPicPr>
          <p:cNvPr id="5" name="Content Placeholder 4" descr="Index_Velocity_Note.png"/>
          <p:cNvPicPr>
            <a:picLocks noGrp="1" noChangeAspect="1"/>
          </p:cNvPicPr>
          <p:nvPr>
            <p:ph idx="1"/>
          </p:nvPr>
        </p:nvPicPr>
        <p:blipFill>
          <a:blip r:embed="rId3"/>
          <a:stretch>
            <a:fillRect/>
          </a:stretch>
        </p:blipFill>
        <p:spPr>
          <a:xfrm>
            <a:off x="-385591" y="0"/>
            <a:ext cx="6114997" cy="79135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US" sz="5400"/>
              <a:t>Overview</a:t>
            </a:r>
          </a:p>
        </p:txBody>
      </p:sp>
      <p:sp>
        <p:nvSpPr>
          <p:cNvPr id="6147" name="Rectangle 3"/>
          <p:cNvSpPr>
            <a:spLocks noGrp="1" noChangeArrowheads="1"/>
          </p:cNvSpPr>
          <p:nvPr>
            <p:ph type="body" idx="1"/>
          </p:nvPr>
        </p:nvSpPr>
        <p:spPr>
          <a:xfrm>
            <a:off x="444500" y="1714501"/>
            <a:ext cx="8229600" cy="4216400"/>
          </a:xfrm>
        </p:spPr>
        <p:txBody>
          <a:bodyPr/>
          <a:lstStyle/>
          <a:p>
            <a:pPr>
              <a:lnSpc>
                <a:spcPct val="80000"/>
              </a:lnSpc>
            </a:pPr>
            <a:r>
              <a:rPr lang="en-US" sz="3600" dirty="0" smtClean="0"/>
              <a:t>Configuring SonTek ADVMs</a:t>
            </a:r>
          </a:p>
          <a:p>
            <a:pPr>
              <a:lnSpc>
                <a:spcPct val="80000"/>
              </a:lnSpc>
            </a:pPr>
            <a:r>
              <a:rPr lang="en-US" sz="3600" dirty="0" smtClean="0"/>
              <a:t>Servicing SonTek ADVMs</a:t>
            </a:r>
          </a:p>
          <a:p>
            <a:pPr>
              <a:lnSpc>
                <a:spcPct val="80000"/>
              </a:lnSpc>
            </a:pPr>
            <a:r>
              <a:rPr lang="en-US" sz="3600" dirty="0" smtClean="0"/>
              <a:t>Use of the Internal Data Recorder</a:t>
            </a:r>
          </a:p>
          <a:p>
            <a:pPr>
              <a:lnSpc>
                <a:spcPct val="80000"/>
              </a:lnSpc>
            </a:pPr>
            <a:r>
              <a:rPr lang="en-US" sz="3600" dirty="0" smtClean="0"/>
              <a:t>Beam Checks</a:t>
            </a:r>
          </a:p>
          <a:p>
            <a:pPr>
              <a:lnSpc>
                <a:spcPct val="80000"/>
              </a:lnSpc>
            </a:pPr>
            <a:r>
              <a:rPr lang="en-US" sz="3600" dirty="0" smtClean="0"/>
              <a:t>Data to Transmit and Store</a:t>
            </a:r>
          </a:p>
          <a:p>
            <a:pPr>
              <a:lnSpc>
                <a:spcPct val="80000"/>
              </a:lnSpc>
            </a:pPr>
            <a:r>
              <a:rPr lang="en-US" sz="3600" dirty="0" smtClean="0">
                <a:solidFill>
                  <a:schemeClr val="tx1"/>
                </a:solidFill>
              </a:rPr>
              <a:t>Quality Assurance of Data</a:t>
            </a:r>
            <a:endParaRPr lang="en-US" sz="3600" dirty="0">
              <a:solidFill>
                <a:schemeClr val="tx1"/>
              </a:solidFill>
            </a:endParaRPr>
          </a:p>
          <a:p>
            <a:pPr>
              <a:lnSpc>
                <a:spcPct val="80000"/>
              </a:lnSpc>
            </a:pPr>
            <a:r>
              <a:rPr lang="en-US" sz="3600" dirty="0" smtClean="0"/>
              <a:t>Common Problems</a:t>
            </a:r>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Servicing ADVMs with SonUtils</a:t>
            </a:r>
            <a:endParaRPr lang="en-US" dirty="0"/>
          </a:p>
        </p:txBody>
      </p:sp>
      <p:sp>
        <p:nvSpPr>
          <p:cNvPr id="3" name="Content Placeholder 2"/>
          <p:cNvSpPr>
            <a:spLocks noGrp="1"/>
          </p:cNvSpPr>
          <p:nvPr>
            <p:ph idx="1"/>
          </p:nvPr>
        </p:nvSpPr>
        <p:spPr>
          <a:xfrm>
            <a:off x="446183" y="953877"/>
            <a:ext cx="8229600" cy="5347771"/>
          </a:xfrm>
        </p:spPr>
        <p:txBody>
          <a:bodyPr/>
          <a:lstStyle/>
          <a:p>
            <a:r>
              <a:rPr lang="en-US" dirty="0" smtClean="0"/>
              <a:t>Record a beam check (50 pings minimum)</a:t>
            </a:r>
          </a:p>
          <a:p>
            <a:pPr lvl="1"/>
            <a:r>
              <a:rPr lang="en-US" dirty="0" smtClean="0"/>
              <a:t>Example: stationID_YYYYMMDD.bmc</a:t>
            </a:r>
          </a:p>
          <a:p>
            <a:r>
              <a:rPr lang="en-US" dirty="0" smtClean="0"/>
              <a:t>Download ADVM internal data </a:t>
            </a:r>
          </a:p>
          <a:p>
            <a:r>
              <a:rPr lang="en-US" dirty="0" smtClean="0"/>
              <a:t>Open a log file </a:t>
            </a:r>
            <a:br>
              <a:rPr lang="en-US" dirty="0" smtClean="0"/>
            </a:br>
            <a:r>
              <a:rPr lang="en-US" dirty="0" smtClean="0"/>
              <a:t>(click File in menu bar, open log file)</a:t>
            </a:r>
          </a:p>
          <a:p>
            <a:pPr lvl="1"/>
            <a:r>
              <a:rPr lang="en-US" dirty="0" smtClean="0"/>
              <a:t>Example: stationID_YYYYMMDD.log</a:t>
            </a:r>
          </a:p>
          <a:p>
            <a:r>
              <a:rPr lang="en-US" dirty="0" smtClean="0"/>
              <a:t>Record instrument and watch date and time before changing (use a form)</a:t>
            </a:r>
          </a:p>
          <a:p>
            <a:r>
              <a:rPr lang="en-US" dirty="0" smtClean="0"/>
              <a:t>Change AI and SI if necessary</a:t>
            </a:r>
          </a:p>
          <a:p>
            <a:r>
              <a:rPr lang="en-US" dirty="0" smtClean="0"/>
              <a:t>Change </a:t>
            </a:r>
            <a:r>
              <a:rPr lang="en-US" dirty="0" err="1" smtClean="0"/>
              <a:t>StartDate</a:t>
            </a:r>
            <a:r>
              <a:rPr lang="en-US" dirty="0" smtClean="0"/>
              <a:t> (SD) and </a:t>
            </a:r>
            <a:r>
              <a:rPr lang="en-US" dirty="0" err="1" smtClean="0"/>
              <a:t>StartTime</a:t>
            </a:r>
            <a:r>
              <a:rPr lang="en-US" dirty="0" smtClean="0"/>
              <a:t> (ST)</a:t>
            </a:r>
          </a:p>
          <a:p>
            <a:r>
              <a:rPr lang="en-US" dirty="0" smtClean="0"/>
              <a:t>Deploy ADVM</a:t>
            </a:r>
          </a:p>
          <a:p>
            <a:r>
              <a:rPr lang="en-US" dirty="0" smtClean="0"/>
              <a:t>Close log file</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Use the Internal Recorder</a:t>
            </a:r>
            <a:endParaRPr lang="en-US"/>
          </a:p>
        </p:txBody>
      </p:sp>
      <p:sp>
        <p:nvSpPr>
          <p:cNvPr id="3" name="Content Placeholder 2"/>
          <p:cNvSpPr>
            <a:spLocks noGrp="1"/>
          </p:cNvSpPr>
          <p:nvPr>
            <p:ph idx="1"/>
          </p:nvPr>
        </p:nvSpPr>
        <p:spPr/>
        <p:txBody>
          <a:bodyPr/>
          <a:lstStyle/>
          <a:p>
            <a:r>
              <a:rPr lang="en-US" dirty="0" smtClean="0"/>
              <a:t>Valuable data set</a:t>
            </a:r>
          </a:p>
          <a:p>
            <a:r>
              <a:rPr lang="en-US" dirty="0" smtClean="0"/>
              <a:t>Use ViewArgonaut for data review</a:t>
            </a:r>
          </a:p>
          <a:p>
            <a:pPr lvl="1"/>
            <a:r>
              <a:rPr lang="en-US" dirty="0" smtClean="0"/>
              <a:t>Select Processing</a:t>
            </a:r>
          </a:p>
          <a:p>
            <a:pPr lvl="1"/>
            <a:r>
              <a:rPr lang="en-US" dirty="0" smtClean="0"/>
              <a:t>Open an Argonaut file</a:t>
            </a:r>
          </a:p>
          <a:p>
            <a:pPr lvl="1"/>
            <a:r>
              <a:rPr lang="en-US" dirty="0" smtClean="0"/>
              <a:t>Look for anomalies in the data</a:t>
            </a:r>
          </a:p>
          <a:p>
            <a:pPr lvl="1"/>
            <a:r>
              <a:rPr lang="en-US" dirty="0" smtClean="0"/>
              <a:t>Check all available parameters</a:t>
            </a:r>
          </a:p>
          <a:p>
            <a:pPr lvl="1"/>
            <a:r>
              <a:rPr lang="en-US" dirty="0" smtClean="0"/>
              <a:t>Check internal beam checks</a:t>
            </a:r>
            <a:br>
              <a:rPr lang="en-US" dirty="0" smtClean="0"/>
            </a:br>
            <a:r>
              <a:rPr lang="en-US" dirty="0" smtClean="0"/>
              <a:t> (</a:t>
            </a:r>
            <a:r>
              <a:rPr lang="en-US" dirty="0" err="1" smtClean="0"/>
              <a:t>DIAG</a:t>
            </a:r>
            <a:r>
              <a:rPr lang="en-US" dirty="0" smtClean="0"/>
              <a:t>) tab on menu bar</a:t>
            </a:r>
          </a:p>
          <a:p>
            <a:pPr lvl="1"/>
            <a:r>
              <a:rPr lang="en-US" dirty="0" smtClean="0"/>
              <a:t>Look at signal strengths for each beam</a:t>
            </a:r>
          </a:p>
          <a:p>
            <a:pPr lvl="1"/>
            <a:r>
              <a:rPr lang="en-US" dirty="0" smtClean="0"/>
              <a:t>Look at multi-cell velocity data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r>
              <a:rPr lang="en-US" smtClean="0"/>
              <a:t>Velocity and SNR</a:t>
            </a:r>
            <a:endParaRPr lang="en-US"/>
          </a:p>
        </p:txBody>
      </p:sp>
      <p:sp>
        <p:nvSpPr>
          <p:cNvPr id="120835" name="Rectangle 3"/>
          <p:cNvSpPr>
            <a:spLocks noGrp="1" noChangeArrowheads="1"/>
          </p:cNvSpPr>
          <p:nvPr>
            <p:ph type="body" idx="1"/>
          </p:nvPr>
        </p:nvSpPr>
        <p:spPr>
          <a:xfrm>
            <a:off x="76200" y="1600200"/>
            <a:ext cx="3505200" cy="4525963"/>
          </a:xfrm>
        </p:spPr>
        <p:txBody>
          <a:bodyPr/>
          <a:lstStyle/>
          <a:p>
            <a:r>
              <a:rPr lang="en-US"/>
              <a:t>Added QA</a:t>
            </a:r>
          </a:p>
          <a:p>
            <a:r>
              <a:rPr lang="en-US"/>
              <a:t>Additional backup source</a:t>
            </a:r>
          </a:p>
          <a:p>
            <a:r>
              <a:rPr lang="en-US"/>
              <a:t>Added understanding of site hydraulics over time</a:t>
            </a:r>
          </a:p>
        </p:txBody>
      </p:sp>
      <p:pic>
        <p:nvPicPr>
          <p:cNvPr id="120836" name="Picture 4"/>
          <p:cNvPicPr>
            <a:picLocks noChangeAspect="1" noChangeArrowheads="1"/>
          </p:cNvPicPr>
          <p:nvPr/>
        </p:nvPicPr>
        <p:blipFill>
          <a:blip r:embed="rId3"/>
          <a:srcRect/>
          <a:stretch>
            <a:fillRect/>
          </a:stretch>
        </p:blipFill>
        <p:spPr bwMode="auto">
          <a:xfrm>
            <a:off x="3657600" y="1600200"/>
            <a:ext cx="5486400" cy="4497388"/>
          </a:xfrm>
          <a:prstGeom prst="rect">
            <a:avLst/>
          </a:prstGeom>
          <a:noFill/>
          <a:ln w="9525" algn="ctr">
            <a:noFill/>
            <a:miter lim="800000"/>
            <a:headEnd/>
            <a:tailEnd/>
          </a:ln>
          <a:effectLst/>
        </p:spPr>
      </p:pic>
      <p:sp>
        <p:nvSpPr>
          <p:cNvPr id="120837" name="Text Box 5"/>
          <p:cNvSpPr txBox="1">
            <a:spLocks noChangeArrowheads="1"/>
          </p:cNvSpPr>
          <p:nvPr/>
        </p:nvSpPr>
        <p:spPr bwMode="auto">
          <a:xfrm>
            <a:off x="5334000" y="6400800"/>
            <a:ext cx="2438400" cy="457200"/>
          </a:xfrm>
          <a:prstGeom prst="rect">
            <a:avLst/>
          </a:prstGeom>
          <a:noFill/>
          <a:ln w="9525" algn="ctr">
            <a:noFill/>
            <a:miter lim="800000"/>
            <a:headEnd/>
            <a:tailEnd/>
          </a:ln>
          <a:effectLst/>
        </p:spPr>
        <p:txBody>
          <a:bodyPr>
            <a:spAutoFit/>
          </a:bodyPr>
          <a:lstStyle/>
          <a:p>
            <a:pPr algn="l">
              <a:spcBef>
                <a:spcPct val="50000"/>
              </a:spcBef>
            </a:pPr>
            <a:r>
              <a:rPr lang="en-US" sz="2400"/>
              <a:t>XYZ components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533400" y="2851150"/>
            <a:ext cx="3048000" cy="2247900"/>
          </a:xfrm>
        </p:spPr>
        <p:txBody>
          <a:bodyPr/>
          <a:lstStyle/>
          <a:p>
            <a:r>
              <a:rPr lang="en-US"/>
              <a:t>Problem identified as Beam 2 issue</a:t>
            </a:r>
          </a:p>
        </p:txBody>
      </p:sp>
      <p:pic>
        <p:nvPicPr>
          <p:cNvPr id="121859" name="Picture 3"/>
          <p:cNvPicPr>
            <a:picLocks noChangeAspect="1" noChangeArrowheads="1"/>
          </p:cNvPicPr>
          <p:nvPr/>
        </p:nvPicPr>
        <p:blipFill>
          <a:blip r:embed="rId3"/>
          <a:srcRect/>
          <a:stretch>
            <a:fillRect/>
          </a:stretch>
        </p:blipFill>
        <p:spPr bwMode="auto">
          <a:xfrm>
            <a:off x="3657600" y="1600200"/>
            <a:ext cx="5486400" cy="4495800"/>
          </a:xfrm>
          <a:prstGeom prst="rect">
            <a:avLst/>
          </a:prstGeom>
          <a:noFill/>
          <a:ln w="9525" algn="ctr">
            <a:noFill/>
            <a:miter lim="800000"/>
            <a:headEnd/>
            <a:tailEnd/>
          </a:ln>
          <a:effectLst/>
        </p:spPr>
      </p:pic>
      <p:sp>
        <p:nvSpPr>
          <p:cNvPr id="121860" name="Text Box 4"/>
          <p:cNvSpPr txBox="1">
            <a:spLocks noChangeArrowheads="1"/>
          </p:cNvSpPr>
          <p:nvPr/>
        </p:nvSpPr>
        <p:spPr bwMode="auto">
          <a:xfrm>
            <a:off x="1600200" y="609600"/>
            <a:ext cx="3962400" cy="457200"/>
          </a:xfrm>
          <a:prstGeom prst="rect">
            <a:avLst/>
          </a:prstGeom>
          <a:noFill/>
          <a:ln w="9525" algn="ctr">
            <a:noFill/>
            <a:miter lim="800000"/>
            <a:headEnd/>
            <a:tailEnd/>
          </a:ln>
          <a:effectLst/>
        </p:spPr>
        <p:txBody>
          <a:bodyPr>
            <a:spAutoFit/>
          </a:bodyPr>
          <a:lstStyle/>
          <a:p>
            <a:pPr algn="l">
              <a:spcBef>
                <a:spcPct val="50000"/>
              </a:spcBef>
            </a:pPr>
            <a:endParaRPr lang="en-US" sz="2400">
              <a:solidFill>
                <a:schemeClr val="bg2"/>
              </a:solidFill>
            </a:endParaRPr>
          </a:p>
        </p:txBody>
      </p:sp>
      <p:sp>
        <p:nvSpPr>
          <p:cNvPr id="121861" name="Rectangle 5"/>
          <p:cNvSpPr>
            <a:spLocks noGrp="1" noRot="1" noChangeArrowheads="1"/>
          </p:cNvSpPr>
          <p:nvPr>
            <p:ph type="title"/>
          </p:nvPr>
        </p:nvSpPr>
        <p:spPr>
          <a:noFill/>
          <a:ln/>
        </p:spPr>
        <p:txBody>
          <a:bodyPr/>
          <a:lstStyle/>
          <a:p>
            <a:r>
              <a:rPr lang="en-US" sz="3600"/>
              <a:t>…Ability To See Different Velocity Components</a:t>
            </a:r>
          </a:p>
        </p:txBody>
      </p:sp>
      <p:sp>
        <p:nvSpPr>
          <p:cNvPr id="121862" name="Oval 6"/>
          <p:cNvSpPr>
            <a:spLocks noChangeArrowheads="1"/>
          </p:cNvSpPr>
          <p:nvPr/>
        </p:nvSpPr>
        <p:spPr bwMode="auto">
          <a:xfrm>
            <a:off x="6553200" y="3048000"/>
            <a:ext cx="1981200" cy="762000"/>
          </a:xfrm>
          <a:prstGeom prst="ellipse">
            <a:avLst/>
          </a:prstGeom>
          <a:noFill/>
          <a:ln w="9525" algn="ctr">
            <a:noFill/>
            <a:round/>
            <a:headEnd/>
            <a:tailEnd/>
          </a:ln>
          <a:effectLst/>
        </p:spPr>
        <p:txBody>
          <a:bodyPr anchor="ctr">
            <a:spAutoFit/>
          </a:bodyPr>
          <a:lstStyle/>
          <a:p>
            <a:endParaRPr lang="en-US"/>
          </a:p>
        </p:txBody>
      </p:sp>
      <p:sp>
        <p:nvSpPr>
          <p:cNvPr id="121863" name="Oval 7"/>
          <p:cNvSpPr>
            <a:spLocks noChangeArrowheads="1"/>
          </p:cNvSpPr>
          <p:nvPr/>
        </p:nvSpPr>
        <p:spPr bwMode="auto">
          <a:xfrm>
            <a:off x="6553200" y="2895600"/>
            <a:ext cx="1905000" cy="762000"/>
          </a:xfrm>
          <a:prstGeom prst="ellipse">
            <a:avLst/>
          </a:prstGeom>
          <a:noFill/>
          <a:ln w="38100" algn="ctr">
            <a:solidFill>
              <a:srgbClr val="FF9933"/>
            </a:solidFill>
            <a:round/>
            <a:headEnd/>
            <a:tailEnd/>
          </a:ln>
          <a:effectLst/>
        </p:spPr>
        <p:txBody>
          <a:bodyPr anchor="ctr">
            <a:spAutoFit/>
          </a:bodyPr>
          <a:lstStyle/>
          <a:p>
            <a:endParaRPr lang="en-US"/>
          </a:p>
        </p:txBody>
      </p:sp>
      <p:sp>
        <p:nvSpPr>
          <p:cNvPr id="121864" name="Text Box 8"/>
          <p:cNvSpPr txBox="1">
            <a:spLocks noChangeArrowheads="1"/>
          </p:cNvSpPr>
          <p:nvPr/>
        </p:nvSpPr>
        <p:spPr bwMode="auto">
          <a:xfrm>
            <a:off x="5334000" y="6400800"/>
            <a:ext cx="2438400" cy="457200"/>
          </a:xfrm>
          <a:prstGeom prst="rect">
            <a:avLst/>
          </a:prstGeom>
          <a:noFill/>
          <a:ln w="9525" algn="ctr">
            <a:noFill/>
            <a:miter lim="800000"/>
            <a:headEnd/>
            <a:tailEnd/>
          </a:ln>
          <a:effectLst/>
        </p:spPr>
        <p:txBody>
          <a:bodyPr>
            <a:spAutoFit/>
          </a:bodyPr>
          <a:lstStyle/>
          <a:p>
            <a:pPr algn="l">
              <a:spcBef>
                <a:spcPct val="50000"/>
              </a:spcBef>
            </a:pPr>
            <a:r>
              <a:rPr lang="en-US" sz="2400"/>
              <a:t>Beam components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rrowheads="1"/>
          </p:cNvSpPr>
          <p:nvPr>
            <p:ph type="title"/>
          </p:nvPr>
        </p:nvSpPr>
        <p:spPr/>
        <p:txBody>
          <a:bodyPr/>
          <a:lstStyle/>
          <a:p>
            <a:r>
              <a:rPr lang="en-US"/>
              <a:t>X/Beam 1 Relationship</a:t>
            </a:r>
          </a:p>
        </p:txBody>
      </p:sp>
      <p:pic>
        <p:nvPicPr>
          <p:cNvPr id="122883" name="Picture 3" descr="beam1regression"/>
          <p:cNvPicPr>
            <a:picLocks noChangeAspect="1" noChangeArrowheads="1"/>
          </p:cNvPicPr>
          <p:nvPr/>
        </p:nvPicPr>
        <p:blipFill>
          <a:blip r:embed="rId3"/>
          <a:srcRect/>
          <a:stretch>
            <a:fillRect/>
          </a:stretch>
        </p:blipFill>
        <p:spPr bwMode="auto">
          <a:xfrm>
            <a:off x="666750" y="1219200"/>
            <a:ext cx="7810500" cy="50101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p:txBody>
          <a:bodyPr/>
          <a:lstStyle/>
          <a:p>
            <a:endParaRPr lang="en-US"/>
          </a:p>
        </p:txBody>
      </p:sp>
      <p:pic>
        <p:nvPicPr>
          <p:cNvPr id="123907" name="Picture 3" descr="predictedX_1"/>
          <p:cNvPicPr>
            <a:picLocks noChangeAspect="1" noChangeArrowheads="1"/>
          </p:cNvPicPr>
          <p:nvPr/>
        </p:nvPicPr>
        <p:blipFill>
          <a:blip r:embed="rId3"/>
          <a:srcRect/>
          <a:stretch>
            <a:fillRect/>
          </a:stretch>
        </p:blipFill>
        <p:spPr bwMode="auto">
          <a:xfrm>
            <a:off x="333375" y="533400"/>
            <a:ext cx="8477250" cy="5437188"/>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the Internal Recorder</a:t>
            </a:r>
            <a:endParaRPr lang="en-US"/>
          </a:p>
        </p:txBody>
      </p:sp>
      <p:sp>
        <p:nvSpPr>
          <p:cNvPr id="3" name="Content Placeholder 2"/>
          <p:cNvSpPr>
            <a:spLocks noGrp="1"/>
          </p:cNvSpPr>
          <p:nvPr>
            <p:ph idx="1"/>
          </p:nvPr>
        </p:nvSpPr>
        <p:spPr/>
        <p:txBody>
          <a:bodyPr/>
          <a:lstStyle/>
          <a:p>
            <a:r>
              <a:rPr lang="en-US" dirty="0" smtClean="0"/>
              <a:t>Review the data after every site visit</a:t>
            </a:r>
          </a:p>
          <a:p>
            <a:pPr lvl="1"/>
            <a:r>
              <a:rPr lang="en-US" dirty="0" smtClean="0"/>
              <a:t>Range-averaged cell velocity (</a:t>
            </a:r>
            <a:r>
              <a:rPr lang="en-US" dirty="0" err="1" smtClean="0"/>
              <a:t>X,Y</a:t>
            </a:r>
            <a:r>
              <a:rPr lang="en-US" dirty="0" smtClean="0"/>
              <a:t>, and Z)</a:t>
            </a:r>
          </a:p>
          <a:p>
            <a:pPr lvl="1"/>
            <a:r>
              <a:rPr lang="en-US" dirty="0" smtClean="0"/>
              <a:t>Compare multi-cell to range-averaged velocity</a:t>
            </a:r>
          </a:p>
          <a:p>
            <a:pPr lvl="1"/>
            <a:r>
              <a:rPr lang="en-US" dirty="0" smtClean="0"/>
              <a:t>Signal amplitude and instrument noise</a:t>
            </a:r>
          </a:p>
          <a:p>
            <a:pPr lvl="1"/>
            <a:r>
              <a:rPr lang="en-US" dirty="0" smtClean="0"/>
              <a:t>ADVM temperature</a:t>
            </a:r>
          </a:p>
          <a:p>
            <a:pPr lvl="1"/>
            <a:r>
              <a:rPr lang="en-US" dirty="0" smtClean="0"/>
              <a:t>Everything else</a:t>
            </a:r>
          </a:p>
          <a:p>
            <a:r>
              <a:rPr lang="en-US" dirty="0" smtClean="0"/>
              <a:t>Plot questionable record and add to review folder</a:t>
            </a:r>
          </a:p>
          <a:p>
            <a:r>
              <a:rPr lang="en-US" dirty="0" smtClean="0"/>
              <a:t>Recommend storing internal data in </a:t>
            </a:r>
            <a:r>
              <a:rPr lang="en-US" dirty="0" err="1" smtClean="0"/>
              <a:t>ADAPS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 bio-fouling on Beams 2 and 3</a:t>
            </a:r>
            <a:endParaRPr lang="en-US" dirty="0"/>
          </a:p>
        </p:txBody>
      </p:sp>
      <p:pic>
        <p:nvPicPr>
          <p:cNvPr id="4" name="Content Placeholder 3" descr="beam_fouling_xr.bmp"/>
          <p:cNvPicPr>
            <a:picLocks noGrp="1" noChangeAspect="1"/>
          </p:cNvPicPr>
          <p:nvPr>
            <p:ph idx="1"/>
          </p:nvPr>
        </p:nvPicPr>
        <p:blipFill>
          <a:blip r:embed="rId3"/>
          <a:stretch>
            <a:fillRect/>
          </a:stretch>
        </p:blipFill>
        <p:spPr>
          <a:xfrm>
            <a:off x="0" y="1263510"/>
            <a:ext cx="9185936" cy="559449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XR Pressure Sensor Failure</a:t>
            </a:r>
            <a:endParaRPr lang="en-US" dirty="0"/>
          </a:p>
        </p:txBody>
      </p:sp>
      <p:pic>
        <p:nvPicPr>
          <p:cNvPr id="4" name="Content Placeholder 3" descr="press_ce_failure_xr.bmp"/>
          <p:cNvPicPr>
            <a:picLocks noGrp="1" noChangeAspect="1"/>
          </p:cNvPicPr>
          <p:nvPr>
            <p:ph idx="1"/>
          </p:nvPr>
        </p:nvPicPr>
        <p:blipFill>
          <a:blip r:embed="rId3"/>
          <a:stretch>
            <a:fillRect/>
          </a:stretch>
        </p:blipFill>
        <p:spPr>
          <a:xfrm>
            <a:off x="242371" y="972747"/>
            <a:ext cx="8725359" cy="586321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Checks</a:t>
            </a:r>
            <a:endParaRPr lang="en-US" dirty="0"/>
          </a:p>
        </p:txBody>
      </p:sp>
      <p:sp>
        <p:nvSpPr>
          <p:cNvPr id="3" name="Content Placeholder 2"/>
          <p:cNvSpPr>
            <a:spLocks noGrp="1"/>
          </p:cNvSpPr>
          <p:nvPr>
            <p:ph idx="1"/>
          </p:nvPr>
        </p:nvSpPr>
        <p:spPr/>
        <p:txBody>
          <a:bodyPr/>
          <a:lstStyle/>
          <a:p>
            <a:r>
              <a:rPr lang="en-US" dirty="0" smtClean="0"/>
              <a:t>Record every site visit</a:t>
            </a:r>
          </a:p>
          <a:p>
            <a:r>
              <a:rPr lang="en-US" dirty="0" smtClean="0"/>
              <a:t>Record 50 pings minimum</a:t>
            </a:r>
          </a:p>
          <a:p>
            <a:r>
              <a:rPr lang="en-US" dirty="0" smtClean="0"/>
              <a:t>Average the pings together</a:t>
            </a:r>
          </a:p>
          <a:p>
            <a:r>
              <a:rPr lang="en-US" dirty="0" smtClean="0"/>
              <a:t>Transfer and store on WSC server</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p:txBody>
          <a:bodyPr/>
          <a:lstStyle/>
          <a:p>
            <a:r>
              <a:rPr lang="en-US" dirty="0" smtClean="0"/>
              <a:t>Use SonUtils (v4.20)</a:t>
            </a:r>
          </a:p>
          <a:p>
            <a:r>
              <a:rPr lang="en-US" dirty="0" smtClean="0"/>
              <a:t>Initial Setup</a:t>
            </a:r>
          </a:p>
          <a:p>
            <a:pPr lvl="1"/>
            <a:r>
              <a:rPr lang="en-US" dirty="0" smtClean="0"/>
              <a:t>Use Theoretical Flow Disturbance Estimate for Cell Begin and Blanking Distance</a:t>
            </a:r>
          </a:p>
          <a:p>
            <a:pPr lvl="1"/>
            <a:r>
              <a:rPr lang="en-US" dirty="0" smtClean="0"/>
              <a:t>Use Beam Check Signal Intensities for Cell End</a:t>
            </a:r>
          </a:p>
          <a:p>
            <a:r>
              <a:rPr lang="en-US" dirty="0" smtClean="0"/>
              <a:t>Refine the Setup</a:t>
            </a:r>
          </a:p>
          <a:p>
            <a:pPr lvl="1"/>
            <a:r>
              <a:rPr lang="en-US" dirty="0" smtClean="0"/>
              <a:t>Use multi-cell velocity data to verify and check for flow disturbance for Cell Begin</a:t>
            </a:r>
          </a:p>
          <a:p>
            <a:pPr lvl="1"/>
            <a:r>
              <a:rPr lang="en-US" dirty="0" smtClean="0"/>
              <a:t>Use multi-cell velocity data to verify and check for appropriate Cell End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Checks</a:t>
            </a:r>
            <a:endParaRPr lang="en-US" dirty="0"/>
          </a:p>
        </p:txBody>
      </p:sp>
      <p:sp>
        <p:nvSpPr>
          <p:cNvPr id="3" name="Content Placeholder 2"/>
          <p:cNvSpPr>
            <a:spLocks noGrp="1"/>
          </p:cNvSpPr>
          <p:nvPr>
            <p:ph idx="1"/>
          </p:nvPr>
        </p:nvSpPr>
        <p:spPr/>
        <p:txBody>
          <a:bodyPr/>
          <a:lstStyle/>
          <a:p>
            <a:pPr>
              <a:buNone/>
            </a:pPr>
            <a:r>
              <a:rPr lang="en-US" dirty="0" smtClean="0"/>
              <a:t>Initially Use Beam Check for Setting Cell End</a:t>
            </a:r>
          </a:p>
          <a:p>
            <a:pPr>
              <a:buNone/>
            </a:pPr>
            <a:r>
              <a:rPr lang="en-US" dirty="0" smtClean="0"/>
              <a:t>	</a:t>
            </a:r>
            <a:r>
              <a:rPr lang="en-US" sz="2400" dirty="0" smtClean="0"/>
              <a:t>Remember that scatterers in the water will change over time affecting signal strength.</a:t>
            </a:r>
          </a:p>
          <a:p>
            <a:pPr>
              <a:buNone/>
            </a:pPr>
            <a:endParaRPr lang="en-US" sz="2400" dirty="0"/>
          </a:p>
        </p:txBody>
      </p:sp>
      <p:pic>
        <p:nvPicPr>
          <p:cNvPr id="5" name="Picture 4" descr="initial_beam_check_to_set_cell_end1.bmp"/>
          <p:cNvPicPr>
            <a:picLocks noChangeAspect="1"/>
          </p:cNvPicPr>
          <p:nvPr/>
        </p:nvPicPr>
        <p:blipFill>
          <a:blip r:embed="rId3"/>
          <a:stretch>
            <a:fillRect/>
          </a:stretch>
        </p:blipFill>
        <p:spPr>
          <a:xfrm>
            <a:off x="0" y="1388473"/>
            <a:ext cx="8307977" cy="5469527"/>
          </a:xfrm>
          <a:prstGeom prst="rect">
            <a:avLst/>
          </a:prstGeom>
        </p:spPr>
      </p:pic>
      <p:cxnSp>
        <p:nvCxnSpPr>
          <p:cNvPr id="10" name="Straight Arrow Connector 9"/>
          <p:cNvCxnSpPr/>
          <p:nvPr/>
        </p:nvCxnSpPr>
        <p:spPr bwMode="auto">
          <a:xfrm rot="5400000">
            <a:off x="809898" y="1214845"/>
            <a:ext cx="600891" cy="5747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0800000" flipV="1">
            <a:off x="1463043" y="1881051"/>
            <a:ext cx="1058089" cy="5225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2677887" y="4062548"/>
            <a:ext cx="1881051" cy="1436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5400000">
            <a:off x="4552408" y="3494315"/>
            <a:ext cx="1541417" cy="14761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1084218" y="953589"/>
            <a:ext cx="2312125" cy="369332"/>
          </a:xfrm>
          <a:prstGeom prst="rect">
            <a:avLst/>
          </a:prstGeom>
          <a:noFill/>
        </p:spPr>
        <p:txBody>
          <a:bodyPr wrap="square" rtlCol="0">
            <a:spAutoFit/>
          </a:bodyPr>
          <a:lstStyle/>
          <a:p>
            <a:r>
              <a:rPr lang="en-US" dirty="0" smtClean="0"/>
              <a:t>Cell Begin Marker</a:t>
            </a:r>
            <a:endParaRPr lang="en-US" dirty="0"/>
          </a:p>
        </p:txBody>
      </p:sp>
      <p:sp>
        <p:nvSpPr>
          <p:cNvPr id="19" name="TextBox 18"/>
          <p:cNvSpPr txBox="1"/>
          <p:nvPr/>
        </p:nvSpPr>
        <p:spPr>
          <a:xfrm>
            <a:off x="2259874" y="1672046"/>
            <a:ext cx="2142309" cy="378823"/>
          </a:xfrm>
          <a:prstGeom prst="rect">
            <a:avLst/>
          </a:prstGeom>
          <a:noFill/>
        </p:spPr>
        <p:txBody>
          <a:bodyPr wrap="square" rtlCol="0">
            <a:spAutoFit/>
          </a:bodyPr>
          <a:lstStyle/>
          <a:p>
            <a:r>
              <a:rPr lang="en-US" dirty="0" smtClean="0"/>
              <a:t>Cell End Marker</a:t>
            </a:r>
            <a:endParaRPr lang="en-US" dirty="0"/>
          </a:p>
        </p:txBody>
      </p:sp>
      <p:sp>
        <p:nvSpPr>
          <p:cNvPr id="21" name="TextBox 20"/>
          <p:cNvSpPr txBox="1"/>
          <p:nvPr/>
        </p:nvSpPr>
        <p:spPr>
          <a:xfrm>
            <a:off x="3082834" y="3239588"/>
            <a:ext cx="2704012" cy="646331"/>
          </a:xfrm>
          <a:prstGeom prst="rect">
            <a:avLst/>
          </a:prstGeom>
          <a:noFill/>
        </p:spPr>
        <p:txBody>
          <a:bodyPr wrap="square" rtlCol="0">
            <a:spAutoFit/>
          </a:bodyPr>
          <a:lstStyle/>
          <a:p>
            <a:r>
              <a:rPr lang="en-US" dirty="0" smtClean="0"/>
              <a:t>Instrument Noise Floor Marker</a:t>
            </a:r>
            <a:endParaRPr lang="en-US" dirty="0"/>
          </a:p>
        </p:txBody>
      </p:sp>
      <p:sp>
        <p:nvSpPr>
          <p:cNvPr id="22" name="TextBox 21"/>
          <p:cNvSpPr txBox="1"/>
          <p:nvPr/>
        </p:nvSpPr>
        <p:spPr>
          <a:xfrm>
            <a:off x="5643155" y="3239589"/>
            <a:ext cx="2168434" cy="369332"/>
          </a:xfrm>
          <a:prstGeom prst="rect">
            <a:avLst/>
          </a:prstGeom>
          <a:noFill/>
        </p:spPr>
        <p:txBody>
          <a:bodyPr wrap="square" rtlCol="0">
            <a:spAutoFit/>
          </a:bodyPr>
          <a:lstStyle/>
          <a:p>
            <a:r>
              <a:rPr lang="en-US" dirty="0" smtClean="0"/>
              <a:t>Decay Curve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Beam Checks</a:t>
            </a:r>
            <a:endParaRPr lang="en-US" dirty="0"/>
          </a:p>
        </p:txBody>
      </p:sp>
      <p:pic>
        <p:nvPicPr>
          <p:cNvPr id="4" name="Content Placeholder 3" descr="good_beam_check.png"/>
          <p:cNvPicPr>
            <a:picLocks noGrp="1" noChangeAspect="1"/>
          </p:cNvPicPr>
          <p:nvPr>
            <p:ph idx="1"/>
          </p:nvPr>
        </p:nvPicPr>
        <p:blipFill>
          <a:blip r:embed="rId3"/>
          <a:stretch>
            <a:fillRect/>
          </a:stretch>
        </p:blipFill>
        <p:spPr>
          <a:xfrm>
            <a:off x="800953" y="1152181"/>
            <a:ext cx="6396340" cy="51355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r>
              <a:rPr lang="en-US" dirty="0"/>
              <a:t>Beam Checks—What To Look For</a:t>
            </a:r>
          </a:p>
        </p:txBody>
      </p:sp>
      <p:pic>
        <p:nvPicPr>
          <p:cNvPr id="114691" name="Picture 3"/>
          <p:cNvPicPr>
            <a:picLocks noChangeArrowheads="1"/>
          </p:cNvPicPr>
          <p:nvPr/>
        </p:nvPicPr>
        <p:blipFill>
          <a:blip r:embed="rId2"/>
          <a:srcRect/>
          <a:stretch>
            <a:fillRect/>
          </a:stretch>
        </p:blipFill>
        <p:spPr bwMode="auto">
          <a:xfrm>
            <a:off x="2667000" y="1676400"/>
            <a:ext cx="6170613" cy="4341813"/>
          </a:xfrm>
          <a:prstGeom prst="rect">
            <a:avLst/>
          </a:prstGeom>
          <a:noFill/>
          <a:ln w="9525" algn="ctr">
            <a:noFill/>
            <a:miter lim="800000"/>
            <a:headEnd/>
            <a:tailEnd/>
          </a:ln>
          <a:effectLst/>
        </p:spPr>
      </p:pic>
      <p:grpSp>
        <p:nvGrpSpPr>
          <p:cNvPr id="2" name="Group 4"/>
          <p:cNvGrpSpPr>
            <a:grpSpLocks/>
          </p:cNvGrpSpPr>
          <p:nvPr/>
        </p:nvGrpSpPr>
        <p:grpSpPr bwMode="auto">
          <a:xfrm>
            <a:off x="0" y="3200400"/>
            <a:ext cx="4071938" cy="1066800"/>
            <a:chOff x="0" y="2016"/>
            <a:chExt cx="2565" cy="672"/>
          </a:xfrm>
        </p:grpSpPr>
        <p:sp>
          <p:nvSpPr>
            <p:cNvPr id="114693" name="Text Box 5"/>
            <p:cNvSpPr txBox="1">
              <a:spLocks noChangeArrowheads="1"/>
            </p:cNvSpPr>
            <p:nvPr/>
          </p:nvSpPr>
          <p:spPr bwMode="auto">
            <a:xfrm>
              <a:off x="0" y="2160"/>
              <a:ext cx="1670" cy="518"/>
            </a:xfrm>
            <a:prstGeom prst="rect">
              <a:avLst/>
            </a:prstGeom>
            <a:noFill/>
            <a:ln w="9525" algn="ctr">
              <a:noFill/>
              <a:miter lim="800000"/>
              <a:headEnd/>
              <a:tailEnd/>
            </a:ln>
            <a:effectLst/>
          </p:spPr>
          <p:txBody>
            <a:bodyPr>
              <a:spAutoFit/>
            </a:bodyPr>
            <a:lstStyle/>
            <a:p>
              <a:pPr algn="l">
                <a:spcBef>
                  <a:spcPct val="50000"/>
                </a:spcBef>
              </a:pPr>
              <a:r>
                <a:rPr lang="en-US" sz="2400" dirty="0"/>
                <a:t>Obstructions in the sample volume</a:t>
              </a:r>
            </a:p>
          </p:txBody>
        </p:sp>
        <p:sp>
          <p:nvSpPr>
            <p:cNvPr id="114694" name="Oval 6"/>
            <p:cNvSpPr>
              <a:spLocks noChangeArrowheads="1"/>
            </p:cNvSpPr>
            <p:nvPr/>
          </p:nvSpPr>
          <p:spPr bwMode="auto">
            <a:xfrm>
              <a:off x="2208" y="2016"/>
              <a:ext cx="357" cy="672"/>
            </a:xfrm>
            <a:prstGeom prst="ellipse">
              <a:avLst/>
            </a:prstGeom>
            <a:noFill/>
            <a:ln w="38100" algn="ctr">
              <a:solidFill>
                <a:srgbClr val="FF9933"/>
              </a:solidFill>
              <a:round/>
              <a:headEnd/>
              <a:tailEnd/>
            </a:ln>
            <a:effectLst/>
          </p:spPr>
          <p:txBody>
            <a:bodyPr anchor="ctr">
              <a:spAutoFit/>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deadbeam"/>
          <p:cNvPicPr>
            <a:picLocks noChangeAspect="1" noChangeArrowheads="1"/>
          </p:cNvPicPr>
          <p:nvPr/>
        </p:nvPicPr>
        <p:blipFill>
          <a:blip r:embed="rId2"/>
          <a:srcRect/>
          <a:stretch>
            <a:fillRect/>
          </a:stretch>
        </p:blipFill>
        <p:spPr bwMode="auto">
          <a:xfrm>
            <a:off x="2667000" y="1676400"/>
            <a:ext cx="6176963" cy="4346575"/>
          </a:xfrm>
          <a:prstGeom prst="rect">
            <a:avLst/>
          </a:prstGeom>
          <a:noFill/>
        </p:spPr>
      </p:pic>
      <p:sp>
        <p:nvSpPr>
          <p:cNvPr id="115715" name="Rectangle 3"/>
          <p:cNvSpPr>
            <a:spLocks noGrp="1" noRot="1" noChangeArrowheads="1"/>
          </p:cNvSpPr>
          <p:nvPr>
            <p:ph type="title"/>
          </p:nvPr>
        </p:nvSpPr>
        <p:spPr>
          <a:noFill/>
          <a:ln/>
        </p:spPr>
        <p:txBody>
          <a:bodyPr/>
          <a:lstStyle/>
          <a:p>
            <a:r>
              <a:rPr lang="en-US" dirty="0"/>
              <a:t>Beam Checks—What To Look For</a:t>
            </a:r>
          </a:p>
        </p:txBody>
      </p:sp>
      <p:grpSp>
        <p:nvGrpSpPr>
          <p:cNvPr id="2" name="Group 4"/>
          <p:cNvGrpSpPr>
            <a:grpSpLocks/>
          </p:cNvGrpSpPr>
          <p:nvPr/>
        </p:nvGrpSpPr>
        <p:grpSpPr bwMode="auto">
          <a:xfrm>
            <a:off x="609600" y="4191000"/>
            <a:ext cx="2971800" cy="1524000"/>
            <a:chOff x="384" y="2640"/>
            <a:chExt cx="1872" cy="960"/>
          </a:xfrm>
        </p:grpSpPr>
        <p:sp>
          <p:nvSpPr>
            <p:cNvPr id="115717" name="Text Box 5"/>
            <p:cNvSpPr txBox="1">
              <a:spLocks noChangeArrowheads="1"/>
            </p:cNvSpPr>
            <p:nvPr/>
          </p:nvSpPr>
          <p:spPr bwMode="auto">
            <a:xfrm>
              <a:off x="384" y="2832"/>
              <a:ext cx="1440" cy="288"/>
            </a:xfrm>
            <a:prstGeom prst="rect">
              <a:avLst/>
            </a:prstGeom>
            <a:noFill/>
            <a:ln w="9525" algn="ctr">
              <a:noFill/>
              <a:miter lim="800000"/>
              <a:headEnd/>
              <a:tailEnd/>
            </a:ln>
            <a:effectLst/>
          </p:spPr>
          <p:txBody>
            <a:bodyPr>
              <a:spAutoFit/>
            </a:bodyPr>
            <a:lstStyle/>
            <a:p>
              <a:pPr algn="l">
                <a:spcBef>
                  <a:spcPct val="50000"/>
                </a:spcBef>
              </a:pPr>
              <a:r>
                <a:rPr lang="en-US" sz="2400" dirty="0"/>
                <a:t>Dead beam</a:t>
              </a:r>
            </a:p>
          </p:txBody>
        </p:sp>
        <p:sp>
          <p:nvSpPr>
            <p:cNvPr id="115718" name="Oval 6"/>
            <p:cNvSpPr>
              <a:spLocks noChangeArrowheads="1"/>
            </p:cNvSpPr>
            <p:nvPr/>
          </p:nvSpPr>
          <p:spPr bwMode="auto">
            <a:xfrm>
              <a:off x="2016" y="2640"/>
              <a:ext cx="240" cy="960"/>
            </a:xfrm>
            <a:prstGeom prst="ellipse">
              <a:avLst/>
            </a:prstGeom>
            <a:noFill/>
            <a:ln w="38100" algn="ctr">
              <a:solidFill>
                <a:srgbClr val="FF9933"/>
              </a:solidFill>
              <a:round/>
              <a:headEnd/>
              <a:tailEnd/>
            </a:ln>
            <a:effectLst/>
          </p:spPr>
          <p:txBody>
            <a:bodyPr wrap="none" anchor="ctr">
              <a:spAutoFit/>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rrowheads="1"/>
          </p:cNvPicPr>
          <p:nvPr/>
        </p:nvPicPr>
        <p:blipFill>
          <a:blip r:embed="rId2"/>
          <a:srcRect/>
          <a:stretch>
            <a:fillRect/>
          </a:stretch>
        </p:blipFill>
        <p:spPr bwMode="auto">
          <a:xfrm>
            <a:off x="2668588" y="1671638"/>
            <a:ext cx="6170612" cy="4341812"/>
          </a:xfrm>
          <a:prstGeom prst="rect">
            <a:avLst/>
          </a:prstGeom>
          <a:noFill/>
          <a:ln w="9525">
            <a:noFill/>
            <a:miter lim="800000"/>
            <a:headEnd/>
            <a:tailEnd/>
          </a:ln>
          <a:effectLst/>
        </p:spPr>
      </p:pic>
      <p:sp>
        <p:nvSpPr>
          <p:cNvPr id="116739" name="Rectangle 3"/>
          <p:cNvSpPr>
            <a:spLocks noGrp="1" noRot="1" noChangeArrowheads="1"/>
          </p:cNvSpPr>
          <p:nvPr>
            <p:ph type="title"/>
          </p:nvPr>
        </p:nvSpPr>
        <p:spPr>
          <a:noFill/>
          <a:ln/>
        </p:spPr>
        <p:txBody>
          <a:bodyPr/>
          <a:lstStyle/>
          <a:p>
            <a:r>
              <a:rPr lang="en-US" dirty="0"/>
              <a:t>Beam Checks—What To Look For</a:t>
            </a:r>
          </a:p>
        </p:txBody>
      </p:sp>
      <p:sp>
        <p:nvSpPr>
          <p:cNvPr id="116740" name="Text Box 4"/>
          <p:cNvSpPr txBox="1">
            <a:spLocks noChangeArrowheads="1"/>
          </p:cNvSpPr>
          <p:nvPr/>
        </p:nvSpPr>
        <p:spPr bwMode="auto">
          <a:xfrm>
            <a:off x="381000" y="3657600"/>
            <a:ext cx="2133600" cy="457200"/>
          </a:xfrm>
          <a:prstGeom prst="rect">
            <a:avLst/>
          </a:prstGeom>
          <a:noFill/>
          <a:ln w="9525" algn="ctr">
            <a:noFill/>
            <a:miter lim="800000"/>
            <a:headEnd/>
            <a:tailEnd/>
          </a:ln>
          <a:effectLst/>
        </p:spPr>
        <p:txBody>
          <a:bodyPr>
            <a:spAutoFit/>
          </a:bodyPr>
          <a:lstStyle/>
          <a:p>
            <a:pPr algn="l">
              <a:spcBef>
                <a:spcPct val="50000"/>
              </a:spcBef>
            </a:pPr>
            <a:endParaRPr lang="en-US" sz="2400" dirty="0">
              <a:solidFill>
                <a:schemeClr val="bg2"/>
              </a:solidFill>
            </a:endParaRPr>
          </a:p>
        </p:txBody>
      </p:sp>
      <p:grpSp>
        <p:nvGrpSpPr>
          <p:cNvPr id="2" name="Group 5"/>
          <p:cNvGrpSpPr>
            <a:grpSpLocks/>
          </p:cNvGrpSpPr>
          <p:nvPr/>
        </p:nvGrpSpPr>
        <p:grpSpPr bwMode="auto">
          <a:xfrm>
            <a:off x="228600" y="3429000"/>
            <a:ext cx="4343400" cy="1219200"/>
            <a:chOff x="144" y="2160"/>
            <a:chExt cx="2736" cy="768"/>
          </a:xfrm>
        </p:grpSpPr>
        <p:sp>
          <p:nvSpPr>
            <p:cNvPr id="116742" name="Text Box 6"/>
            <p:cNvSpPr txBox="1">
              <a:spLocks noChangeArrowheads="1"/>
            </p:cNvSpPr>
            <p:nvPr/>
          </p:nvSpPr>
          <p:spPr bwMode="auto">
            <a:xfrm>
              <a:off x="144" y="2160"/>
              <a:ext cx="1632" cy="748"/>
            </a:xfrm>
            <a:prstGeom prst="rect">
              <a:avLst/>
            </a:prstGeom>
            <a:noFill/>
            <a:ln w="9525" algn="ctr">
              <a:noFill/>
              <a:miter lim="800000"/>
              <a:headEnd/>
              <a:tailEnd/>
            </a:ln>
            <a:effectLst/>
          </p:spPr>
          <p:txBody>
            <a:bodyPr>
              <a:spAutoFit/>
            </a:bodyPr>
            <a:lstStyle/>
            <a:p>
              <a:pPr algn="l">
                <a:spcBef>
                  <a:spcPct val="50000"/>
                </a:spcBef>
              </a:pPr>
              <a:r>
                <a:rPr lang="en-US" sz="2400" dirty="0"/>
                <a:t>Possible reflection off of the bed or surface</a:t>
              </a:r>
            </a:p>
          </p:txBody>
        </p:sp>
        <p:sp>
          <p:nvSpPr>
            <p:cNvPr id="116743" name="Oval 7"/>
            <p:cNvSpPr>
              <a:spLocks noChangeArrowheads="1"/>
            </p:cNvSpPr>
            <p:nvPr/>
          </p:nvSpPr>
          <p:spPr bwMode="auto">
            <a:xfrm>
              <a:off x="2400" y="2448"/>
              <a:ext cx="480" cy="480"/>
            </a:xfrm>
            <a:prstGeom prst="ellipse">
              <a:avLst/>
            </a:prstGeom>
            <a:noFill/>
            <a:ln w="38100" algn="ctr">
              <a:solidFill>
                <a:srgbClr val="FF9933"/>
              </a:solidFill>
              <a:round/>
              <a:headEnd/>
              <a:tailEnd/>
            </a:ln>
            <a:effectLst/>
          </p:spPr>
          <p:txBody>
            <a:bodyPr wrap="none" anchor="ctr">
              <a:spAutoFit/>
            </a:bodyPr>
            <a:lstStyle/>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ChangeArrowheads="1"/>
          </p:cNvPicPr>
          <p:nvPr/>
        </p:nvPicPr>
        <p:blipFill>
          <a:blip r:embed="rId2">
            <a:lum contrast="-6000"/>
          </a:blip>
          <a:srcRect/>
          <a:stretch>
            <a:fillRect/>
          </a:stretch>
        </p:blipFill>
        <p:spPr bwMode="auto">
          <a:xfrm>
            <a:off x="2668588" y="1671638"/>
            <a:ext cx="6170612" cy="4341812"/>
          </a:xfrm>
          <a:prstGeom prst="rect">
            <a:avLst/>
          </a:prstGeom>
          <a:noFill/>
          <a:ln w="9525" algn="ctr">
            <a:noFill/>
            <a:miter lim="800000"/>
            <a:headEnd/>
            <a:tailEnd/>
          </a:ln>
          <a:effectLst/>
        </p:spPr>
      </p:pic>
      <p:grpSp>
        <p:nvGrpSpPr>
          <p:cNvPr id="2" name="Group 3"/>
          <p:cNvGrpSpPr>
            <a:grpSpLocks/>
          </p:cNvGrpSpPr>
          <p:nvPr/>
        </p:nvGrpSpPr>
        <p:grpSpPr bwMode="auto">
          <a:xfrm>
            <a:off x="381000" y="3429000"/>
            <a:ext cx="7924800" cy="822325"/>
            <a:chOff x="240" y="2160"/>
            <a:chExt cx="4992" cy="518"/>
          </a:xfrm>
        </p:grpSpPr>
        <p:sp>
          <p:nvSpPr>
            <p:cNvPr id="117764" name="Text Box 4"/>
            <p:cNvSpPr txBox="1">
              <a:spLocks noChangeArrowheads="1"/>
            </p:cNvSpPr>
            <p:nvPr/>
          </p:nvSpPr>
          <p:spPr bwMode="auto">
            <a:xfrm>
              <a:off x="240" y="2160"/>
              <a:ext cx="1488" cy="518"/>
            </a:xfrm>
            <a:prstGeom prst="rect">
              <a:avLst/>
            </a:prstGeom>
            <a:noFill/>
            <a:ln w="9525" algn="ctr">
              <a:noFill/>
              <a:miter lim="800000"/>
              <a:headEnd/>
              <a:tailEnd/>
            </a:ln>
            <a:effectLst/>
          </p:spPr>
          <p:txBody>
            <a:bodyPr>
              <a:spAutoFit/>
            </a:bodyPr>
            <a:lstStyle/>
            <a:p>
              <a:pPr algn="l">
                <a:spcBef>
                  <a:spcPct val="50000"/>
                </a:spcBef>
              </a:pPr>
              <a:r>
                <a:rPr lang="en-US" sz="2400" dirty="0"/>
                <a:t>Hardware issues—high noise floor</a:t>
              </a:r>
            </a:p>
          </p:txBody>
        </p:sp>
        <p:sp>
          <p:nvSpPr>
            <p:cNvPr id="117765" name="Oval 5"/>
            <p:cNvSpPr>
              <a:spLocks noChangeArrowheads="1"/>
            </p:cNvSpPr>
            <p:nvPr/>
          </p:nvSpPr>
          <p:spPr bwMode="auto">
            <a:xfrm>
              <a:off x="2352" y="2352"/>
              <a:ext cx="2880" cy="192"/>
            </a:xfrm>
            <a:prstGeom prst="ellipse">
              <a:avLst/>
            </a:prstGeom>
            <a:noFill/>
            <a:ln w="38100" algn="ctr">
              <a:solidFill>
                <a:srgbClr val="FF9933"/>
              </a:solidFill>
              <a:round/>
              <a:headEnd/>
              <a:tailEnd/>
            </a:ln>
            <a:effectLst/>
          </p:spPr>
          <p:txBody>
            <a:bodyPr anchor="ctr">
              <a:spAutoFit/>
            </a:bodyPr>
            <a:lstStyle/>
            <a:p>
              <a:endParaRPr lang="en-US" dirty="0"/>
            </a:p>
          </p:txBody>
        </p:sp>
      </p:grpSp>
      <p:sp>
        <p:nvSpPr>
          <p:cNvPr id="117766" name="Rectangle 6"/>
          <p:cNvSpPr>
            <a:spLocks noGrp="1" noRot="1" noChangeArrowheads="1"/>
          </p:cNvSpPr>
          <p:nvPr>
            <p:ph type="title"/>
          </p:nvPr>
        </p:nvSpPr>
        <p:spPr>
          <a:noFill/>
          <a:ln/>
        </p:spPr>
        <p:txBody>
          <a:bodyPr/>
          <a:lstStyle/>
          <a:p>
            <a:r>
              <a:rPr lang="en-US" dirty="0"/>
              <a:t>Beam Checks—What To Look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preferRelativeResize="0">
            <a:picLocks noChangeArrowheads="1"/>
          </p:cNvPicPr>
          <p:nvPr/>
        </p:nvPicPr>
        <p:blipFill>
          <a:blip r:embed="rId2"/>
          <a:srcRect/>
          <a:stretch>
            <a:fillRect/>
          </a:stretch>
        </p:blipFill>
        <p:spPr bwMode="auto">
          <a:xfrm>
            <a:off x="2668588" y="1671638"/>
            <a:ext cx="6170612" cy="4348162"/>
          </a:xfrm>
          <a:prstGeom prst="rect">
            <a:avLst/>
          </a:prstGeom>
          <a:noFill/>
          <a:ln w="9525" algn="ctr">
            <a:noFill/>
            <a:miter lim="800000"/>
            <a:headEnd/>
            <a:tailEnd/>
          </a:ln>
          <a:effectLst/>
        </p:spPr>
      </p:pic>
      <p:grpSp>
        <p:nvGrpSpPr>
          <p:cNvPr id="2" name="Group 3"/>
          <p:cNvGrpSpPr>
            <a:grpSpLocks/>
          </p:cNvGrpSpPr>
          <p:nvPr/>
        </p:nvGrpSpPr>
        <p:grpSpPr bwMode="auto">
          <a:xfrm>
            <a:off x="152400" y="3505200"/>
            <a:ext cx="4419600" cy="1219200"/>
            <a:chOff x="96" y="2208"/>
            <a:chExt cx="2784" cy="768"/>
          </a:xfrm>
        </p:grpSpPr>
        <p:sp>
          <p:nvSpPr>
            <p:cNvPr id="118788" name="Text Box 4"/>
            <p:cNvSpPr txBox="1">
              <a:spLocks noChangeArrowheads="1"/>
            </p:cNvSpPr>
            <p:nvPr/>
          </p:nvSpPr>
          <p:spPr bwMode="auto">
            <a:xfrm>
              <a:off x="96" y="2208"/>
              <a:ext cx="1584" cy="288"/>
            </a:xfrm>
            <a:prstGeom prst="rect">
              <a:avLst/>
            </a:prstGeom>
            <a:noFill/>
            <a:ln w="9525" algn="ctr">
              <a:noFill/>
              <a:miter lim="800000"/>
              <a:headEnd/>
              <a:tailEnd/>
            </a:ln>
            <a:effectLst/>
          </p:spPr>
          <p:txBody>
            <a:bodyPr>
              <a:spAutoFit/>
            </a:bodyPr>
            <a:lstStyle/>
            <a:p>
              <a:pPr algn="l">
                <a:spcBef>
                  <a:spcPct val="50000"/>
                </a:spcBef>
              </a:pPr>
              <a:r>
                <a:rPr lang="en-US" sz="2400" dirty="0"/>
                <a:t>Fouled transducers</a:t>
              </a:r>
            </a:p>
          </p:txBody>
        </p:sp>
        <p:sp>
          <p:nvSpPr>
            <p:cNvPr id="118789" name="Oval 5"/>
            <p:cNvSpPr>
              <a:spLocks noChangeArrowheads="1"/>
            </p:cNvSpPr>
            <p:nvPr/>
          </p:nvSpPr>
          <p:spPr bwMode="auto">
            <a:xfrm>
              <a:off x="2256" y="2304"/>
              <a:ext cx="624" cy="672"/>
            </a:xfrm>
            <a:prstGeom prst="ellipse">
              <a:avLst/>
            </a:prstGeom>
            <a:noFill/>
            <a:ln w="38100" algn="ctr">
              <a:solidFill>
                <a:srgbClr val="FF9933"/>
              </a:solidFill>
              <a:round/>
              <a:headEnd/>
              <a:tailEnd/>
            </a:ln>
            <a:effectLst/>
          </p:spPr>
          <p:txBody>
            <a:bodyPr wrap="none" anchor="ctr">
              <a:spAutoFit/>
            </a:bodyPr>
            <a:lstStyle/>
            <a:p>
              <a:endParaRPr lang="en-US" dirty="0"/>
            </a:p>
          </p:txBody>
        </p:sp>
      </p:grpSp>
      <p:sp>
        <p:nvSpPr>
          <p:cNvPr id="118790" name="Rectangle 6"/>
          <p:cNvSpPr>
            <a:spLocks noGrp="1" noRot="1" noChangeArrowheads="1"/>
          </p:cNvSpPr>
          <p:nvPr>
            <p:ph type="title"/>
          </p:nvPr>
        </p:nvSpPr>
        <p:spPr>
          <a:noFill/>
          <a:ln/>
        </p:spPr>
        <p:txBody>
          <a:bodyPr/>
          <a:lstStyle/>
          <a:p>
            <a:r>
              <a:rPr lang="en-US" dirty="0"/>
              <a:t>Beam Checks—What To Look For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p:txBody>
          <a:bodyPr/>
          <a:lstStyle/>
          <a:p>
            <a:r>
              <a:rPr lang="en-US" dirty="0"/>
              <a:t>Fouled Transducers</a:t>
            </a:r>
          </a:p>
        </p:txBody>
      </p:sp>
      <p:pic>
        <p:nvPicPr>
          <p:cNvPr id="119811" name="Picture 3" descr="DSCF1386"/>
          <p:cNvPicPr>
            <a:picLocks noChangeAspect="1" noChangeArrowheads="1"/>
          </p:cNvPicPr>
          <p:nvPr/>
        </p:nvPicPr>
        <p:blipFill>
          <a:blip r:embed="rId3" cstate="print"/>
          <a:srcRect/>
          <a:stretch>
            <a:fillRect/>
          </a:stretch>
        </p:blipFill>
        <p:spPr bwMode="auto">
          <a:xfrm>
            <a:off x="228600" y="1276350"/>
            <a:ext cx="4419600" cy="3314700"/>
          </a:xfrm>
          <a:prstGeom prst="rect">
            <a:avLst/>
          </a:prstGeom>
          <a:noFill/>
          <a:ln w="12700">
            <a:solidFill>
              <a:schemeClr val="bg2"/>
            </a:solidFill>
            <a:miter lim="800000"/>
            <a:headEnd/>
            <a:tailEnd/>
          </a:ln>
        </p:spPr>
      </p:pic>
      <p:pic>
        <p:nvPicPr>
          <p:cNvPr id="119812" name="Picture 4" descr="barnacle_growth"/>
          <p:cNvPicPr>
            <a:picLocks noChangeAspect="1" noChangeArrowheads="1"/>
          </p:cNvPicPr>
          <p:nvPr/>
        </p:nvPicPr>
        <p:blipFill>
          <a:blip r:embed="rId4" cstate="print"/>
          <a:srcRect/>
          <a:stretch>
            <a:fillRect/>
          </a:stretch>
        </p:blipFill>
        <p:spPr bwMode="auto">
          <a:xfrm>
            <a:off x="4800600" y="1276350"/>
            <a:ext cx="4419600" cy="3314700"/>
          </a:xfrm>
          <a:prstGeom prst="rect">
            <a:avLst/>
          </a:prstGeom>
          <a:noFill/>
          <a:ln w="12700">
            <a:solidFill>
              <a:srgbClr val="000000"/>
            </a:solidFill>
            <a:miter lim="800000"/>
            <a:headEnd/>
            <a:tailEnd/>
          </a:ln>
        </p:spPr>
      </p:pic>
      <p:pic>
        <p:nvPicPr>
          <p:cNvPr id="119813" name="Picture 5" descr="IMG_1026"/>
          <p:cNvPicPr>
            <a:picLocks noChangeAspect="1" noChangeArrowheads="1"/>
          </p:cNvPicPr>
          <p:nvPr/>
        </p:nvPicPr>
        <p:blipFill>
          <a:blip r:embed="rId5"/>
          <a:srcRect/>
          <a:stretch>
            <a:fillRect/>
          </a:stretch>
        </p:blipFill>
        <p:spPr bwMode="auto">
          <a:xfrm>
            <a:off x="2362200" y="3276600"/>
            <a:ext cx="4419600" cy="3314700"/>
          </a:xfrm>
          <a:prstGeom prst="rect">
            <a:avLst/>
          </a:prstGeom>
          <a:noFill/>
          <a:ln w="9525">
            <a:solidFill>
              <a:schemeClr val="bg2"/>
            </a:solidFill>
            <a:miter lim="800000"/>
            <a:headEnd/>
            <a:tailEnd/>
          </a:ln>
        </p:spPr>
      </p:pic>
      <p:graphicFrame>
        <p:nvGraphicFramePr>
          <p:cNvPr id="119814" name="Object 6"/>
          <p:cNvGraphicFramePr>
            <a:graphicFrameLocks noChangeAspect="1"/>
          </p:cNvGraphicFramePr>
          <p:nvPr/>
        </p:nvGraphicFramePr>
        <p:xfrm>
          <a:off x="914400" y="1905000"/>
          <a:ext cx="7315200" cy="4022725"/>
        </p:xfrm>
        <a:graphic>
          <a:graphicData uri="http://schemas.openxmlformats.org/presentationml/2006/ole">
            <p:oleObj spid="_x0000_s220162" name="Chart" r:id="rId6" imgW="4676821" imgH="257175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19811"/>
                                        </p:tgtEl>
                                        <p:attrNameLst>
                                          <p:attrName>style.visibility</p:attrName>
                                        </p:attrNameLst>
                                      </p:cBhvr>
                                      <p:to>
                                        <p:strVal val="visible"/>
                                      </p:to>
                                    </p:set>
                                    <p:anim calcmode="lin" valueType="num">
                                      <p:cBhvr>
                                        <p:cTn id="7" dur="500" fill="hold"/>
                                        <p:tgtEl>
                                          <p:spTgt spid="119811"/>
                                        </p:tgtEl>
                                        <p:attrNameLst>
                                          <p:attrName>ppt_w</p:attrName>
                                        </p:attrNameLst>
                                      </p:cBhvr>
                                      <p:tavLst>
                                        <p:tav tm="0">
                                          <p:val>
                                            <p:fltVal val="0"/>
                                          </p:val>
                                        </p:tav>
                                        <p:tav tm="100000">
                                          <p:val>
                                            <p:strVal val="#ppt_w"/>
                                          </p:val>
                                        </p:tav>
                                      </p:tavLst>
                                    </p:anim>
                                    <p:anim calcmode="lin" valueType="num">
                                      <p:cBhvr>
                                        <p:cTn id="8" dur="500" fill="hold"/>
                                        <p:tgtEl>
                                          <p:spTgt spid="119811"/>
                                        </p:tgtEl>
                                        <p:attrNameLst>
                                          <p:attrName>ppt_h</p:attrName>
                                        </p:attrNameLst>
                                      </p:cBhvr>
                                      <p:tavLst>
                                        <p:tav tm="0">
                                          <p:val>
                                            <p:fltVal val="0"/>
                                          </p:val>
                                        </p:tav>
                                        <p:tav tm="100000">
                                          <p:val>
                                            <p:strVal val="#ppt_h"/>
                                          </p:val>
                                        </p:tav>
                                      </p:tavLst>
                                    </p:anim>
                                    <p:anim calcmode="lin" valueType="num">
                                      <p:cBhvr>
                                        <p:cTn id="9" dur="500" fill="hold"/>
                                        <p:tgtEl>
                                          <p:spTgt spid="119811"/>
                                        </p:tgtEl>
                                        <p:attrNameLst>
                                          <p:attrName>ppt_x</p:attrName>
                                        </p:attrNameLst>
                                      </p:cBhvr>
                                      <p:tavLst>
                                        <p:tav tm="0">
                                          <p:val>
                                            <p:fltVal val="0.5"/>
                                          </p:val>
                                        </p:tav>
                                        <p:tav tm="100000">
                                          <p:val>
                                            <p:strVal val="#ppt_x"/>
                                          </p:val>
                                        </p:tav>
                                      </p:tavLst>
                                    </p:anim>
                                    <p:anim calcmode="lin" valueType="num">
                                      <p:cBhvr>
                                        <p:cTn id="10" dur="500" fill="hold"/>
                                        <p:tgtEl>
                                          <p:spTgt spid="119811"/>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119812"/>
                                        </p:tgtEl>
                                        <p:attrNameLst>
                                          <p:attrName>style.visibility</p:attrName>
                                        </p:attrNameLst>
                                      </p:cBhvr>
                                      <p:to>
                                        <p:strVal val="visible"/>
                                      </p:to>
                                    </p:set>
                                    <p:anim calcmode="lin" valueType="num">
                                      <p:cBhvr>
                                        <p:cTn id="15" dur="500" fill="hold"/>
                                        <p:tgtEl>
                                          <p:spTgt spid="119812"/>
                                        </p:tgtEl>
                                        <p:attrNameLst>
                                          <p:attrName>ppt_w</p:attrName>
                                        </p:attrNameLst>
                                      </p:cBhvr>
                                      <p:tavLst>
                                        <p:tav tm="0">
                                          <p:val>
                                            <p:fltVal val="0"/>
                                          </p:val>
                                        </p:tav>
                                        <p:tav tm="100000">
                                          <p:val>
                                            <p:strVal val="#ppt_w"/>
                                          </p:val>
                                        </p:tav>
                                      </p:tavLst>
                                    </p:anim>
                                    <p:anim calcmode="lin" valueType="num">
                                      <p:cBhvr>
                                        <p:cTn id="16" dur="500" fill="hold"/>
                                        <p:tgtEl>
                                          <p:spTgt spid="119812"/>
                                        </p:tgtEl>
                                        <p:attrNameLst>
                                          <p:attrName>ppt_h</p:attrName>
                                        </p:attrNameLst>
                                      </p:cBhvr>
                                      <p:tavLst>
                                        <p:tav tm="0">
                                          <p:val>
                                            <p:fltVal val="0"/>
                                          </p:val>
                                        </p:tav>
                                        <p:tav tm="100000">
                                          <p:val>
                                            <p:strVal val="#ppt_h"/>
                                          </p:val>
                                        </p:tav>
                                      </p:tavLst>
                                    </p:anim>
                                    <p:anim calcmode="lin" valueType="num">
                                      <p:cBhvr>
                                        <p:cTn id="17" dur="500" fill="hold"/>
                                        <p:tgtEl>
                                          <p:spTgt spid="119812"/>
                                        </p:tgtEl>
                                        <p:attrNameLst>
                                          <p:attrName>ppt_x</p:attrName>
                                        </p:attrNameLst>
                                      </p:cBhvr>
                                      <p:tavLst>
                                        <p:tav tm="0">
                                          <p:val>
                                            <p:fltVal val="0.5"/>
                                          </p:val>
                                        </p:tav>
                                        <p:tav tm="100000">
                                          <p:val>
                                            <p:strVal val="#ppt_x"/>
                                          </p:val>
                                        </p:tav>
                                      </p:tavLst>
                                    </p:anim>
                                    <p:anim calcmode="lin" valueType="num">
                                      <p:cBhvr>
                                        <p:cTn id="18" dur="500" fill="hold"/>
                                        <p:tgtEl>
                                          <p:spTgt spid="119812"/>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119813"/>
                                        </p:tgtEl>
                                        <p:attrNameLst>
                                          <p:attrName>style.visibility</p:attrName>
                                        </p:attrNameLst>
                                      </p:cBhvr>
                                      <p:to>
                                        <p:strVal val="visible"/>
                                      </p:to>
                                    </p:set>
                                    <p:anim calcmode="lin" valueType="num">
                                      <p:cBhvr>
                                        <p:cTn id="23" dur="500" fill="hold"/>
                                        <p:tgtEl>
                                          <p:spTgt spid="119813"/>
                                        </p:tgtEl>
                                        <p:attrNameLst>
                                          <p:attrName>ppt_w</p:attrName>
                                        </p:attrNameLst>
                                      </p:cBhvr>
                                      <p:tavLst>
                                        <p:tav tm="0">
                                          <p:val>
                                            <p:fltVal val="0"/>
                                          </p:val>
                                        </p:tav>
                                        <p:tav tm="100000">
                                          <p:val>
                                            <p:strVal val="#ppt_w"/>
                                          </p:val>
                                        </p:tav>
                                      </p:tavLst>
                                    </p:anim>
                                    <p:anim calcmode="lin" valueType="num">
                                      <p:cBhvr>
                                        <p:cTn id="24" dur="500" fill="hold"/>
                                        <p:tgtEl>
                                          <p:spTgt spid="119813"/>
                                        </p:tgtEl>
                                        <p:attrNameLst>
                                          <p:attrName>ppt_h</p:attrName>
                                        </p:attrNameLst>
                                      </p:cBhvr>
                                      <p:tavLst>
                                        <p:tav tm="0">
                                          <p:val>
                                            <p:fltVal val="0"/>
                                          </p:val>
                                        </p:tav>
                                        <p:tav tm="100000">
                                          <p:val>
                                            <p:strVal val="#ppt_h"/>
                                          </p:val>
                                        </p:tav>
                                      </p:tavLst>
                                    </p:anim>
                                    <p:anim calcmode="lin" valueType="num">
                                      <p:cBhvr>
                                        <p:cTn id="25" dur="500" fill="hold"/>
                                        <p:tgtEl>
                                          <p:spTgt spid="119813"/>
                                        </p:tgtEl>
                                        <p:attrNameLst>
                                          <p:attrName>ppt_x</p:attrName>
                                        </p:attrNameLst>
                                      </p:cBhvr>
                                      <p:tavLst>
                                        <p:tav tm="0">
                                          <p:val>
                                            <p:fltVal val="0.5"/>
                                          </p:val>
                                        </p:tav>
                                        <p:tav tm="100000">
                                          <p:val>
                                            <p:strVal val="#ppt_x"/>
                                          </p:val>
                                        </p:tav>
                                      </p:tavLst>
                                    </p:anim>
                                    <p:anim calcmode="lin" valueType="num">
                                      <p:cBhvr>
                                        <p:cTn id="26" dur="500" fill="hold"/>
                                        <p:tgtEl>
                                          <p:spTgt spid="119813"/>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9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198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to Transmit and Store</a:t>
            </a:r>
            <a:endParaRPr lang="en-US" dirty="0"/>
          </a:p>
        </p:txBody>
      </p:sp>
      <p:sp>
        <p:nvSpPr>
          <p:cNvPr id="3" name="Content Placeholder 2"/>
          <p:cNvSpPr>
            <a:spLocks noGrp="1"/>
          </p:cNvSpPr>
          <p:nvPr>
            <p:ph idx="1"/>
          </p:nvPr>
        </p:nvSpPr>
        <p:spPr/>
        <p:txBody>
          <a:bodyPr/>
          <a:lstStyle/>
          <a:p>
            <a:r>
              <a:rPr lang="en-US" dirty="0" smtClean="0"/>
              <a:t>Minimum</a:t>
            </a:r>
          </a:p>
          <a:p>
            <a:pPr lvl="1"/>
            <a:r>
              <a:rPr lang="en-US" dirty="0" smtClean="0"/>
              <a:t>ADVM Temperature</a:t>
            </a:r>
          </a:p>
          <a:p>
            <a:pPr lvl="1"/>
            <a:r>
              <a:rPr lang="en-US" dirty="0" smtClean="0"/>
              <a:t>Cell End</a:t>
            </a:r>
          </a:p>
          <a:p>
            <a:pPr lvl="1"/>
            <a:r>
              <a:rPr lang="en-US" dirty="0" smtClean="0"/>
              <a:t>X velocity</a:t>
            </a:r>
          </a:p>
          <a:p>
            <a:pPr lvl="1"/>
            <a:r>
              <a:rPr lang="en-US" dirty="0" smtClean="0"/>
              <a:t>Y velocity</a:t>
            </a:r>
          </a:p>
          <a:p>
            <a:pPr lvl="1"/>
            <a:r>
              <a:rPr lang="en-US" dirty="0" smtClean="0"/>
              <a:t>Average signal to noise ration</a:t>
            </a:r>
          </a:p>
          <a:p>
            <a:r>
              <a:rPr lang="en-US" dirty="0" smtClean="0"/>
              <a:t>Ideally in addition to above data</a:t>
            </a:r>
          </a:p>
          <a:p>
            <a:pPr lvl="1"/>
            <a:r>
              <a:rPr lang="en-US" dirty="0" smtClean="0"/>
              <a:t>Mean pressure if applicable</a:t>
            </a:r>
          </a:p>
          <a:p>
            <a:pPr lvl="1"/>
            <a:r>
              <a:rPr lang="en-US" dirty="0" smtClean="0"/>
              <a:t>Level if applicable</a:t>
            </a:r>
          </a:p>
          <a:p>
            <a:r>
              <a:rPr lang="en-US" dirty="0" smtClean="0"/>
              <a:t>Archive all Argonaut internal data</a:t>
            </a:r>
            <a:br>
              <a:rPr lang="en-US" dirty="0" smtClean="0"/>
            </a:br>
            <a:r>
              <a:rPr lang="en-US" dirty="0" smtClean="0"/>
              <a:t>according to WSC data archival plan</a:t>
            </a:r>
            <a:endParaRPr lang="en-US" dirty="0"/>
          </a:p>
        </p:txBody>
      </p:sp>
      <p:sp>
        <p:nvSpPr>
          <p:cNvPr id="4" name="Rectangle 3"/>
          <p:cNvSpPr txBox="1">
            <a:spLocks noChangeArrowheads="1"/>
          </p:cNvSpPr>
          <p:nvPr/>
        </p:nvSpPr>
        <p:spPr bwMode="auto">
          <a:xfrm>
            <a:off x="5588758" y="1446662"/>
            <a:ext cx="3555242" cy="43110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00055 Stream velocity, feet per second</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72149 Stream velocity, meters per second</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72168 Stream velocity, tidally filtered, feet per second</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72169 Stream velocity, tidally filtered, meters per second</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99237 Acoustic Doppler Velocity Meter signal to noise ratio</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99238 Location of Acoustic Doppler Velocity Meter cell end, feet</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99239 Acoustic Doppler Velocity Meter standard deviation, data element specified in data descriptor</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99240 Acoustic Doppler Velocity Meter standard error of velocity, feet per second</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99241 Location of Acoustic Doppler Velocity Meter cell end, meters</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99242 Acoustic Doppler Velocity Meter standard error of velocity, centimeters per second</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r>
              <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rPr>
              <a:t>99968 Acoustic signal strength, units specified in data descriptor</a:t>
            </a: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endPar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endParaRPr kumimoji="0" lang="en-US" sz="1200" b="1" i="0" u="none" strike="noStrike" kern="0" cap="none" spc="0" normalizeH="0" baseline="0" noProof="0" dirty="0" smtClean="0">
              <a:ln>
                <a:noFill/>
              </a:ln>
              <a:solidFill>
                <a:schemeClr val="bg2"/>
              </a:solidFill>
              <a:effectLst>
                <a:outerShdw blurRad="38100" dist="38100" dir="2700000" algn="tl">
                  <a:srgbClr val="C0C0C0"/>
                </a:outerShdw>
              </a:effectLst>
              <a:uLnTx/>
              <a:uFillTx/>
              <a:latin typeface="+mn-lt"/>
            </a:endParaRPr>
          </a:p>
          <a:p>
            <a:pPr marL="742950" marR="0" lvl="1" indent="-285750" algn="l" defTabSz="914400" rtl="0" eaLnBrk="1" fontAlgn="base" latinLnBrk="0" hangingPunct="1">
              <a:lnSpc>
                <a:spcPct val="80000"/>
              </a:lnSpc>
              <a:spcBef>
                <a:spcPct val="20000"/>
              </a:spcBef>
              <a:spcAft>
                <a:spcPct val="0"/>
              </a:spcAft>
              <a:buClr>
                <a:schemeClr val="accent2"/>
              </a:buClr>
              <a:buSzPct val="70000"/>
              <a:buFont typeface="Wingdings" pitchFamily="2" charset="2"/>
              <a:buChar char="n"/>
              <a:tabLst/>
              <a:defRPr/>
            </a:pPr>
            <a:endParaRPr kumimoji="0" lang="en-US" sz="1200" b="1" i="0" u="none" strike="noStrike" kern="0" cap="none" spc="0" normalizeH="0" baseline="0" noProof="0" dirty="0">
              <a:ln>
                <a:noFill/>
              </a:ln>
              <a:solidFill>
                <a:schemeClr val="bg2"/>
              </a:solidFill>
              <a:effectLst>
                <a:outerShdw blurRad="38100" dist="38100" dir="2700000" algn="tl">
                  <a:srgbClr val="C0C0C0"/>
                </a:outerShdw>
              </a:effectLst>
              <a:uLnTx/>
              <a:uFillTx/>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Problems</a:t>
            </a:r>
            <a:endParaRPr lang="en-US" dirty="0"/>
          </a:p>
        </p:txBody>
      </p:sp>
      <p:sp>
        <p:nvSpPr>
          <p:cNvPr id="3" name="Content Placeholder 2"/>
          <p:cNvSpPr>
            <a:spLocks noGrp="1"/>
          </p:cNvSpPr>
          <p:nvPr>
            <p:ph idx="1"/>
          </p:nvPr>
        </p:nvSpPr>
        <p:spPr>
          <a:xfrm>
            <a:off x="457200" y="1008961"/>
            <a:ext cx="8229600" cy="5135563"/>
          </a:xfrm>
        </p:spPr>
        <p:txBody>
          <a:bodyPr/>
          <a:lstStyle/>
          <a:p>
            <a:r>
              <a:rPr lang="en-US" dirty="0" smtClean="0"/>
              <a:t>Beam Check hangs during recording</a:t>
            </a:r>
          </a:p>
          <a:p>
            <a:r>
              <a:rPr lang="en-US" dirty="0" smtClean="0"/>
              <a:t>Communication to internal recorder fails</a:t>
            </a:r>
          </a:p>
          <a:p>
            <a:r>
              <a:rPr lang="en-US" dirty="0" smtClean="0"/>
              <a:t>PowerPing disabled</a:t>
            </a:r>
          </a:p>
          <a:p>
            <a:r>
              <a:rPr lang="en-US" dirty="0" smtClean="0"/>
              <a:t>No multi-cell data measured</a:t>
            </a:r>
          </a:p>
          <a:p>
            <a:r>
              <a:rPr lang="en-US" dirty="0" smtClean="0"/>
              <a:t>Argonaut-XR pressure sensor drift or failure</a:t>
            </a:r>
          </a:p>
          <a:p>
            <a:r>
              <a:rPr lang="en-US" dirty="0" smtClean="0"/>
              <a:t>Beam fouling – No beam checks</a:t>
            </a:r>
          </a:p>
          <a:p>
            <a:r>
              <a:rPr lang="en-US" dirty="0" smtClean="0"/>
              <a:t>Sensor not level</a:t>
            </a:r>
          </a:p>
          <a:p>
            <a:r>
              <a:rPr lang="en-US" dirty="0" smtClean="0"/>
              <a:t>Cell End set too long</a:t>
            </a:r>
          </a:p>
          <a:p>
            <a:r>
              <a:rPr lang="en-US" dirty="0" smtClean="0"/>
              <a:t>Cell Begin set too short</a:t>
            </a:r>
          </a:p>
          <a:p>
            <a:r>
              <a:rPr lang="en-US" dirty="0" smtClean="0"/>
              <a:t>Internal clock never checked or reset</a:t>
            </a:r>
          </a:p>
          <a:p>
            <a:r>
              <a:rPr lang="en-US" dirty="0" smtClean="0"/>
              <a:t>Internal recorder data not reviewed</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r>
              <a:rPr lang="en-US" sz="3600" smtClean="0"/>
              <a:t>Configuring the Instrument</a:t>
            </a:r>
            <a:endParaRPr lang="en-US" sz="3600"/>
          </a:p>
        </p:txBody>
      </p:sp>
      <p:sp>
        <p:nvSpPr>
          <p:cNvPr id="129027" name="Rectangle 3"/>
          <p:cNvSpPr>
            <a:spLocks noGrp="1" noChangeArrowheads="1"/>
          </p:cNvSpPr>
          <p:nvPr>
            <p:ph type="body" idx="1"/>
          </p:nvPr>
        </p:nvSpPr>
        <p:spPr>
          <a:xfrm>
            <a:off x="248798" y="1010798"/>
            <a:ext cx="6629400" cy="4546600"/>
          </a:xfrm>
          <a:noFill/>
          <a:ln/>
        </p:spPr>
        <p:txBody>
          <a:bodyPr/>
          <a:lstStyle/>
          <a:p>
            <a:pPr>
              <a:buFont typeface="Wingdings" pitchFamily="2" charset="2"/>
              <a:buNone/>
            </a:pPr>
            <a:r>
              <a:rPr lang="en-US" sz="2200" smtClean="0"/>
              <a:t>Theoretical Flow Disturbance for Cell Begin and possibly Cell End</a:t>
            </a:r>
          </a:p>
          <a:p>
            <a:pPr>
              <a:buFont typeface="Wingdings" pitchFamily="2" charset="2"/>
              <a:buNone/>
            </a:pPr>
            <a:endParaRPr lang="en-US" sz="2200"/>
          </a:p>
          <a:p>
            <a:r>
              <a:rPr lang="en-US" sz="2000" smtClean="0"/>
              <a:t>Structure </a:t>
            </a:r>
            <a:r>
              <a:rPr lang="en-US" sz="2000"/>
              <a:t>turbulence must be considered when establishing start of sample volume</a:t>
            </a:r>
          </a:p>
          <a:p>
            <a:pPr>
              <a:buFont typeface="Wingdings" pitchFamily="2" charset="2"/>
              <a:buNone/>
            </a:pPr>
            <a:endParaRPr lang="en-US" sz="2400"/>
          </a:p>
        </p:txBody>
      </p:sp>
      <p:grpSp>
        <p:nvGrpSpPr>
          <p:cNvPr id="129028" name="Group 4"/>
          <p:cNvGrpSpPr>
            <a:grpSpLocks/>
          </p:cNvGrpSpPr>
          <p:nvPr/>
        </p:nvGrpSpPr>
        <p:grpSpPr bwMode="auto">
          <a:xfrm>
            <a:off x="0" y="2069851"/>
            <a:ext cx="7724775" cy="4478337"/>
            <a:chOff x="384" y="1401"/>
            <a:chExt cx="4866" cy="2821"/>
          </a:xfrm>
        </p:grpSpPr>
        <p:sp>
          <p:nvSpPr>
            <p:cNvPr id="129029" name="Rectangle 5"/>
            <p:cNvSpPr>
              <a:spLocks noChangeArrowheads="1"/>
            </p:cNvSpPr>
            <p:nvPr/>
          </p:nvSpPr>
          <p:spPr bwMode="auto">
            <a:xfrm>
              <a:off x="384" y="1976"/>
              <a:ext cx="3408" cy="2208"/>
            </a:xfrm>
            <a:prstGeom prst="rect">
              <a:avLst/>
            </a:prstGeom>
            <a:noFill/>
            <a:ln w="9525">
              <a:noFill/>
              <a:miter lim="800000"/>
              <a:headEnd/>
              <a:tailEnd/>
            </a:ln>
            <a:effectLst/>
          </p:spPr>
          <p:txBody>
            <a:bodyPr/>
            <a:lstStyle/>
            <a:p>
              <a:pPr marL="342900" indent="-342900" eaLnBrk="1" hangingPunct="1">
                <a:lnSpc>
                  <a:spcPct val="90000"/>
                </a:lnSpc>
                <a:spcBef>
                  <a:spcPct val="20000"/>
                </a:spcBef>
                <a:buClr>
                  <a:schemeClr val="hlink"/>
                </a:buClr>
                <a:buSzPct val="70000"/>
                <a:buFont typeface="Wingdings" pitchFamily="2" charset="2"/>
                <a:buNone/>
              </a:pPr>
              <a:r>
                <a:rPr lang="en-US" sz="2000" b="1">
                  <a:solidFill>
                    <a:schemeClr val="bg2"/>
                  </a:solidFill>
                  <a:effectLst>
                    <a:outerShdw blurRad="38100" dist="38100" dir="2700000" algn="tl">
                      <a:srgbClr val="C0C0C0"/>
                    </a:outerShdw>
                  </a:effectLst>
                  <a:latin typeface="Arial" charset="0"/>
                </a:rPr>
                <a:t>b = </a:t>
              </a:r>
              <a:r>
                <a:rPr lang="en-US" sz="2000" b="1" smtClean="0">
                  <a:solidFill>
                    <a:schemeClr val="bg2"/>
                  </a:solidFill>
                  <a:effectLst>
                    <a:outerShdw blurRad="38100" dist="38100" dir="2700000" algn="tl">
                      <a:srgbClr val="C0C0C0"/>
                    </a:outerShdw>
                  </a:effectLst>
                  <a:latin typeface="Arial" charset="0"/>
                </a:rPr>
                <a:t>c(dx)</a:t>
              </a:r>
              <a:r>
                <a:rPr lang="en-US" sz="2000" b="1" baseline="30000" smtClean="0">
                  <a:solidFill>
                    <a:schemeClr val="bg2"/>
                  </a:solidFill>
                  <a:effectLst>
                    <a:outerShdw blurRad="38100" dist="38100" dir="2700000" algn="tl">
                      <a:srgbClr val="C0C0C0"/>
                    </a:outerShdw>
                  </a:effectLst>
                  <a:latin typeface="Arial" charset="0"/>
                </a:rPr>
                <a:t>0.5</a:t>
              </a:r>
            </a:p>
            <a:p>
              <a:pPr marL="342900" indent="-342900" eaLnBrk="1" hangingPunct="1">
                <a:lnSpc>
                  <a:spcPct val="90000"/>
                </a:lnSpc>
                <a:spcBef>
                  <a:spcPct val="20000"/>
                </a:spcBef>
                <a:buClr>
                  <a:schemeClr val="hlink"/>
                </a:buClr>
                <a:buSzPct val="70000"/>
                <a:buFont typeface="Wingdings" pitchFamily="2" charset="2"/>
                <a:buNone/>
              </a:pPr>
              <a:endParaRPr lang="en-US" sz="2000" b="1" baseline="30000">
                <a:solidFill>
                  <a:schemeClr val="bg2"/>
                </a:solidFill>
                <a:effectLst>
                  <a:outerShdw blurRad="38100" dist="38100" dir="2700000" algn="tl">
                    <a:srgbClr val="C0C0C0"/>
                  </a:outerShdw>
                </a:effectLst>
                <a:latin typeface="Arial" charset="0"/>
              </a:endParaRPr>
            </a:p>
            <a:p>
              <a:pPr marL="342900" indent="-342900" algn="l" eaLnBrk="1" hangingPunct="1">
                <a:lnSpc>
                  <a:spcPct val="90000"/>
                </a:lnSpc>
                <a:spcBef>
                  <a:spcPct val="20000"/>
                </a:spcBef>
                <a:buClr>
                  <a:schemeClr val="hlink"/>
                </a:buClr>
                <a:buSzPct val="70000"/>
                <a:buFont typeface="Wingdings" pitchFamily="2" charset="2"/>
                <a:buNone/>
              </a:pPr>
              <a:r>
                <a:rPr lang="en-US" b="1">
                  <a:solidFill>
                    <a:schemeClr val="bg2"/>
                  </a:solidFill>
                  <a:effectLst>
                    <a:outerShdw blurRad="38100" dist="38100" dir="2700000" algn="tl">
                      <a:srgbClr val="C0C0C0"/>
                    </a:outerShdw>
                  </a:effectLst>
                  <a:latin typeface="Arial" charset="0"/>
                </a:rPr>
                <a:t>     b --	lateral distance from pier centerline to 	edge of wake zone</a:t>
              </a:r>
            </a:p>
            <a:p>
              <a:pPr marL="342900" indent="-342900" algn="l" eaLnBrk="1" hangingPunct="1">
                <a:lnSpc>
                  <a:spcPct val="90000"/>
                </a:lnSpc>
                <a:spcBef>
                  <a:spcPct val="20000"/>
                </a:spcBef>
                <a:buClr>
                  <a:schemeClr val="hlink"/>
                </a:buClr>
                <a:buSzPct val="70000"/>
                <a:buFont typeface="Wingdings" pitchFamily="2" charset="2"/>
                <a:buNone/>
              </a:pPr>
              <a:r>
                <a:rPr lang="en-US" b="1">
                  <a:solidFill>
                    <a:schemeClr val="bg2"/>
                  </a:solidFill>
                  <a:effectLst>
                    <a:outerShdw blurRad="38100" dist="38100" dir="2700000" algn="tl">
                      <a:srgbClr val="C0C0C0"/>
                    </a:outerShdw>
                  </a:effectLst>
                  <a:latin typeface="Arial" charset="0"/>
                </a:rPr>
                <a:t>	d --	pier width</a:t>
              </a:r>
            </a:p>
            <a:p>
              <a:pPr marL="342900" indent="-342900" algn="l" eaLnBrk="1" hangingPunct="1">
                <a:lnSpc>
                  <a:spcPct val="90000"/>
                </a:lnSpc>
                <a:spcBef>
                  <a:spcPct val="20000"/>
                </a:spcBef>
                <a:buClr>
                  <a:schemeClr val="hlink"/>
                </a:buClr>
                <a:buSzPct val="70000"/>
                <a:buFont typeface="Wingdings" pitchFamily="2" charset="2"/>
                <a:buNone/>
              </a:pPr>
              <a:r>
                <a:rPr lang="en-US" b="1">
                  <a:solidFill>
                    <a:schemeClr val="bg2"/>
                  </a:solidFill>
                  <a:effectLst>
                    <a:outerShdw blurRad="38100" dist="38100" dir="2700000" algn="tl">
                      <a:srgbClr val="C0C0C0"/>
                    </a:outerShdw>
                  </a:effectLst>
                  <a:latin typeface="Arial" charset="0"/>
                </a:rPr>
                <a:t>	x -- 	distance to upstream face of pier</a:t>
              </a:r>
            </a:p>
            <a:p>
              <a:pPr marL="342900" indent="-342900" algn="l" eaLnBrk="1" hangingPunct="1">
                <a:lnSpc>
                  <a:spcPct val="90000"/>
                </a:lnSpc>
                <a:spcBef>
                  <a:spcPct val="20000"/>
                </a:spcBef>
                <a:buClr>
                  <a:schemeClr val="hlink"/>
                </a:buClr>
                <a:buSzPct val="70000"/>
                <a:buFont typeface="Wingdings" pitchFamily="2" charset="2"/>
                <a:buNone/>
              </a:pPr>
              <a:r>
                <a:rPr lang="en-US" b="1">
                  <a:solidFill>
                    <a:schemeClr val="bg2"/>
                  </a:solidFill>
                  <a:effectLst>
                    <a:outerShdw blurRad="38100" dist="38100" dir="2700000" algn="tl">
                      <a:srgbClr val="C0C0C0"/>
                    </a:outerShdw>
                  </a:effectLst>
                  <a:latin typeface="Arial" charset="0"/>
                </a:rPr>
                <a:t>	c -- 	factor for pier shape</a:t>
              </a:r>
            </a:p>
            <a:p>
              <a:pPr marL="342900" indent="-342900" algn="l" eaLnBrk="1" hangingPunct="1">
                <a:lnSpc>
                  <a:spcPct val="90000"/>
                </a:lnSpc>
                <a:spcBef>
                  <a:spcPct val="20000"/>
                </a:spcBef>
                <a:buClr>
                  <a:schemeClr val="hlink"/>
                </a:buClr>
                <a:buSzPct val="70000"/>
                <a:buFont typeface="Wingdings" pitchFamily="2" charset="2"/>
                <a:buNone/>
              </a:pPr>
              <a:r>
                <a:rPr lang="en-US" b="1">
                  <a:solidFill>
                    <a:schemeClr val="bg2"/>
                  </a:solidFill>
                  <a:effectLst>
                    <a:outerShdw blurRad="38100" dist="38100" dir="2700000" algn="tl">
                      <a:srgbClr val="C0C0C0"/>
                    </a:outerShdw>
                  </a:effectLst>
                  <a:latin typeface="Arial" charset="0"/>
                </a:rPr>
                <a:t>		0.62 - round nosed</a:t>
              </a:r>
            </a:p>
            <a:p>
              <a:pPr marL="342900" indent="-342900" algn="l" eaLnBrk="1" hangingPunct="1">
                <a:lnSpc>
                  <a:spcPct val="90000"/>
                </a:lnSpc>
                <a:spcBef>
                  <a:spcPct val="20000"/>
                </a:spcBef>
                <a:buClr>
                  <a:schemeClr val="hlink"/>
                </a:buClr>
                <a:buSzPct val="70000"/>
                <a:buFont typeface="Wingdings" pitchFamily="2" charset="2"/>
                <a:buNone/>
              </a:pPr>
              <a:r>
                <a:rPr lang="en-US" b="1">
                  <a:solidFill>
                    <a:schemeClr val="bg2"/>
                  </a:solidFill>
                  <a:effectLst>
                    <a:outerShdw blurRad="38100" dist="38100" dir="2700000" algn="tl">
                      <a:srgbClr val="C0C0C0"/>
                    </a:outerShdw>
                  </a:effectLst>
                  <a:latin typeface="Arial" charset="0"/>
                </a:rPr>
                <a:t>		0.81 – rectangular nosed</a:t>
              </a:r>
            </a:p>
          </p:txBody>
        </p:sp>
        <p:grpSp>
          <p:nvGrpSpPr>
            <p:cNvPr id="129030" name="Group 6"/>
            <p:cNvGrpSpPr>
              <a:grpSpLocks/>
            </p:cNvGrpSpPr>
            <p:nvPr/>
          </p:nvGrpSpPr>
          <p:grpSpPr bwMode="auto">
            <a:xfrm>
              <a:off x="4272" y="1401"/>
              <a:ext cx="978" cy="2821"/>
              <a:chOff x="3888" y="111"/>
              <a:chExt cx="1632" cy="3888"/>
            </a:xfrm>
          </p:grpSpPr>
          <p:sp>
            <p:nvSpPr>
              <p:cNvPr id="129031" name="Line 7"/>
              <p:cNvSpPr>
                <a:spLocks noChangeShapeType="1"/>
              </p:cNvSpPr>
              <p:nvPr/>
            </p:nvSpPr>
            <p:spPr bwMode="auto">
              <a:xfrm flipH="1">
                <a:off x="3888" y="768"/>
                <a:ext cx="720" cy="3120"/>
              </a:xfrm>
              <a:prstGeom prst="line">
                <a:avLst/>
              </a:prstGeom>
              <a:noFill/>
              <a:ln w="9525">
                <a:solidFill>
                  <a:schemeClr val="tx1"/>
                </a:solidFill>
                <a:round/>
                <a:headEnd/>
                <a:tailEnd/>
              </a:ln>
              <a:effectLst/>
            </p:spPr>
            <p:txBody>
              <a:bodyPr/>
              <a:lstStyle/>
              <a:p>
                <a:endParaRPr lang="en-US"/>
              </a:p>
            </p:txBody>
          </p:sp>
          <p:sp>
            <p:nvSpPr>
              <p:cNvPr id="129032" name="Line 8"/>
              <p:cNvSpPr>
                <a:spLocks noChangeShapeType="1"/>
              </p:cNvSpPr>
              <p:nvPr/>
            </p:nvSpPr>
            <p:spPr bwMode="auto">
              <a:xfrm flipH="1">
                <a:off x="3918" y="3764"/>
                <a:ext cx="844" cy="0"/>
              </a:xfrm>
              <a:prstGeom prst="line">
                <a:avLst/>
              </a:prstGeom>
              <a:noFill/>
              <a:ln w="19050">
                <a:solidFill>
                  <a:schemeClr val="tx1"/>
                </a:solidFill>
                <a:round/>
                <a:headEnd type="triangle" w="med" len="med"/>
                <a:tailEnd type="triangle" w="med" len="med"/>
              </a:ln>
              <a:effectLst/>
            </p:spPr>
            <p:txBody>
              <a:bodyPr/>
              <a:lstStyle/>
              <a:p>
                <a:endParaRPr lang="en-US"/>
              </a:p>
            </p:txBody>
          </p:sp>
          <p:grpSp>
            <p:nvGrpSpPr>
              <p:cNvPr id="129033" name="Group 9"/>
              <p:cNvGrpSpPr>
                <a:grpSpLocks/>
              </p:cNvGrpSpPr>
              <p:nvPr/>
            </p:nvGrpSpPr>
            <p:grpSpPr bwMode="auto">
              <a:xfrm>
                <a:off x="4152" y="111"/>
                <a:ext cx="1368" cy="3888"/>
                <a:chOff x="4152" y="111"/>
                <a:chExt cx="1368" cy="3888"/>
              </a:xfrm>
            </p:grpSpPr>
            <p:sp>
              <p:nvSpPr>
                <p:cNvPr id="129034" name="AutoShape 10"/>
                <p:cNvSpPr>
                  <a:spLocks noChangeArrowheads="1"/>
                </p:cNvSpPr>
                <p:nvPr/>
              </p:nvSpPr>
              <p:spPr bwMode="auto">
                <a:xfrm rot="-5400000">
                  <a:off x="3240" y="2023"/>
                  <a:ext cx="3072" cy="336"/>
                </a:xfrm>
                <a:prstGeom prst="roundRect">
                  <a:avLst>
                    <a:gd name="adj" fmla="val 50000"/>
                  </a:avLst>
                </a:prstGeom>
                <a:solidFill>
                  <a:schemeClr val="bg2"/>
                </a:solidFill>
                <a:ln w="9525">
                  <a:solidFill>
                    <a:schemeClr val="tx1"/>
                  </a:solidFill>
                  <a:round/>
                  <a:headEnd/>
                  <a:tailEnd/>
                </a:ln>
                <a:effectLst/>
              </p:spPr>
              <p:txBody>
                <a:bodyPr wrap="none" anchor="ctr"/>
                <a:lstStyle/>
                <a:p>
                  <a:endParaRPr lang="en-US"/>
                </a:p>
              </p:txBody>
            </p:sp>
            <p:grpSp>
              <p:nvGrpSpPr>
                <p:cNvPr id="129035" name="Group 11"/>
                <p:cNvGrpSpPr>
                  <a:grpSpLocks/>
                </p:cNvGrpSpPr>
                <p:nvPr/>
              </p:nvGrpSpPr>
              <p:grpSpPr bwMode="auto">
                <a:xfrm rot="-5400000">
                  <a:off x="4139" y="2607"/>
                  <a:ext cx="475" cy="401"/>
                  <a:chOff x="2112" y="2400"/>
                  <a:chExt cx="386" cy="288"/>
                </a:xfrm>
              </p:grpSpPr>
              <p:sp>
                <p:nvSpPr>
                  <p:cNvPr id="129036" name="AutoShape 12"/>
                  <p:cNvSpPr>
                    <a:spLocks noChangeArrowheads="1"/>
                  </p:cNvSpPr>
                  <p:nvPr/>
                </p:nvSpPr>
                <p:spPr bwMode="auto">
                  <a:xfrm>
                    <a:off x="2112" y="2400"/>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sp>
                <p:nvSpPr>
                  <p:cNvPr id="129037" name="AutoShape 13"/>
                  <p:cNvSpPr>
                    <a:spLocks noChangeArrowheads="1"/>
                  </p:cNvSpPr>
                  <p:nvPr/>
                </p:nvSpPr>
                <p:spPr bwMode="auto">
                  <a:xfrm flipV="1">
                    <a:off x="2208" y="2496"/>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grpSp>
            <p:grpSp>
              <p:nvGrpSpPr>
                <p:cNvPr id="129038" name="Group 14"/>
                <p:cNvGrpSpPr>
                  <a:grpSpLocks/>
                </p:cNvGrpSpPr>
                <p:nvPr/>
              </p:nvGrpSpPr>
              <p:grpSpPr bwMode="auto">
                <a:xfrm rot="-5400000">
                  <a:off x="4231" y="2277"/>
                  <a:ext cx="386" cy="288"/>
                  <a:chOff x="2112" y="2400"/>
                  <a:chExt cx="386" cy="288"/>
                </a:xfrm>
              </p:grpSpPr>
              <p:sp>
                <p:nvSpPr>
                  <p:cNvPr id="129039" name="AutoShape 15"/>
                  <p:cNvSpPr>
                    <a:spLocks noChangeArrowheads="1"/>
                  </p:cNvSpPr>
                  <p:nvPr/>
                </p:nvSpPr>
                <p:spPr bwMode="auto">
                  <a:xfrm>
                    <a:off x="2112" y="2400"/>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sp>
                <p:nvSpPr>
                  <p:cNvPr id="129040" name="AutoShape 16"/>
                  <p:cNvSpPr>
                    <a:spLocks noChangeArrowheads="1"/>
                  </p:cNvSpPr>
                  <p:nvPr/>
                </p:nvSpPr>
                <p:spPr bwMode="auto">
                  <a:xfrm flipV="1">
                    <a:off x="2208" y="2496"/>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grpSp>
            <p:grpSp>
              <p:nvGrpSpPr>
                <p:cNvPr id="129041" name="Group 17"/>
                <p:cNvGrpSpPr>
                  <a:grpSpLocks/>
                </p:cNvGrpSpPr>
                <p:nvPr/>
              </p:nvGrpSpPr>
              <p:grpSpPr bwMode="auto">
                <a:xfrm rot="-5400000">
                  <a:off x="4404" y="1515"/>
                  <a:ext cx="224" cy="134"/>
                  <a:chOff x="2112" y="2400"/>
                  <a:chExt cx="386" cy="288"/>
                </a:xfrm>
              </p:grpSpPr>
              <p:sp>
                <p:nvSpPr>
                  <p:cNvPr id="129042" name="AutoShape 18"/>
                  <p:cNvSpPr>
                    <a:spLocks noChangeArrowheads="1"/>
                  </p:cNvSpPr>
                  <p:nvPr/>
                </p:nvSpPr>
                <p:spPr bwMode="auto">
                  <a:xfrm>
                    <a:off x="2112" y="2400"/>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sp>
                <p:nvSpPr>
                  <p:cNvPr id="129043" name="AutoShape 19"/>
                  <p:cNvSpPr>
                    <a:spLocks noChangeArrowheads="1"/>
                  </p:cNvSpPr>
                  <p:nvPr/>
                </p:nvSpPr>
                <p:spPr bwMode="auto">
                  <a:xfrm flipV="1">
                    <a:off x="2208" y="2496"/>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grpSp>
            <p:grpSp>
              <p:nvGrpSpPr>
                <p:cNvPr id="129044" name="Group 20"/>
                <p:cNvGrpSpPr>
                  <a:grpSpLocks/>
                </p:cNvGrpSpPr>
                <p:nvPr/>
              </p:nvGrpSpPr>
              <p:grpSpPr bwMode="auto">
                <a:xfrm rot="-5400000">
                  <a:off x="4297" y="1967"/>
                  <a:ext cx="336" cy="240"/>
                  <a:chOff x="2112" y="2400"/>
                  <a:chExt cx="386" cy="288"/>
                </a:xfrm>
              </p:grpSpPr>
              <p:sp>
                <p:nvSpPr>
                  <p:cNvPr id="129045" name="AutoShape 21"/>
                  <p:cNvSpPr>
                    <a:spLocks noChangeArrowheads="1"/>
                  </p:cNvSpPr>
                  <p:nvPr/>
                </p:nvSpPr>
                <p:spPr bwMode="auto">
                  <a:xfrm>
                    <a:off x="2112" y="2400"/>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sp>
                <p:nvSpPr>
                  <p:cNvPr id="129046" name="AutoShape 22"/>
                  <p:cNvSpPr>
                    <a:spLocks noChangeArrowheads="1"/>
                  </p:cNvSpPr>
                  <p:nvPr/>
                </p:nvSpPr>
                <p:spPr bwMode="auto">
                  <a:xfrm flipV="1">
                    <a:off x="2208" y="2496"/>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grpSp>
            <p:grpSp>
              <p:nvGrpSpPr>
                <p:cNvPr id="129047" name="Group 23"/>
                <p:cNvGrpSpPr>
                  <a:grpSpLocks/>
                </p:cNvGrpSpPr>
                <p:nvPr/>
              </p:nvGrpSpPr>
              <p:grpSpPr bwMode="auto">
                <a:xfrm rot="-5400000">
                  <a:off x="4361" y="1711"/>
                  <a:ext cx="255" cy="191"/>
                  <a:chOff x="2112" y="2400"/>
                  <a:chExt cx="386" cy="288"/>
                </a:xfrm>
              </p:grpSpPr>
              <p:sp>
                <p:nvSpPr>
                  <p:cNvPr id="129048" name="AutoShape 24"/>
                  <p:cNvSpPr>
                    <a:spLocks noChangeArrowheads="1"/>
                  </p:cNvSpPr>
                  <p:nvPr/>
                </p:nvSpPr>
                <p:spPr bwMode="auto">
                  <a:xfrm>
                    <a:off x="2112" y="2400"/>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sp>
                <p:nvSpPr>
                  <p:cNvPr id="129049" name="AutoShape 25"/>
                  <p:cNvSpPr>
                    <a:spLocks noChangeArrowheads="1"/>
                  </p:cNvSpPr>
                  <p:nvPr/>
                </p:nvSpPr>
                <p:spPr bwMode="auto">
                  <a:xfrm flipV="1">
                    <a:off x="2208" y="2496"/>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grpSp>
            <p:grpSp>
              <p:nvGrpSpPr>
                <p:cNvPr id="129050" name="Group 26"/>
                <p:cNvGrpSpPr>
                  <a:grpSpLocks/>
                </p:cNvGrpSpPr>
                <p:nvPr/>
              </p:nvGrpSpPr>
              <p:grpSpPr bwMode="auto">
                <a:xfrm rot="16200000" flipH="1">
                  <a:off x="4459" y="1359"/>
                  <a:ext cx="174" cy="94"/>
                  <a:chOff x="2112" y="2400"/>
                  <a:chExt cx="386" cy="288"/>
                </a:xfrm>
              </p:grpSpPr>
              <p:sp>
                <p:nvSpPr>
                  <p:cNvPr id="129051" name="AutoShape 27"/>
                  <p:cNvSpPr>
                    <a:spLocks noChangeArrowheads="1"/>
                  </p:cNvSpPr>
                  <p:nvPr/>
                </p:nvSpPr>
                <p:spPr bwMode="auto">
                  <a:xfrm>
                    <a:off x="2112" y="2400"/>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sp>
                <p:nvSpPr>
                  <p:cNvPr id="129052" name="AutoShape 28"/>
                  <p:cNvSpPr>
                    <a:spLocks noChangeArrowheads="1"/>
                  </p:cNvSpPr>
                  <p:nvPr/>
                </p:nvSpPr>
                <p:spPr bwMode="auto">
                  <a:xfrm flipV="1">
                    <a:off x="2208" y="2496"/>
                    <a:ext cx="290" cy="192"/>
                  </a:xfrm>
                  <a:prstGeom prst="curvedDownArrow">
                    <a:avLst>
                      <a:gd name="adj1" fmla="val 30208"/>
                      <a:gd name="adj2" fmla="val 60417"/>
                      <a:gd name="adj3" fmla="val 33333"/>
                    </a:avLst>
                  </a:prstGeom>
                  <a:noFill/>
                  <a:ln w="9525">
                    <a:solidFill>
                      <a:schemeClr val="tx1"/>
                    </a:solidFill>
                    <a:miter lim="800000"/>
                    <a:headEnd/>
                    <a:tailEnd/>
                  </a:ln>
                  <a:effectLst/>
                </p:spPr>
                <p:txBody>
                  <a:bodyPr wrap="none" anchor="ctr"/>
                  <a:lstStyle/>
                  <a:p>
                    <a:endParaRPr lang="en-US"/>
                  </a:p>
                </p:txBody>
              </p:sp>
            </p:grpSp>
            <p:sp>
              <p:nvSpPr>
                <p:cNvPr id="129053" name="AutoShape 29"/>
                <p:cNvSpPr>
                  <a:spLocks noChangeArrowheads="1"/>
                </p:cNvSpPr>
                <p:nvPr/>
              </p:nvSpPr>
              <p:spPr bwMode="auto">
                <a:xfrm rot="16200000" flipH="1">
                  <a:off x="4509" y="282"/>
                  <a:ext cx="511" cy="17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CC"/>
                </a:solidFill>
                <a:ln w="9525">
                  <a:solidFill>
                    <a:schemeClr val="tx1"/>
                  </a:solidFill>
                  <a:miter lim="800000"/>
                  <a:headEnd/>
                  <a:tailEnd/>
                </a:ln>
                <a:effectLst/>
              </p:spPr>
              <p:txBody>
                <a:bodyPr wrap="none" anchor="ctr"/>
                <a:lstStyle/>
                <a:p>
                  <a:endParaRPr lang="en-US"/>
                </a:p>
              </p:txBody>
            </p:sp>
            <p:sp>
              <p:nvSpPr>
                <p:cNvPr id="129054" name="Line 30"/>
                <p:cNvSpPr>
                  <a:spLocks noChangeShapeType="1"/>
                </p:cNvSpPr>
                <p:nvPr/>
              </p:nvSpPr>
              <p:spPr bwMode="auto">
                <a:xfrm>
                  <a:off x="4877" y="3764"/>
                  <a:ext cx="643" cy="0"/>
                </a:xfrm>
                <a:prstGeom prst="line">
                  <a:avLst/>
                </a:prstGeom>
                <a:noFill/>
                <a:ln w="9525">
                  <a:solidFill>
                    <a:schemeClr val="tx1"/>
                  </a:solidFill>
                  <a:round/>
                  <a:headEnd/>
                  <a:tailEnd/>
                </a:ln>
                <a:effectLst/>
              </p:spPr>
              <p:txBody>
                <a:bodyPr/>
                <a:lstStyle/>
                <a:p>
                  <a:endParaRPr lang="en-US"/>
                </a:p>
              </p:txBody>
            </p:sp>
            <p:sp>
              <p:nvSpPr>
                <p:cNvPr id="129055" name="Line 31"/>
                <p:cNvSpPr>
                  <a:spLocks noChangeShapeType="1"/>
                </p:cNvSpPr>
                <p:nvPr/>
              </p:nvSpPr>
              <p:spPr bwMode="auto">
                <a:xfrm>
                  <a:off x="4752" y="640"/>
                  <a:ext cx="720" cy="0"/>
                </a:xfrm>
                <a:prstGeom prst="line">
                  <a:avLst/>
                </a:prstGeom>
                <a:noFill/>
                <a:ln w="9525">
                  <a:solidFill>
                    <a:schemeClr val="tx1"/>
                  </a:solidFill>
                  <a:round/>
                  <a:headEnd/>
                  <a:tailEnd/>
                </a:ln>
                <a:effectLst/>
              </p:spPr>
              <p:txBody>
                <a:bodyPr/>
                <a:lstStyle/>
                <a:p>
                  <a:endParaRPr lang="en-US"/>
                </a:p>
              </p:txBody>
            </p:sp>
            <p:sp>
              <p:nvSpPr>
                <p:cNvPr id="129056" name="Line 32"/>
                <p:cNvSpPr>
                  <a:spLocks noChangeShapeType="1"/>
                </p:cNvSpPr>
                <p:nvPr/>
              </p:nvSpPr>
              <p:spPr bwMode="auto">
                <a:xfrm>
                  <a:off x="5200" y="649"/>
                  <a:ext cx="0" cy="3115"/>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129057" name="Line 33"/>
                <p:cNvSpPr>
                  <a:spLocks noChangeShapeType="1"/>
                </p:cNvSpPr>
                <p:nvPr/>
              </p:nvSpPr>
              <p:spPr bwMode="auto">
                <a:xfrm>
                  <a:off x="4770" y="665"/>
                  <a:ext cx="0" cy="3326"/>
                </a:xfrm>
                <a:prstGeom prst="line">
                  <a:avLst/>
                </a:prstGeom>
                <a:noFill/>
                <a:ln w="19050">
                  <a:solidFill>
                    <a:schemeClr val="tx1"/>
                  </a:solidFill>
                  <a:prstDash val="lgDashDot"/>
                  <a:round/>
                  <a:headEnd/>
                  <a:tailEnd/>
                </a:ln>
                <a:effectLst/>
              </p:spPr>
              <p:txBody>
                <a:bodyPr/>
                <a:lstStyle/>
                <a:p>
                  <a:endParaRPr lang="en-US"/>
                </a:p>
              </p:txBody>
            </p:sp>
            <p:sp>
              <p:nvSpPr>
                <p:cNvPr id="129058" name="Text Box 34"/>
                <p:cNvSpPr txBox="1">
                  <a:spLocks noChangeArrowheads="1"/>
                </p:cNvSpPr>
                <p:nvPr/>
              </p:nvSpPr>
              <p:spPr bwMode="auto">
                <a:xfrm>
                  <a:off x="5038" y="2094"/>
                  <a:ext cx="349" cy="397"/>
                </a:xfrm>
                <a:prstGeom prst="rect">
                  <a:avLst/>
                </a:prstGeom>
                <a:solidFill>
                  <a:schemeClr val="bg1"/>
                </a:solid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x</a:t>
                  </a:r>
                </a:p>
              </p:txBody>
            </p:sp>
            <p:sp>
              <p:nvSpPr>
                <p:cNvPr id="129059" name="Text Box 35"/>
                <p:cNvSpPr txBox="1">
                  <a:spLocks noChangeArrowheads="1"/>
                </p:cNvSpPr>
                <p:nvPr/>
              </p:nvSpPr>
              <p:spPr bwMode="auto">
                <a:xfrm>
                  <a:off x="4152" y="3602"/>
                  <a:ext cx="349" cy="397"/>
                </a:xfrm>
                <a:prstGeom prst="rect">
                  <a:avLst/>
                </a:prstGeom>
                <a:solidFill>
                  <a:schemeClr val="bg1"/>
                </a:solidFill>
                <a:ln w="9525">
                  <a:noFill/>
                  <a:miter lim="800000"/>
                  <a:headEnd/>
                  <a:tailEnd/>
                </a:ln>
                <a:effectLst/>
              </p:spPr>
              <p:txBody>
                <a:bodyPr>
                  <a:spAutoFit/>
                </a:bodyPr>
                <a:lstStyle/>
                <a:p>
                  <a:pPr eaLnBrk="1" hangingPunct="1">
                    <a:spcBef>
                      <a:spcPct val="50000"/>
                    </a:spcBef>
                  </a:pPr>
                  <a:r>
                    <a:rPr lang="en-US" sz="2400" b="1">
                      <a:latin typeface="Times New Roman" pitchFamily="18" charset="0"/>
                    </a:rPr>
                    <a:t>b</a:t>
                  </a:r>
                </a:p>
              </p:txBody>
            </p:sp>
            <p:sp>
              <p:nvSpPr>
                <p:cNvPr id="129060" name="Text Box 36"/>
                <p:cNvSpPr txBox="1">
                  <a:spLocks noChangeArrowheads="1"/>
                </p:cNvSpPr>
                <p:nvPr/>
              </p:nvSpPr>
              <p:spPr bwMode="auto">
                <a:xfrm>
                  <a:off x="4616" y="2116"/>
                  <a:ext cx="323" cy="397"/>
                </a:xfrm>
                <a:prstGeom prst="rect">
                  <a:avLst/>
                </a:prstGeom>
                <a:solidFill>
                  <a:schemeClr val="bg1"/>
                </a:solidFill>
                <a:ln w="9525">
                  <a:noFill/>
                  <a:miter lim="800000"/>
                  <a:headEnd/>
                  <a:tailEnd/>
                </a:ln>
                <a:effectLst/>
              </p:spPr>
              <p:txBody>
                <a:bodyPr>
                  <a:spAutoFit/>
                </a:bodyPr>
                <a:lstStyle/>
                <a:p>
                  <a:pPr eaLnBrk="1" hangingPunct="1">
                    <a:spcBef>
                      <a:spcPct val="50000"/>
                    </a:spcBef>
                  </a:pPr>
                  <a:r>
                    <a:rPr lang="en-US" sz="2400">
                      <a:latin typeface="Times New Roman" pitchFamily="18" charset="0"/>
                    </a:rPr>
                    <a:t>d</a:t>
                  </a:r>
                </a:p>
              </p:txBody>
            </p:sp>
            <p:sp>
              <p:nvSpPr>
                <p:cNvPr id="129061" name="Line 37"/>
                <p:cNvSpPr>
                  <a:spLocks noChangeShapeType="1"/>
                </p:cNvSpPr>
                <p:nvPr/>
              </p:nvSpPr>
              <p:spPr bwMode="auto">
                <a:xfrm>
                  <a:off x="4624" y="2158"/>
                  <a:ext cx="325" cy="0"/>
                </a:xfrm>
                <a:prstGeom prst="line">
                  <a:avLst/>
                </a:prstGeom>
                <a:noFill/>
                <a:ln w="19050">
                  <a:solidFill>
                    <a:schemeClr val="tx1"/>
                  </a:solidFill>
                  <a:round/>
                  <a:headEnd type="triangle" w="med" len="med"/>
                  <a:tailEnd type="triangle" w="med" len="med"/>
                </a:ln>
                <a:effectLst/>
              </p:spPr>
              <p:txBody>
                <a:bodyPr/>
                <a:lstStyle/>
                <a:p>
                  <a:endParaRPr lang="en-US"/>
                </a:p>
              </p:txBody>
            </p:sp>
          </p:grpSp>
        </p:gr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Problems</a:t>
            </a:r>
            <a:endParaRPr lang="en-US" dirty="0"/>
          </a:p>
        </p:txBody>
      </p:sp>
      <p:sp>
        <p:nvSpPr>
          <p:cNvPr id="3" name="Content Placeholder 2"/>
          <p:cNvSpPr>
            <a:spLocks noGrp="1"/>
          </p:cNvSpPr>
          <p:nvPr>
            <p:ph idx="1"/>
          </p:nvPr>
        </p:nvSpPr>
        <p:spPr/>
        <p:txBody>
          <a:bodyPr/>
          <a:lstStyle/>
          <a:p>
            <a:r>
              <a:rPr lang="en-US" dirty="0" smtClean="0"/>
              <a:t>Poor Index-to-Mean Velocity Relation</a:t>
            </a:r>
          </a:p>
          <a:p>
            <a:pPr lvl="1"/>
            <a:r>
              <a:rPr lang="en-US" dirty="0" smtClean="0"/>
              <a:t>Stage affected velocity profile</a:t>
            </a:r>
          </a:p>
          <a:p>
            <a:pPr lvl="2"/>
            <a:r>
              <a:rPr lang="en-US" dirty="0" smtClean="0"/>
              <a:t>Try multiple-linear regression</a:t>
            </a:r>
          </a:p>
          <a:p>
            <a:pPr lvl="1"/>
            <a:r>
              <a:rPr lang="en-US" dirty="0" smtClean="0"/>
              <a:t>Poor site selection</a:t>
            </a:r>
          </a:p>
          <a:p>
            <a:pPr lvl="2"/>
            <a:r>
              <a:rPr lang="en-US" dirty="0" smtClean="0"/>
              <a:t>Streambed instability</a:t>
            </a:r>
          </a:p>
          <a:p>
            <a:pPr lvl="2"/>
            <a:r>
              <a:rPr lang="en-US" dirty="0" smtClean="0"/>
              <a:t>Unstable horizontal flow distribution</a:t>
            </a:r>
          </a:p>
          <a:p>
            <a:pPr lvl="1"/>
            <a:r>
              <a:rPr lang="en-US" dirty="0" smtClean="0"/>
              <a:t>Improper instrument selection or configuration</a:t>
            </a:r>
          </a:p>
          <a:p>
            <a:pPr lvl="2"/>
            <a:r>
              <a:rPr lang="en-US" dirty="0" smtClean="0"/>
              <a:t>XR or SW instead of SL</a:t>
            </a:r>
          </a:p>
          <a:p>
            <a:pPr lvl="2"/>
            <a:r>
              <a:rPr lang="en-US" dirty="0" smtClean="0"/>
              <a:t>Cell begin and cell end not set properly</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rrowheads="1"/>
          </p:cNvSpPr>
          <p:nvPr>
            <p:ph type="title"/>
          </p:nvPr>
        </p:nvSpPr>
        <p:spPr/>
        <p:txBody>
          <a:bodyPr/>
          <a:lstStyle/>
          <a:p>
            <a:endParaRPr lang="en-US" dirty="0"/>
          </a:p>
        </p:txBody>
      </p:sp>
      <p:sp>
        <p:nvSpPr>
          <p:cNvPr id="125955" name="Rectangle 3"/>
          <p:cNvSpPr>
            <a:spLocks noGrp="1" noChangeArrowheads="1"/>
          </p:cNvSpPr>
          <p:nvPr>
            <p:ph type="body" idx="1"/>
          </p:nvPr>
        </p:nvSpPr>
        <p:spPr/>
        <p:txBody>
          <a:bodyPr/>
          <a:lstStyle/>
          <a:p>
            <a:endParaRPr lang="en-US" dirty="0"/>
          </a:p>
        </p:txBody>
      </p:sp>
      <p:pic>
        <p:nvPicPr>
          <p:cNvPr id="125956" name="Picture 4" descr="ormond_aerial"/>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125957" name="Oval 5"/>
          <p:cNvSpPr>
            <a:spLocks noChangeArrowheads="1"/>
          </p:cNvSpPr>
          <p:nvPr/>
        </p:nvSpPr>
        <p:spPr bwMode="auto">
          <a:xfrm>
            <a:off x="4476750" y="3733800"/>
            <a:ext cx="266700" cy="247650"/>
          </a:xfrm>
          <a:prstGeom prst="ellipse">
            <a:avLst/>
          </a:prstGeom>
          <a:noFill/>
          <a:ln w="9525" algn="ctr">
            <a:solidFill>
              <a:srgbClr val="FFFF00"/>
            </a:solidFill>
            <a:round/>
            <a:headEnd/>
            <a:tailEnd/>
          </a:ln>
          <a:effectLst/>
        </p:spPr>
        <p:txBody>
          <a:bodyPr wrap="none" anchor="ctr">
            <a:spAutoFit/>
          </a:bodyPr>
          <a:lstStyle/>
          <a:p>
            <a:endParaRPr lang="en-US" dirty="0"/>
          </a:p>
        </p:txBody>
      </p:sp>
      <p:sp>
        <p:nvSpPr>
          <p:cNvPr id="125958" name="Text Box 6"/>
          <p:cNvSpPr txBox="1">
            <a:spLocks noChangeArrowheads="1"/>
          </p:cNvSpPr>
          <p:nvPr/>
        </p:nvSpPr>
        <p:spPr bwMode="auto">
          <a:xfrm>
            <a:off x="4724400" y="3657600"/>
            <a:ext cx="4419600" cy="336550"/>
          </a:xfrm>
          <a:prstGeom prst="rect">
            <a:avLst/>
          </a:prstGeom>
          <a:noFill/>
          <a:ln w="9525" algn="ctr">
            <a:noFill/>
            <a:miter lim="800000"/>
            <a:headEnd/>
            <a:tailEnd/>
          </a:ln>
          <a:effectLst/>
        </p:spPr>
        <p:txBody>
          <a:bodyPr>
            <a:spAutoFit/>
          </a:bodyPr>
          <a:lstStyle/>
          <a:p>
            <a:pPr algn="l">
              <a:spcBef>
                <a:spcPct val="50000"/>
              </a:spcBef>
            </a:pPr>
            <a:r>
              <a:rPr lang="en-US" sz="1600" b="1" dirty="0">
                <a:solidFill>
                  <a:srgbClr val="FFFF00"/>
                </a:solidFill>
                <a:latin typeface="Arial" charset="0"/>
              </a:rPr>
              <a:t>Tomoka River at Ormond Beach Gage</a:t>
            </a:r>
          </a:p>
        </p:txBody>
      </p:sp>
      <p:grpSp>
        <p:nvGrpSpPr>
          <p:cNvPr id="125959" name="Group 7"/>
          <p:cNvGrpSpPr>
            <a:grpSpLocks/>
          </p:cNvGrpSpPr>
          <p:nvPr/>
        </p:nvGrpSpPr>
        <p:grpSpPr bwMode="auto">
          <a:xfrm>
            <a:off x="4267200" y="1981200"/>
            <a:ext cx="2286000" cy="2133600"/>
            <a:chOff x="2688" y="1248"/>
            <a:chExt cx="1440" cy="1344"/>
          </a:xfrm>
        </p:grpSpPr>
        <p:sp>
          <p:nvSpPr>
            <p:cNvPr id="125960" name="Freeform 8"/>
            <p:cNvSpPr>
              <a:spLocks/>
            </p:cNvSpPr>
            <p:nvPr/>
          </p:nvSpPr>
          <p:spPr bwMode="auto">
            <a:xfrm>
              <a:off x="2688" y="1248"/>
              <a:ext cx="384" cy="1344"/>
            </a:xfrm>
            <a:custGeom>
              <a:avLst/>
              <a:gdLst/>
              <a:ahLst/>
              <a:cxnLst>
                <a:cxn ang="0">
                  <a:pos x="0" y="0"/>
                </a:cxn>
                <a:cxn ang="0">
                  <a:pos x="384" y="624"/>
                </a:cxn>
                <a:cxn ang="0">
                  <a:pos x="36" y="1332"/>
                </a:cxn>
              </a:cxnLst>
              <a:rect l="0" t="0" r="r" b="b"/>
              <a:pathLst>
                <a:path w="390" h="1332">
                  <a:moveTo>
                    <a:pt x="0" y="0"/>
                  </a:moveTo>
                  <a:cubicBezTo>
                    <a:pt x="189" y="201"/>
                    <a:pt x="378" y="402"/>
                    <a:pt x="384" y="624"/>
                  </a:cubicBezTo>
                  <a:cubicBezTo>
                    <a:pt x="390" y="846"/>
                    <a:pt x="92" y="1212"/>
                    <a:pt x="36" y="1332"/>
                  </a:cubicBezTo>
                </a:path>
              </a:pathLst>
            </a:custGeom>
            <a:noFill/>
            <a:ln w="57150" cap="flat" cmpd="sng">
              <a:solidFill>
                <a:srgbClr val="FFFF00"/>
              </a:solidFill>
              <a:prstDash val="solid"/>
              <a:round/>
              <a:headEnd/>
              <a:tailEnd type="stealth" w="med" len="med"/>
            </a:ln>
            <a:effectLst/>
          </p:spPr>
          <p:txBody>
            <a:bodyPr>
              <a:spAutoFit/>
            </a:bodyPr>
            <a:lstStyle/>
            <a:p>
              <a:endParaRPr lang="en-US" dirty="0"/>
            </a:p>
          </p:txBody>
        </p:sp>
        <p:sp>
          <p:nvSpPr>
            <p:cNvPr id="125961" name="Text Box 9"/>
            <p:cNvSpPr txBox="1">
              <a:spLocks noChangeArrowheads="1"/>
            </p:cNvSpPr>
            <p:nvPr/>
          </p:nvSpPr>
          <p:spPr bwMode="auto">
            <a:xfrm>
              <a:off x="3120" y="1488"/>
              <a:ext cx="1008" cy="288"/>
            </a:xfrm>
            <a:prstGeom prst="rect">
              <a:avLst/>
            </a:prstGeom>
            <a:solidFill>
              <a:schemeClr val="tx2">
                <a:alpha val="80000"/>
              </a:schemeClr>
            </a:solidFill>
            <a:ln w="9525" algn="ctr">
              <a:noFill/>
              <a:miter lim="800000"/>
              <a:headEnd/>
              <a:tailEnd/>
            </a:ln>
            <a:effectLst/>
          </p:spPr>
          <p:txBody>
            <a:bodyPr>
              <a:spAutoFit/>
            </a:bodyPr>
            <a:lstStyle/>
            <a:p>
              <a:pPr>
                <a:spcBef>
                  <a:spcPct val="50000"/>
                </a:spcBef>
              </a:pPr>
              <a:r>
                <a:rPr lang="en-US" sz="2400" dirty="0">
                  <a:solidFill>
                    <a:schemeClr val="bg2"/>
                  </a:solidFill>
                </a:rPr>
                <a:t>Flood tide</a:t>
              </a:r>
            </a:p>
          </p:txBody>
        </p:sp>
      </p:grpSp>
      <p:grpSp>
        <p:nvGrpSpPr>
          <p:cNvPr id="125962" name="Group 10"/>
          <p:cNvGrpSpPr>
            <a:grpSpLocks/>
          </p:cNvGrpSpPr>
          <p:nvPr/>
        </p:nvGrpSpPr>
        <p:grpSpPr bwMode="auto">
          <a:xfrm>
            <a:off x="2362200" y="3581400"/>
            <a:ext cx="2057400" cy="1752600"/>
            <a:chOff x="1488" y="2256"/>
            <a:chExt cx="1296" cy="1104"/>
          </a:xfrm>
        </p:grpSpPr>
        <p:sp>
          <p:nvSpPr>
            <p:cNvPr id="125963" name="Freeform 11"/>
            <p:cNvSpPr>
              <a:spLocks/>
            </p:cNvSpPr>
            <p:nvPr/>
          </p:nvSpPr>
          <p:spPr bwMode="auto">
            <a:xfrm>
              <a:off x="2448" y="2256"/>
              <a:ext cx="336" cy="1104"/>
            </a:xfrm>
            <a:custGeom>
              <a:avLst/>
              <a:gdLst/>
              <a:ahLst/>
              <a:cxnLst>
                <a:cxn ang="0">
                  <a:pos x="48" y="1104"/>
                </a:cxn>
                <a:cxn ang="0">
                  <a:pos x="48" y="480"/>
                </a:cxn>
                <a:cxn ang="0">
                  <a:pos x="336" y="0"/>
                </a:cxn>
              </a:cxnLst>
              <a:rect l="0" t="0" r="r" b="b"/>
              <a:pathLst>
                <a:path w="336" h="1104">
                  <a:moveTo>
                    <a:pt x="48" y="1104"/>
                  </a:moveTo>
                  <a:cubicBezTo>
                    <a:pt x="24" y="884"/>
                    <a:pt x="0" y="664"/>
                    <a:pt x="48" y="480"/>
                  </a:cubicBezTo>
                  <a:cubicBezTo>
                    <a:pt x="96" y="296"/>
                    <a:pt x="288" y="80"/>
                    <a:pt x="336" y="0"/>
                  </a:cubicBezTo>
                </a:path>
              </a:pathLst>
            </a:custGeom>
            <a:noFill/>
            <a:ln w="57150" cap="flat" cmpd="sng">
              <a:solidFill>
                <a:srgbClr val="FFFF00"/>
              </a:solidFill>
              <a:prstDash val="solid"/>
              <a:round/>
              <a:headEnd type="none" w="med" len="med"/>
              <a:tailEnd type="stealth" w="med" len="med"/>
            </a:ln>
            <a:effectLst/>
          </p:spPr>
          <p:txBody>
            <a:bodyPr>
              <a:spAutoFit/>
            </a:bodyPr>
            <a:lstStyle/>
            <a:p>
              <a:endParaRPr lang="en-US" dirty="0"/>
            </a:p>
          </p:txBody>
        </p:sp>
        <p:sp>
          <p:nvSpPr>
            <p:cNvPr id="125964" name="Text Box 12"/>
            <p:cNvSpPr txBox="1">
              <a:spLocks noChangeArrowheads="1"/>
            </p:cNvSpPr>
            <p:nvPr/>
          </p:nvSpPr>
          <p:spPr bwMode="auto">
            <a:xfrm>
              <a:off x="1488" y="2736"/>
              <a:ext cx="816" cy="288"/>
            </a:xfrm>
            <a:prstGeom prst="rect">
              <a:avLst/>
            </a:prstGeom>
            <a:solidFill>
              <a:schemeClr val="tx2">
                <a:alpha val="80000"/>
              </a:schemeClr>
            </a:solidFill>
            <a:ln w="9525" algn="ctr">
              <a:noFill/>
              <a:miter lim="800000"/>
              <a:headEnd/>
              <a:tailEnd/>
            </a:ln>
            <a:effectLst/>
          </p:spPr>
          <p:txBody>
            <a:bodyPr>
              <a:spAutoFit/>
            </a:bodyPr>
            <a:lstStyle/>
            <a:p>
              <a:pPr>
                <a:spcBef>
                  <a:spcPct val="50000"/>
                </a:spcBef>
              </a:pPr>
              <a:r>
                <a:rPr lang="en-US" sz="2400" dirty="0">
                  <a:solidFill>
                    <a:schemeClr val="bg2"/>
                  </a:solidFill>
                </a:rPr>
                <a:t>Ebb tide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5959"/>
                                        </p:tgtEl>
                                        <p:attrNameLst>
                                          <p:attrName>style.visibility</p:attrName>
                                        </p:attrNameLst>
                                      </p:cBhvr>
                                      <p:to>
                                        <p:strVal val="visible"/>
                                      </p:to>
                                    </p:set>
                                    <p:animEffect transition="in" filter="wipe(up)">
                                      <p:cBhvr>
                                        <p:cTn id="7" dur="500"/>
                                        <p:tgtEl>
                                          <p:spTgt spid="1259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5962"/>
                                        </p:tgtEl>
                                        <p:attrNameLst>
                                          <p:attrName>style.visibility</p:attrName>
                                        </p:attrNameLst>
                                      </p:cBhvr>
                                      <p:to>
                                        <p:strVal val="visible"/>
                                      </p:to>
                                    </p:set>
                                    <p:animEffect transition="in" filter="wipe(down)">
                                      <p:cBhvr>
                                        <p:cTn id="12" dur="500"/>
                                        <p:tgtEl>
                                          <p:spTgt spid="125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ormond_aerial"/>
          <p:cNvPicPr>
            <a:picLocks noChangeAspect="1" noChangeArrowheads="1"/>
          </p:cNvPicPr>
          <p:nvPr/>
        </p:nvPicPr>
        <p:blipFill>
          <a:blip r:embed="rId3"/>
          <a:srcRect l="26051" t="31390" r="26666" b="23383"/>
          <a:stretch>
            <a:fillRect/>
          </a:stretch>
        </p:blipFill>
        <p:spPr bwMode="auto">
          <a:xfrm>
            <a:off x="0" y="0"/>
            <a:ext cx="9144000" cy="6858000"/>
          </a:xfrm>
          <a:prstGeom prst="rect">
            <a:avLst/>
          </a:prstGeom>
          <a:noFill/>
        </p:spPr>
      </p:pic>
      <p:sp>
        <p:nvSpPr>
          <p:cNvPr id="126979" name="Rectangle 3"/>
          <p:cNvSpPr>
            <a:spLocks noGrp="1" noRot="1" noChangeArrowheads="1"/>
          </p:cNvSpPr>
          <p:nvPr>
            <p:ph type="title"/>
          </p:nvPr>
        </p:nvSpPr>
        <p:spPr/>
        <p:txBody>
          <a:bodyPr/>
          <a:lstStyle/>
          <a:p>
            <a:endParaRPr lang="en-US" dirty="0"/>
          </a:p>
        </p:txBody>
      </p:sp>
      <p:sp>
        <p:nvSpPr>
          <p:cNvPr id="126980" name="Line 4"/>
          <p:cNvSpPr>
            <a:spLocks noChangeShapeType="1"/>
          </p:cNvSpPr>
          <p:nvPr/>
        </p:nvSpPr>
        <p:spPr bwMode="auto">
          <a:xfrm flipH="1">
            <a:off x="4572000" y="3810000"/>
            <a:ext cx="838200" cy="76200"/>
          </a:xfrm>
          <a:prstGeom prst="line">
            <a:avLst/>
          </a:prstGeom>
          <a:noFill/>
          <a:ln w="76200">
            <a:solidFill>
              <a:srgbClr val="FFFF00"/>
            </a:solidFill>
            <a:round/>
            <a:headEnd/>
            <a:tailEnd type="triangle" w="med" len="med"/>
          </a:ln>
          <a:effectLst/>
        </p:spPr>
        <p:txBody>
          <a:bodyPr>
            <a:spAutoFit/>
          </a:bodyPr>
          <a:lstStyle/>
          <a:p>
            <a:endParaRPr lang="en-US" dirty="0"/>
          </a:p>
        </p:txBody>
      </p:sp>
      <p:sp>
        <p:nvSpPr>
          <p:cNvPr id="126981" name="Text Box 5"/>
          <p:cNvSpPr txBox="1">
            <a:spLocks noChangeArrowheads="1"/>
          </p:cNvSpPr>
          <p:nvPr/>
        </p:nvSpPr>
        <p:spPr bwMode="auto">
          <a:xfrm>
            <a:off x="5334000" y="3581400"/>
            <a:ext cx="2667000" cy="457200"/>
          </a:xfrm>
          <a:prstGeom prst="rect">
            <a:avLst/>
          </a:prstGeom>
          <a:solidFill>
            <a:schemeClr val="tx2">
              <a:alpha val="80000"/>
            </a:schemeClr>
          </a:solidFill>
          <a:ln w="9525" algn="ctr">
            <a:noFill/>
            <a:miter lim="800000"/>
            <a:headEnd/>
            <a:tailEnd/>
          </a:ln>
          <a:effectLst/>
        </p:spPr>
        <p:txBody>
          <a:bodyPr>
            <a:spAutoFit/>
          </a:bodyPr>
          <a:lstStyle/>
          <a:p>
            <a:pPr>
              <a:spcBef>
                <a:spcPct val="50000"/>
              </a:spcBef>
            </a:pPr>
            <a:r>
              <a:rPr lang="en-US" sz="2400" dirty="0">
                <a:solidFill>
                  <a:schemeClr val="bg2"/>
                </a:solidFill>
              </a:rPr>
              <a:t>Original </a:t>
            </a:r>
            <a:r>
              <a:rPr lang="en-US" sz="2400" dirty="0" smtClean="0">
                <a:solidFill>
                  <a:schemeClr val="bg2"/>
                </a:solidFill>
              </a:rPr>
              <a:t>SonTek </a:t>
            </a:r>
            <a:r>
              <a:rPr lang="en-US" sz="2400" dirty="0">
                <a:solidFill>
                  <a:schemeClr val="bg2"/>
                </a:solidFill>
              </a:rPr>
              <a:t>SL</a:t>
            </a:r>
          </a:p>
        </p:txBody>
      </p:sp>
      <p:grpSp>
        <p:nvGrpSpPr>
          <p:cNvPr id="2" name="Group 6"/>
          <p:cNvGrpSpPr>
            <a:grpSpLocks/>
          </p:cNvGrpSpPr>
          <p:nvPr/>
        </p:nvGrpSpPr>
        <p:grpSpPr bwMode="auto">
          <a:xfrm>
            <a:off x="914400" y="2209800"/>
            <a:ext cx="3352800" cy="762000"/>
            <a:chOff x="576" y="1392"/>
            <a:chExt cx="2112" cy="480"/>
          </a:xfrm>
        </p:grpSpPr>
        <p:sp>
          <p:nvSpPr>
            <p:cNvPr id="126983" name="Line 7"/>
            <p:cNvSpPr>
              <a:spLocks noChangeShapeType="1"/>
            </p:cNvSpPr>
            <p:nvPr/>
          </p:nvSpPr>
          <p:spPr bwMode="auto">
            <a:xfrm>
              <a:off x="2160" y="1632"/>
              <a:ext cx="528" cy="240"/>
            </a:xfrm>
            <a:prstGeom prst="line">
              <a:avLst/>
            </a:prstGeom>
            <a:noFill/>
            <a:ln w="76200">
              <a:solidFill>
                <a:srgbClr val="FFFF00"/>
              </a:solidFill>
              <a:round/>
              <a:headEnd/>
              <a:tailEnd type="triangle" w="med" len="med"/>
            </a:ln>
            <a:effectLst/>
          </p:spPr>
          <p:txBody>
            <a:bodyPr>
              <a:spAutoFit/>
            </a:bodyPr>
            <a:lstStyle/>
            <a:p>
              <a:endParaRPr lang="en-US" dirty="0"/>
            </a:p>
          </p:txBody>
        </p:sp>
        <p:sp>
          <p:nvSpPr>
            <p:cNvPr id="126984" name="Text Box 8"/>
            <p:cNvSpPr txBox="1">
              <a:spLocks noChangeArrowheads="1"/>
            </p:cNvSpPr>
            <p:nvPr/>
          </p:nvSpPr>
          <p:spPr bwMode="auto">
            <a:xfrm>
              <a:off x="576" y="1392"/>
              <a:ext cx="1680" cy="288"/>
            </a:xfrm>
            <a:prstGeom prst="rect">
              <a:avLst/>
            </a:prstGeom>
            <a:solidFill>
              <a:schemeClr val="tx2">
                <a:alpha val="80000"/>
              </a:schemeClr>
            </a:solidFill>
            <a:ln w="9525" algn="ctr">
              <a:noFill/>
              <a:miter lim="800000"/>
              <a:headEnd/>
              <a:tailEnd/>
            </a:ln>
            <a:effectLst/>
          </p:spPr>
          <p:txBody>
            <a:bodyPr>
              <a:spAutoFit/>
            </a:bodyPr>
            <a:lstStyle/>
            <a:p>
              <a:pPr>
                <a:spcBef>
                  <a:spcPct val="50000"/>
                </a:spcBef>
              </a:pPr>
              <a:r>
                <a:rPr lang="en-US" sz="2400" dirty="0">
                  <a:solidFill>
                    <a:schemeClr val="bg2"/>
                  </a:solidFill>
                </a:rPr>
                <a:t>Second </a:t>
              </a:r>
              <a:r>
                <a:rPr lang="en-US" sz="2400" dirty="0" smtClean="0">
                  <a:solidFill>
                    <a:schemeClr val="bg2"/>
                  </a:solidFill>
                </a:rPr>
                <a:t>SonTek </a:t>
              </a:r>
              <a:r>
                <a:rPr lang="en-US" sz="2400" dirty="0">
                  <a:solidFill>
                    <a:schemeClr val="bg2"/>
                  </a:solidFill>
                </a:rPr>
                <a:t>SL</a:t>
              </a:r>
            </a:p>
          </p:txBody>
        </p:sp>
      </p:grpSp>
      <p:grpSp>
        <p:nvGrpSpPr>
          <p:cNvPr id="3" name="Group 9"/>
          <p:cNvGrpSpPr>
            <a:grpSpLocks/>
          </p:cNvGrpSpPr>
          <p:nvPr/>
        </p:nvGrpSpPr>
        <p:grpSpPr bwMode="auto">
          <a:xfrm>
            <a:off x="4343400" y="2514600"/>
            <a:ext cx="3886200" cy="1143000"/>
            <a:chOff x="2736" y="1584"/>
            <a:chExt cx="2448" cy="720"/>
          </a:xfrm>
        </p:grpSpPr>
        <p:sp>
          <p:nvSpPr>
            <p:cNvPr id="126986" name="Line 10"/>
            <p:cNvSpPr>
              <a:spLocks noChangeShapeType="1"/>
            </p:cNvSpPr>
            <p:nvPr/>
          </p:nvSpPr>
          <p:spPr bwMode="auto">
            <a:xfrm flipH="1">
              <a:off x="2736" y="1776"/>
              <a:ext cx="816" cy="528"/>
            </a:xfrm>
            <a:prstGeom prst="line">
              <a:avLst/>
            </a:prstGeom>
            <a:noFill/>
            <a:ln w="76200">
              <a:solidFill>
                <a:srgbClr val="FFFF00"/>
              </a:solidFill>
              <a:round/>
              <a:headEnd/>
              <a:tailEnd type="triangle" w="med" len="med"/>
            </a:ln>
            <a:effectLst/>
          </p:spPr>
          <p:txBody>
            <a:bodyPr>
              <a:spAutoFit/>
            </a:bodyPr>
            <a:lstStyle/>
            <a:p>
              <a:endParaRPr lang="en-US" dirty="0"/>
            </a:p>
          </p:txBody>
        </p:sp>
        <p:sp>
          <p:nvSpPr>
            <p:cNvPr id="126987" name="Text Box 11"/>
            <p:cNvSpPr txBox="1">
              <a:spLocks noChangeArrowheads="1"/>
            </p:cNvSpPr>
            <p:nvPr/>
          </p:nvSpPr>
          <p:spPr bwMode="auto">
            <a:xfrm>
              <a:off x="3504" y="1584"/>
              <a:ext cx="1680" cy="288"/>
            </a:xfrm>
            <a:prstGeom prst="rect">
              <a:avLst/>
            </a:prstGeom>
            <a:solidFill>
              <a:schemeClr val="tx2">
                <a:alpha val="80000"/>
              </a:schemeClr>
            </a:solidFill>
            <a:ln w="9525" algn="ctr">
              <a:noFill/>
              <a:miter lim="800000"/>
              <a:headEnd/>
              <a:tailEnd/>
            </a:ln>
            <a:effectLst/>
          </p:spPr>
          <p:txBody>
            <a:bodyPr>
              <a:spAutoFit/>
            </a:bodyPr>
            <a:lstStyle/>
            <a:p>
              <a:pPr>
                <a:spcBef>
                  <a:spcPct val="50000"/>
                </a:spcBef>
              </a:pPr>
              <a:r>
                <a:rPr lang="en-US" sz="2400" dirty="0" smtClean="0">
                  <a:solidFill>
                    <a:schemeClr val="bg2"/>
                  </a:solidFill>
                </a:rPr>
                <a:t>SonTek </a:t>
              </a:r>
              <a:r>
                <a:rPr lang="en-US" sz="2400" dirty="0">
                  <a:solidFill>
                    <a:schemeClr val="bg2"/>
                  </a:solidFill>
                </a:rPr>
                <a:t>XR</a:t>
              </a:r>
            </a:p>
          </p:txBody>
        </p:sp>
      </p:grpSp>
      <p:graphicFrame>
        <p:nvGraphicFramePr>
          <p:cNvPr id="126988" name="Object 12"/>
          <p:cNvGraphicFramePr>
            <a:graphicFrameLocks noChangeAspect="1"/>
          </p:cNvGraphicFramePr>
          <p:nvPr>
            <p:ph sz="quarter" idx="3"/>
          </p:nvPr>
        </p:nvGraphicFramePr>
        <p:xfrm>
          <a:off x="931863" y="1295400"/>
          <a:ext cx="7278687" cy="4762500"/>
        </p:xfrm>
        <a:graphic>
          <a:graphicData uri="http://schemas.openxmlformats.org/presentationml/2006/ole">
            <p:oleObj spid="_x0000_s159746" name="Chart" r:id="rId4" imgW="9524932" imgH="5495769" progId="Excel.Sheet.8">
              <p:embed/>
            </p:oleObj>
          </a:graphicData>
        </a:graphic>
      </p:graphicFrame>
      <p:graphicFrame>
        <p:nvGraphicFramePr>
          <p:cNvPr id="126989" name="Object 13"/>
          <p:cNvGraphicFramePr>
            <a:graphicFrameLocks noChangeAspect="1"/>
          </p:cNvGraphicFramePr>
          <p:nvPr>
            <p:ph sz="quarter" idx="2"/>
          </p:nvPr>
        </p:nvGraphicFramePr>
        <p:xfrm>
          <a:off x="952500" y="1295400"/>
          <a:ext cx="7239000" cy="4741863"/>
        </p:xfrm>
        <a:graphic>
          <a:graphicData uri="http://schemas.openxmlformats.org/presentationml/2006/ole">
            <p:oleObj spid="_x0000_s159747" name="Chart" r:id="rId5" imgW="9524932" imgH="5495769" progId="Excel.Sheet.8">
              <p:embed/>
            </p:oleObj>
          </a:graphicData>
        </a:graphic>
      </p:graphicFrame>
      <p:graphicFrame>
        <p:nvGraphicFramePr>
          <p:cNvPr id="126990" name="Object 14"/>
          <p:cNvGraphicFramePr>
            <a:graphicFrameLocks noGrp="1" noChangeAspect="1"/>
          </p:cNvGraphicFramePr>
          <p:nvPr>
            <p:ph sz="half" idx="1"/>
          </p:nvPr>
        </p:nvGraphicFramePr>
        <p:xfrm>
          <a:off x="952500" y="1295400"/>
          <a:ext cx="7239000" cy="4738688"/>
        </p:xfrm>
        <a:graphic>
          <a:graphicData uri="http://schemas.openxmlformats.org/presentationml/2006/ole">
            <p:oleObj spid="_x0000_s159748" name="Chart" r:id="rId6" imgW="9524932" imgH="5495769"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26990"/>
                                        </p:tgtEl>
                                        <p:attrNameLst>
                                          <p:attrName>style.visibility</p:attrName>
                                        </p:attrNameLst>
                                      </p:cBhvr>
                                      <p:to>
                                        <p:strVal val="visible"/>
                                      </p:to>
                                    </p:set>
                                    <p:anim calcmode="lin" valueType="num">
                                      <p:cBhvr>
                                        <p:cTn id="7" dur="500" fill="hold"/>
                                        <p:tgtEl>
                                          <p:spTgt spid="126990"/>
                                        </p:tgtEl>
                                        <p:attrNameLst>
                                          <p:attrName>ppt_w</p:attrName>
                                        </p:attrNameLst>
                                      </p:cBhvr>
                                      <p:tavLst>
                                        <p:tav tm="0">
                                          <p:val>
                                            <p:fltVal val="0"/>
                                          </p:val>
                                        </p:tav>
                                        <p:tav tm="100000">
                                          <p:val>
                                            <p:strVal val="#ppt_w"/>
                                          </p:val>
                                        </p:tav>
                                      </p:tavLst>
                                    </p:anim>
                                    <p:anim calcmode="lin" valueType="num">
                                      <p:cBhvr>
                                        <p:cTn id="8" dur="500" fill="hold"/>
                                        <p:tgtEl>
                                          <p:spTgt spid="126990"/>
                                        </p:tgtEl>
                                        <p:attrNameLst>
                                          <p:attrName>ppt_h</p:attrName>
                                        </p:attrNameLst>
                                      </p:cBhvr>
                                      <p:tavLst>
                                        <p:tav tm="0">
                                          <p:val>
                                            <p:fltVal val="0"/>
                                          </p:val>
                                        </p:tav>
                                        <p:tav tm="100000">
                                          <p:val>
                                            <p:strVal val="#ppt_h"/>
                                          </p:val>
                                        </p:tav>
                                      </p:tavLst>
                                    </p:anim>
                                    <p:animEffect transition="in" filter="fade">
                                      <p:cBhvr>
                                        <p:cTn id="9" dur="500"/>
                                        <p:tgtEl>
                                          <p:spTgt spid="126990"/>
                                        </p:tgtEl>
                                      </p:cBhvr>
                                    </p:animEffect>
                                  </p:childTnLst>
                                  <p:subTnLst>
                                    <p:set>
                                      <p:cBhvr override="childStyle">
                                        <p:cTn dur="1" fill="hold" display="0" masterRel="nextClick" afterEffect="1"/>
                                        <p:tgtEl>
                                          <p:spTgt spid="126990"/>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26989"/>
                                        </p:tgtEl>
                                        <p:attrNameLst>
                                          <p:attrName>style.visibility</p:attrName>
                                        </p:attrNameLst>
                                      </p:cBhvr>
                                      <p:to>
                                        <p:strVal val="visible"/>
                                      </p:to>
                                    </p:set>
                                    <p:anim calcmode="lin" valueType="num">
                                      <p:cBhvr>
                                        <p:cTn id="18" dur="500" fill="hold"/>
                                        <p:tgtEl>
                                          <p:spTgt spid="126989"/>
                                        </p:tgtEl>
                                        <p:attrNameLst>
                                          <p:attrName>ppt_w</p:attrName>
                                        </p:attrNameLst>
                                      </p:cBhvr>
                                      <p:tavLst>
                                        <p:tav tm="0">
                                          <p:val>
                                            <p:fltVal val="0"/>
                                          </p:val>
                                        </p:tav>
                                        <p:tav tm="100000">
                                          <p:val>
                                            <p:strVal val="#ppt_w"/>
                                          </p:val>
                                        </p:tav>
                                      </p:tavLst>
                                    </p:anim>
                                    <p:anim calcmode="lin" valueType="num">
                                      <p:cBhvr>
                                        <p:cTn id="19" dur="500" fill="hold"/>
                                        <p:tgtEl>
                                          <p:spTgt spid="126989"/>
                                        </p:tgtEl>
                                        <p:attrNameLst>
                                          <p:attrName>ppt_h</p:attrName>
                                        </p:attrNameLst>
                                      </p:cBhvr>
                                      <p:tavLst>
                                        <p:tav tm="0">
                                          <p:val>
                                            <p:fltVal val="0"/>
                                          </p:val>
                                        </p:tav>
                                        <p:tav tm="100000">
                                          <p:val>
                                            <p:strVal val="#ppt_h"/>
                                          </p:val>
                                        </p:tav>
                                      </p:tavLst>
                                    </p:anim>
                                    <p:animEffect transition="in" filter="fade">
                                      <p:cBhvr>
                                        <p:cTn id="20" dur="500"/>
                                        <p:tgtEl>
                                          <p:spTgt spid="126989"/>
                                        </p:tgtEl>
                                      </p:cBhvr>
                                    </p:animEffect>
                                  </p:childTnLst>
                                  <p:subTnLst>
                                    <p:set>
                                      <p:cBhvr override="childStyle">
                                        <p:cTn dur="1" fill="hold" display="0" masterRel="nextClick" afterEffect="1"/>
                                        <p:tgtEl>
                                          <p:spTgt spid="12698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26988"/>
                                        </p:tgtEl>
                                        <p:attrNameLst>
                                          <p:attrName>style.visibility</p:attrName>
                                        </p:attrNameLst>
                                      </p:cBhvr>
                                      <p:to>
                                        <p:strVal val="visible"/>
                                      </p:to>
                                    </p:set>
                                    <p:anim calcmode="lin" valueType="num">
                                      <p:cBhvr>
                                        <p:cTn id="29" dur="500" fill="hold"/>
                                        <p:tgtEl>
                                          <p:spTgt spid="126988"/>
                                        </p:tgtEl>
                                        <p:attrNameLst>
                                          <p:attrName>ppt_w</p:attrName>
                                        </p:attrNameLst>
                                      </p:cBhvr>
                                      <p:tavLst>
                                        <p:tav tm="0">
                                          <p:val>
                                            <p:fltVal val="0"/>
                                          </p:val>
                                        </p:tav>
                                        <p:tav tm="100000">
                                          <p:val>
                                            <p:strVal val="#ppt_w"/>
                                          </p:val>
                                        </p:tav>
                                      </p:tavLst>
                                    </p:anim>
                                    <p:anim calcmode="lin" valueType="num">
                                      <p:cBhvr>
                                        <p:cTn id="30" dur="500" fill="hold"/>
                                        <p:tgtEl>
                                          <p:spTgt spid="126988"/>
                                        </p:tgtEl>
                                        <p:attrNameLst>
                                          <p:attrName>ppt_h</p:attrName>
                                        </p:attrNameLst>
                                      </p:cBhvr>
                                      <p:tavLst>
                                        <p:tav tm="0">
                                          <p:val>
                                            <p:fltVal val="0"/>
                                          </p:val>
                                        </p:tav>
                                        <p:tav tm="100000">
                                          <p:val>
                                            <p:strVal val="#ppt_h"/>
                                          </p:val>
                                        </p:tav>
                                      </p:tavLst>
                                    </p:anim>
                                    <p:animEffect transition="in" filter="fade">
                                      <p:cBhvr>
                                        <p:cTn id="31" dur="500"/>
                                        <p:tgtEl>
                                          <p:spTgt spid="126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26988" grpId="0"/>
      <p:bldOleChart spid="126989" grpId="0"/>
      <p:bldOleChart spid="12699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rrowheads="1"/>
          </p:cNvSpPr>
          <p:nvPr>
            <p:ph type="title"/>
          </p:nvPr>
        </p:nvSpPr>
        <p:spPr/>
        <p:txBody>
          <a:bodyPr/>
          <a:lstStyle/>
          <a:p>
            <a:pPr eaLnBrk="1" hangingPunct="1">
              <a:defRPr/>
            </a:pPr>
            <a:r>
              <a:rPr lang="en-US" dirty="0" smtClean="0"/>
              <a:t>Site Selection</a:t>
            </a:r>
          </a:p>
        </p:txBody>
      </p:sp>
      <p:sp>
        <p:nvSpPr>
          <p:cNvPr id="14339" name="Rectangle 3"/>
          <p:cNvSpPr>
            <a:spLocks noGrp="1" noChangeArrowheads="1"/>
          </p:cNvSpPr>
          <p:nvPr>
            <p:ph type="body" idx="1"/>
          </p:nvPr>
        </p:nvSpPr>
        <p:spPr>
          <a:xfrm>
            <a:off x="673100" y="1054100"/>
            <a:ext cx="7772400" cy="4749800"/>
          </a:xfrm>
          <a:noFill/>
        </p:spPr>
        <p:txBody>
          <a:bodyPr/>
          <a:lstStyle/>
          <a:p>
            <a:pPr eaLnBrk="1" hangingPunct="1">
              <a:buFont typeface="Wingdings" pitchFamily="2" charset="2"/>
              <a:buNone/>
            </a:pPr>
            <a:r>
              <a:rPr lang="en-US" sz="2800" b="0" dirty="0" smtClean="0"/>
              <a:t>Keep in mind</a:t>
            </a:r>
          </a:p>
          <a:p>
            <a:pPr eaLnBrk="1" hangingPunct="1"/>
            <a:r>
              <a:rPr lang="en-US" sz="2400" b="0" dirty="0" smtClean="0"/>
              <a:t>Fundamental question</a:t>
            </a:r>
            <a:r>
              <a:rPr lang="en-US" sz="2400" dirty="0" smtClean="0"/>
              <a:t>– will we be able to index the mean channel velocity over the range of flows at the selected site?</a:t>
            </a:r>
            <a:endParaRPr lang="en-US" sz="2400" b="0" dirty="0" smtClean="0"/>
          </a:p>
          <a:p>
            <a:pPr eaLnBrk="1" hangingPunct="1"/>
            <a:r>
              <a:rPr lang="en-US" sz="2400" dirty="0" smtClean="0"/>
              <a:t> Keys for a successful site</a:t>
            </a:r>
          </a:p>
          <a:p>
            <a:pPr lvl="1"/>
            <a:r>
              <a:rPr lang="en-US" dirty="0" smtClean="0"/>
              <a:t>Stable stream bed</a:t>
            </a:r>
          </a:p>
          <a:p>
            <a:pPr lvl="1"/>
            <a:r>
              <a:rPr lang="en-US" dirty="0" smtClean="0"/>
              <a:t>Well mixed flow will have long-term stable vertical velocity profiles and horizontal flow distributions</a:t>
            </a:r>
          </a:p>
          <a:p>
            <a:pPr lvl="1" eaLnBrk="1" hangingPunct="1"/>
            <a:r>
              <a:rPr lang="en-US" sz="2400" dirty="0" smtClean="0"/>
              <a:t>Stable profiles and distributions allow us to create index-velocity ratings</a:t>
            </a:r>
          </a:p>
          <a:p>
            <a:pPr lvl="1" eaLnBrk="1" hangingPunct="1"/>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400" dirty="0" smtClean="0"/>
          </a:p>
          <a:p>
            <a:pPr eaLnBrk="1" hangingPunct="1">
              <a:buFont typeface="Wingdings" pitchFamily="2" charset="2"/>
              <a:buNone/>
            </a:pPr>
            <a:endParaRPr lang="en-US"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title"/>
          </p:nvPr>
        </p:nvSpPr>
        <p:spPr>
          <a:xfrm>
            <a:off x="457200" y="250372"/>
            <a:ext cx="8229600" cy="609600"/>
          </a:xfrm>
        </p:spPr>
        <p:txBody>
          <a:bodyPr/>
          <a:lstStyle/>
          <a:p>
            <a:pPr eaLnBrk="1" hangingPunct="1">
              <a:defRPr/>
            </a:pPr>
            <a:r>
              <a:rPr lang="en-US" sz="3600" dirty="0" smtClean="0"/>
              <a:t>Reconnaissance of Potential Sites</a:t>
            </a:r>
          </a:p>
        </p:txBody>
      </p:sp>
      <p:sp>
        <p:nvSpPr>
          <p:cNvPr id="17411" name="Rectangle 3"/>
          <p:cNvSpPr>
            <a:spLocks noGrp="1" noChangeArrowheads="1"/>
          </p:cNvSpPr>
          <p:nvPr>
            <p:ph type="body" idx="1"/>
          </p:nvPr>
        </p:nvSpPr>
        <p:spPr>
          <a:xfrm>
            <a:off x="313508" y="1099456"/>
            <a:ext cx="4343400" cy="2727961"/>
          </a:xfrm>
        </p:spPr>
        <p:txBody>
          <a:bodyPr/>
          <a:lstStyle/>
          <a:p>
            <a:pPr eaLnBrk="1" hangingPunct="1"/>
            <a:r>
              <a:rPr lang="en-US" sz="2400" b="0" dirty="0" smtClean="0">
                <a:solidFill>
                  <a:schemeClr val="tx1"/>
                </a:solidFill>
              </a:rPr>
              <a:t>Flow conditions recon with an ADCP </a:t>
            </a:r>
          </a:p>
          <a:p>
            <a:pPr eaLnBrk="1" hangingPunct="1"/>
            <a:r>
              <a:rPr lang="en-US" sz="2400" b="0" dirty="0" smtClean="0">
                <a:solidFill>
                  <a:schemeClr val="tx1"/>
                </a:solidFill>
              </a:rPr>
              <a:t>Velocity profiles</a:t>
            </a:r>
          </a:p>
          <a:p>
            <a:pPr eaLnBrk="1" hangingPunct="1"/>
            <a:r>
              <a:rPr lang="en-US" sz="2400" b="0" dirty="0" smtClean="0">
                <a:solidFill>
                  <a:schemeClr val="tx1"/>
                </a:solidFill>
              </a:rPr>
              <a:t>Depths</a:t>
            </a:r>
          </a:p>
          <a:p>
            <a:pPr eaLnBrk="1" hangingPunct="1"/>
            <a:r>
              <a:rPr lang="en-US" sz="2400" b="0" dirty="0" smtClean="0">
                <a:solidFill>
                  <a:schemeClr val="tx1"/>
                </a:solidFill>
              </a:rPr>
              <a:t>Shoals</a:t>
            </a:r>
          </a:p>
          <a:p>
            <a:pPr eaLnBrk="1" hangingPunct="1"/>
            <a:r>
              <a:rPr lang="en-US" sz="2400" b="0" dirty="0" smtClean="0">
                <a:solidFill>
                  <a:schemeClr val="tx1"/>
                </a:solidFill>
              </a:rPr>
              <a:t>Structures</a:t>
            </a:r>
          </a:p>
          <a:p>
            <a:pPr eaLnBrk="1" hangingPunct="1"/>
            <a:endParaRPr lang="en-US" sz="2400" dirty="0" smtClean="0"/>
          </a:p>
        </p:txBody>
      </p:sp>
      <p:pic>
        <p:nvPicPr>
          <p:cNvPr id="17413" name="Picture 5"/>
          <p:cNvPicPr>
            <a:picLocks noChangeAspect="1" noChangeArrowheads="1"/>
          </p:cNvPicPr>
          <p:nvPr/>
        </p:nvPicPr>
        <p:blipFill>
          <a:blip r:embed="rId3"/>
          <a:srcRect/>
          <a:stretch>
            <a:fillRect/>
          </a:stretch>
        </p:blipFill>
        <p:spPr bwMode="auto">
          <a:xfrm>
            <a:off x="304800" y="3581400"/>
            <a:ext cx="8839200" cy="2819400"/>
          </a:xfrm>
          <a:prstGeom prst="rect">
            <a:avLst/>
          </a:prstGeom>
          <a:noFill/>
          <a:ln w="12700">
            <a:noFill/>
            <a:miter lim="800000"/>
            <a:headEnd type="none" w="sm" len="sm"/>
            <a:tailEnd type="none" w="sm" len="sm"/>
          </a:ln>
        </p:spPr>
      </p:pic>
      <p:sp>
        <p:nvSpPr>
          <p:cNvPr id="6" name="Rectangle 3"/>
          <p:cNvSpPr txBox="1">
            <a:spLocks noChangeArrowheads="1"/>
          </p:cNvSpPr>
          <p:nvPr/>
        </p:nvSpPr>
        <p:spPr bwMode="auto">
          <a:xfrm>
            <a:off x="4581071" y="931817"/>
            <a:ext cx="4343400" cy="19158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hlink"/>
              </a:buClr>
              <a:buSzPct val="70000"/>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     Other Tools</a:t>
            </a: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rPr>
              <a:t>Temporary ADVM</a:t>
            </a: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lang="en-US" sz="2400" kern="0" dirty="0" smtClean="0">
                <a:effectLst>
                  <a:outerShdw blurRad="38100" dist="38100" dir="2700000" algn="tl">
                    <a:srgbClr val="C0C0C0"/>
                  </a:outerShdw>
                </a:effectLst>
                <a:latin typeface="+mn-lt"/>
                <a:cs typeface="+mn-cs"/>
              </a:rPr>
              <a:t>Aerial Photos, Charts, and Maps</a:t>
            </a:r>
            <a:endParaRPr kumimoji="0" lang="en-US" sz="2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Problems</a:t>
            </a:r>
            <a:endParaRPr lang="en-US" dirty="0"/>
          </a:p>
        </p:txBody>
      </p:sp>
      <p:sp>
        <p:nvSpPr>
          <p:cNvPr id="3" name="Content Placeholder 2"/>
          <p:cNvSpPr>
            <a:spLocks noGrp="1"/>
          </p:cNvSpPr>
          <p:nvPr>
            <p:ph idx="1"/>
          </p:nvPr>
        </p:nvSpPr>
        <p:spPr/>
        <p:txBody>
          <a:bodyPr/>
          <a:lstStyle/>
          <a:p>
            <a:r>
              <a:rPr lang="en-US" dirty="0" smtClean="0"/>
              <a:t>Wrong firmware on instrument</a:t>
            </a:r>
          </a:p>
          <a:p>
            <a:pPr lvl="1"/>
            <a:r>
              <a:rPr lang="en-US" dirty="0" smtClean="0"/>
              <a:t>Use v11.8 for all Argonaut-SL, SW, and XR</a:t>
            </a:r>
          </a:p>
          <a:p>
            <a:pPr lvl="1"/>
            <a:r>
              <a:rPr lang="en-US" dirty="0" smtClean="0"/>
              <a:t>Contact USGS Hydroacoustics</a:t>
            </a:r>
          </a:p>
          <a:p>
            <a:r>
              <a:rPr lang="en-US" dirty="0" smtClean="0"/>
              <a:t>Wrong software</a:t>
            </a:r>
          </a:p>
          <a:p>
            <a:pPr lvl="1"/>
            <a:r>
              <a:rPr lang="en-US" dirty="0" smtClean="0"/>
              <a:t>SonUtils v4.20</a:t>
            </a:r>
          </a:p>
          <a:p>
            <a:pPr lvl="1"/>
            <a:r>
              <a:rPr lang="en-US" dirty="0" smtClean="0"/>
              <a:t>ViewArgonaut v3.62</a:t>
            </a:r>
          </a:p>
          <a:p>
            <a:r>
              <a:rPr lang="en-US" dirty="0" smtClean="0"/>
              <a:t>Poor Equipment Mounts</a:t>
            </a:r>
          </a:p>
          <a:p>
            <a:pPr lvl="1"/>
            <a:r>
              <a:rPr lang="en-US" dirty="0" smtClean="0"/>
              <a:t>Allow pitch and roll adjustment</a:t>
            </a:r>
          </a:p>
          <a:p>
            <a:pPr lvl="1"/>
            <a:r>
              <a:rPr lang="en-US" dirty="0" smtClean="0"/>
              <a:t>Minimize dissimilar metals</a:t>
            </a:r>
          </a:p>
          <a:p>
            <a:pPr lvl="1"/>
            <a:r>
              <a:rPr lang="en-US" dirty="0" smtClean="0"/>
              <a:t>Allow sensor to be replaced in exact position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a:gradFill>
            <a:gsLst>
              <a:gs pos="81000">
                <a:schemeClr val="tx2">
                  <a:lumMod val="50000"/>
                </a:schemeClr>
              </a:gs>
              <a:gs pos="100000">
                <a:srgbClr val="006699"/>
              </a:gs>
            </a:gsLst>
            <a:lin ang="5400000" scaled="0"/>
          </a:gradFill>
        </p:spPr>
        <p:txBody>
          <a:bodyPr/>
          <a:lstStyle/>
          <a:p>
            <a:r>
              <a:rPr lang="en-US" dirty="0" smtClean="0"/>
              <a:t>Sensor Installation Documentation</a:t>
            </a:r>
            <a:endParaRPr lang="en-US" dirty="0"/>
          </a:p>
        </p:txBody>
      </p:sp>
      <p:graphicFrame>
        <p:nvGraphicFramePr>
          <p:cNvPr id="7" name="Object 6"/>
          <p:cNvGraphicFramePr>
            <a:graphicFrameLocks noChangeAspect="1"/>
          </p:cNvGraphicFramePr>
          <p:nvPr/>
        </p:nvGraphicFramePr>
        <p:xfrm>
          <a:off x="388891" y="614149"/>
          <a:ext cx="4981575" cy="6243851"/>
        </p:xfrm>
        <a:graphic>
          <a:graphicData uri="http://schemas.openxmlformats.org/presentationml/2006/ole">
            <p:oleObj spid="_x0000_s262148" name="Document" r:id="rId3" imgW="5935378" imgH="8170202" progId="Word.Document.12">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a:xfrm>
            <a:off x="490251" y="0"/>
            <a:ext cx="8229600" cy="609600"/>
          </a:xfrm>
        </p:spPr>
        <p:txBody>
          <a:bodyPr/>
          <a:lstStyle/>
          <a:p>
            <a:r>
              <a:rPr lang="en-US" dirty="0" smtClean="0"/>
              <a:t>Document and Archive Everything</a:t>
            </a:r>
            <a:endParaRPr lang="en-US" dirty="0"/>
          </a:p>
        </p:txBody>
      </p:sp>
      <p:grpSp>
        <p:nvGrpSpPr>
          <p:cNvPr id="131076" name="Group 4"/>
          <p:cNvGrpSpPr>
            <a:grpSpLocks/>
          </p:cNvGrpSpPr>
          <p:nvPr/>
        </p:nvGrpSpPr>
        <p:grpSpPr bwMode="auto">
          <a:xfrm>
            <a:off x="209320" y="738131"/>
            <a:ext cx="7810959" cy="6259360"/>
            <a:chOff x="218" y="847"/>
            <a:chExt cx="5148" cy="3157"/>
          </a:xfrm>
        </p:grpSpPr>
        <p:sp>
          <p:nvSpPr>
            <p:cNvPr id="131077" name="Rectangle 5"/>
            <p:cNvSpPr>
              <a:spLocks noChangeArrowheads="1"/>
            </p:cNvSpPr>
            <p:nvPr/>
          </p:nvSpPr>
          <p:spPr bwMode="auto">
            <a:xfrm>
              <a:off x="2619" y="847"/>
              <a:ext cx="357" cy="72"/>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/flalssr003/</a:t>
              </a:r>
            </a:p>
          </p:txBody>
        </p:sp>
        <p:sp>
          <p:nvSpPr>
            <p:cNvPr id="131078" name="Rectangle 6"/>
            <p:cNvSpPr>
              <a:spLocks noChangeArrowheads="1"/>
            </p:cNvSpPr>
            <p:nvPr/>
          </p:nvSpPr>
          <p:spPr bwMode="auto">
            <a:xfrm>
              <a:off x="3566" y="857"/>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b="1" dirty="0">
                  <a:latin typeface="Times New Roman" pitchFamily="18" charset="0"/>
                </a:rPr>
                <a:t> </a:t>
              </a:r>
              <a:endParaRPr lang="en-US" sz="600" dirty="0">
                <a:latin typeface="Times New Roman" pitchFamily="18" charset="0"/>
              </a:endParaRPr>
            </a:p>
          </p:txBody>
        </p:sp>
        <p:sp>
          <p:nvSpPr>
            <p:cNvPr id="131079" name="Rectangle 7"/>
            <p:cNvSpPr>
              <a:spLocks noChangeArrowheads="1"/>
            </p:cNvSpPr>
            <p:nvPr/>
          </p:nvSpPr>
          <p:spPr bwMode="auto">
            <a:xfrm>
              <a:off x="349" y="981"/>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0" name="Rectangle 8"/>
            <p:cNvSpPr>
              <a:spLocks noChangeArrowheads="1"/>
            </p:cNvSpPr>
            <p:nvPr/>
          </p:nvSpPr>
          <p:spPr bwMode="auto">
            <a:xfrm>
              <a:off x="349" y="1171"/>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1" name="Rectangle 9"/>
            <p:cNvSpPr>
              <a:spLocks noChangeArrowheads="1"/>
            </p:cNvSpPr>
            <p:nvPr/>
          </p:nvSpPr>
          <p:spPr bwMode="auto">
            <a:xfrm>
              <a:off x="349" y="1265"/>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2" name="Rectangle 10"/>
            <p:cNvSpPr>
              <a:spLocks noChangeArrowheads="1"/>
            </p:cNvSpPr>
            <p:nvPr/>
          </p:nvSpPr>
          <p:spPr bwMode="auto">
            <a:xfrm>
              <a:off x="349" y="1454"/>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3" name="Rectangle 11"/>
            <p:cNvSpPr>
              <a:spLocks noChangeArrowheads="1"/>
            </p:cNvSpPr>
            <p:nvPr/>
          </p:nvSpPr>
          <p:spPr bwMode="auto">
            <a:xfrm>
              <a:off x="349" y="1551"/>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4" name="Rectangle 12"/>
            <p:cNvSpPr>
              <a:spLocks noChangeArrowheads="1"/>
            </p:cNvSpPr>
            <p:nvPr/>
          </p:nvSpPr>
          <p:spPr bwMode="auto">
            <a:xfrm>
              <a:off x="349" y="1652"/>
              <a:ext cx="20" cy="74"/>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5" name="Rectangle 13"/>
            <p:cNvSpPr>
              <a:spLocks noChangeArrowheads="1"/>
            </p:cNvSpPr>
            <p:nvPr/>
          </p:nvSpPr>
          <p:spPr bwMode="auto">
            <a:xfrm>
              <a:off x="349" y="1748"/>
              <a:ext cx="19" cy="71"/>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6" name="Rectangle 14"/>
            <p:cNvSpPr>
              <a:spLocks noChangeArrowheads="1"/>
            </p:cNvSpPr>
            <p:nvPr/>
          </p:nvSpPr>
          <p:spPr bwMode="auto">
            <a:xfrm>
              <a:off x="349" y="1844"/>
              <a:ext cx="19" cy="71"/>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7" name="Rectangle 15"/>
            <p:cNvSpPr>
              <a:spLocks noChangeArrowheads="1"/>
            </p:cNvSpPr>
            <p:nvPr/>
          </p:nvSpPr>
          <p:spPr bwMode="auto">
            <a:xfrm>
              <a:off x="349" y="1946"/>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8" name="Rectangle 16"/>
            <p:cNvSpPr>
              <a:spLocks noChangeArrowheads="1"/>
            </p:cNvSpPr>
            <p:nvPr/>
          </p:nvSpPr>
          <p:spPr bwMode="auto">
            <a:xfrm>
              <a:off x="349" y="2042"/>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89" name="Rectangle 17"/>
            <p:cNvSpPr>
              <a:spLocks noChangeArrowheads="1"/>
            </p:cNvSpPr>
            <p:nvPr/>
          </p:nvSpPr>
          <p:spPr bwMode="auto">
            <a:xfrm>
              <a:off x="349" y="2136"/>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0" name="Rectangle 18"/>
            <p:cNvSpPr>
              <a:spLocks noChangeArrowheads="1"/>
            </p:cNvSpPr>
            <p:nvPr/>
          </p:nvSpPr>
          <p:spPr bwMode="auto">
            <a:xfrm>
              <a:off x="218" y="2236"/>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1" name="Rectangle 19"/>
            <p:cNvSpPr>
              <a:spLocks noChangeArrowheads="1"/>
            </p:cNvSpPr>
            <p:nvPr/>
          </p:nvSpPr>
          <p:spPr bwMode="auto">
            <a:xfrm>
              <a:off x="1904" y="2236"/>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2" name="Rectangle 20"/>
            <p:cNvSpPr>
              <a:spLocks noChangeArrowheads="1"/>
            </p:cNvSpPr>
            <p:nvPr/>
          </p:nvSpPr>
          <p:spPr bwMode="auto">
            <a:xfrm>
              <a:off x="2754" y="2236"/>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3" name="Rectangle 21"/>
            <p:cNvSpPr>
              <a:spLocks noChangeArrowheads="1"/>
            </p:cNvSpPr>
            <p:nvPr/>
          </p:nvSpPr>
          <p:spPr bwMode="auto">
            <a:xfrm>
              <a:off x="3408" y="2236"/>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4" name="Rectangle 22"/>
            <p:cNvSpPr>
              <a:spLocks noChangeArrowheads="1"/>
            </p:cNvSpPr>
            <p:nvPr/>
          </p:nvSpPr>
          <p:spPr bwMode="auto">
            <a:xfrm>
              <a:off x="4141" y="2236"/>
              <a:ext cx="20"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5" name="Rectangle 23"/>
            <p:cNvSpPr>
              <a:spLocks noChangeArrowheads="1"/>
            </p:cNvSpPr>
            <p:nvPr/>
          </p:nvSpPr>
          <p:spPr bwMode="auto">
            <a:xfrm>
              <a:off x="4657" y="2236"/>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6" name="Rectangle 24"/>
            <p:cNvSpPr>
              <a:spLocks noChangeArrowheads="1"/>
            </p:cNvSpPr>
            <p:nvPr/>
          </p:nvSpPr>
          <p:spPr bwMode="auto">
            <a:xfrm>
              <a:off x="5220" y="2236"/>
              <a:ext cx="20" cy="72"/>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7" name="Rectangle 25"/>
            <p:cNvSpPr>
              <a:spLocks noChangeArrowheads="1"/>
            </p:cNvSpPr>
            <p:nvPr/>
          </p:nvSpPr>
          <p:spPr bwMode="auto">
            <a:xfrm>
              <a:off x="349" y="2334"/>
              <a:ext cx="19" cy="71"/>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8" name="Rectangle 26"/>
            <p:cNvSpPr>
              <a:spLocks noChangeArrowheads="1"/>
            </p:cNvSpPr>
            <p:nvPr/>
          </p:nvSpPr>
          <p:spPr bwMode="auto">
            <a:xfrm>
              <a:off x="349" y="2427"/>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099" name="Rectangle 27"/>
            <p:cNvSpPr>
              <a:spLocks noChangeArrowheads="1"/>
            </p:cNvSpPr>
            <p:nvPr/>
          </p:nvSpPr>
          <p:spPr bwMode="auto">
            <a:xfrm>
              <a:off x="349" y="2526"/>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100" name="Rectangle 28"/>
            <p:cNvSpPr>
              <a:spLocks noChangeArrowheads="1"/>
            </p:cNvSpPr>
            <p:nvPr/>
          </p:nvSpPr>
          <p:spPr bwMode="auto">
            <a:xfrm>
              <a:off x="349" y="2626"/>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101" name="Rectangle 29"/>
            <p:cNvSpPr>
              <a:spLocks noChangeArrowheads="1"/>
            </p:cNvSpPr>
            <p:nvPr/>
          </p:nvSpPr>
          <p:spPr bwMode="auto">
            <a:xfrm>
              <a:off x="349" y="2720"/>
              <a:ext cx="19" cy="71"/>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102" name="Rectangle 30"/>
            <p:cNvSpPr>
              <a:spLocks noChangeArrowheads="1"/>
            </p:cNvSpPr>
            <p:nvPr/>
          </p:nvSpPr>
          <p:spPr bwMode="auto">
            <a:xfrm>
              <a:off x="349" y="2818"/>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103" name="Rectangle 31"/>
            <p:cNvSpPr>
              <a:spLocks noChangeArrowheads="1"/>
            </p:cNvSpPr>
            <p:nvPr/>
          </p:nvSpPr>
          <p:spPr bwMode="auto">
            <a:xfrm>
              <a:off x="1414" y="3112"/>
              <a:ext cx="19" cy="72"/>
            </a:xfrm>
            <a:prstGeom prst="rect">
              <a:avLst/>
            </a:prstGeom>
            <a:noFill/>
            <a:ln w="9525">
              <a:noFill/>
              <a:miter lim="800000"/>
              <a:headEnd/>
              <a:tailEnd/>
            </a:ln>
          </p:spPr>
          <p:txBody>
            <a:bodyPr wrap="none" lIns="0" tIns="0" rIns="0" bIns="0">
              <a:spAutoFit/>
            </a:bodyPr>
            <a:lstStyle/>
            <a:p>
              <a:pPr algn="l" defTabSz="820738" eaLnBrk="1" hangingPunct="1"/>
              <a:r>
                <a:rPr lang="en-US" sz="600" b="1" dirty="0">
                  <a:latin typeface="Times New Roman" pitchFamily="18" charset="0"/>
                </a:rPr>
                <a:t> </a:t>
              </a:r>
              <a:endParaRPr lang="en-US" sz="600" dirty="0">
                <a:latin typeface="Times New Roman" pitchFamily="18" charset="0"/>
              </a:endParaRPr>
            </a:p>
          </p:txBody>
        </p:sp>
        <p:sp>
          <p:nvSpPr>
            <p:cNvPr id="131104" name="Line 32"/>
            <p:cNvSpPr>
              <a:spLocks noChangeShapeType="1"/>
            </p:cNvSpPr>
            <p:nvPr/>
          </p:nvSpPr>
          <p:spPr bwMode="auto">
            <a:xfrm>
              <a:off x="1353" y="1186"/>
              <a:ext cx="3491" cy="0"/>
            </a:xfrm>
            <a:prstGeom prst="line">
              <a:avLst/>
            </a:prstGeom>
            <a:noFill/>
            <a:ln w="9525">
              <a:solidFill>
                <a:schemeClr val="tx1"/>
              </a:solidFill>
              <a:round/>
              <a:headEnd/>
              <a:tailEnd/>
            </a:ln>
          </p:spPr>
          <p:txBody>
            <a:bodyPr/>
            <a:lstStyle/>
            <a:p>
              <a:endParaRPr lang="en-US" dirty="0"/>
            </a:p>
          </p:txBody>
        </p:sp>
        <p:sp>
          <p:nvSpPr>
            <p:cNvPr id="131105" name="Line 33"/>
            <p:cNvSpPr>
              <a:spLocks noChangeShapeType="1"/>
            </p:cNvSpPr>
            <p:nvPr/>
          </p:nvSpPr>
          <p:spPr bwMode="auto">
            <a:xfrm>
              <a:off x="2924" y="974"/>
              <a:ext cx="0" cy="212"/>
            </a:xfrm>
            <a:prstGeom prst="line">
              <a:avLst/>
            </a:prstGeom>
            <a:noFill/>
            <a:ln w="9525">
              <a:solidFill>
                <a:schemeClr val="tx1"/>
              </a:solidFill>
              <a:round/>
              <a:headEnd/>
              <a:tailEnd/>
            </a:ln>
          </p:spPr>
          <p:txBody>
            <a:bodyPr/>
            <a:lstStyle/>
            <a:p>
              <a:endParaRPr lang="en-US" dirty="0"/>
            </a:p>
          </p:txBody>
        </p:sp>
        <p:sp>
          <p:nvSpPr>
            <p:cNvPr id="131106" name="Rectangle 34"/>
            <p:cNvSpPr>
              <a:spLocks noChangeArrowheads="1"/>
            </p:cNvSpPr>
            <p:nvPr/>
          </p:nvSpPr>
          <p:spPr bwMode="auto">
            <a:xfrm>
              <a:off x="2500" y="1185"/>
              <a:ext cx="21" cy="73"/>
            </a:xfrm>
            <a:prstGeom prst="rect">
              <a:avLst/>
            </a:prstGeom>
            <a:noFill/>
            <a:ln w="9525">
              <a:noFill/>
              <a:miter lim="800000"/>
              <a:headEnd/>
              <a:tailEnd/>
            </a:ln>
          </p:spPr>
          <p:txBody>
            <a:bodyPr wrap="none" lIns="0" tIns="0" rIns="0" bIns="0">
              <a:spAutoFit/>
            </a:bodyPr>
            <a:lstStyle/>
            <a:p>
              <a:pPr algn="l" defTabSz="820738" eaLnBrk="1" hangingPunct="1"/>
              <a:r>
                <a:rPr lang="en-US" sz="600" b="1" dirty="0">
                  <a:latin typeface="Times New Roman" pitchFamily="18" charset="0"/>
                </a:rPr>
                <a:t> </a:t>
              </a:r>
            </a:p>
          </p:txBody>
        </p:sp>
        <p:sp>
          <p:nvSpPr>
            <p:cNvPr id="131107" name="Rectangle 35"/>
            <p:cNvSpPr>
              <a:spLocks noChangeArrowheads="1"/>
            </p:cNvSpPr>
            <p:nvPr/>
          </p:nvSpPr>
          <p:spPr bwMode="auto">
            <a:xfrm flipH="1">
              <a:off x="3065" y="1171"/>
              <a:ext cx="47" cy="73"/>
            </a:xfrm>
            <a:prstGeom prst="rect">
              <a:avLst/>
            </a:prstGeom>
            <a:noFill/>
            <a:ln w="9525">
              <a:noFill/>
              <a:miter lim="800000"/>
              <a:headEnd/>
              <a:tailEnd/>
            </a:ln>
          </p:spPr>
          <p:txBody>
            <a:bodyPr lIns="0" tIns="0" rIns="0" bIns="0">
              <a:spAutoFit/>
            </a:bodyPr>
            <a:lstStyle/>
            <a:p>
              <a:pPr algn="l" defTabSz="820738" eaLnBrk="1" hangingPunct="1"/>
              <a:endParaRPr lang="en-US" sz="600" dirty="0">
                <a:latin typeface="Times New Roman" pitchFamily="18" charset="0"/>
              </a:endParaRPr>
            </a:p>
          </p:txBody>
        </p:sp>
        <p:sp>
          <p:nvSpPr>
            <p:cNvPr id="131108" name="Line 36"/>
            <p:cNvSpPr>
              <a:spLocks noChangeShapeType="1"/>
            </p:cNvSpPr>
            <p:nvPr/>
          </p:nvSpPr>
          <p:spPr bwMode="auto">
            <a:xfrm>
              <a:off x="1353" y="1609"/>
              <a:ext cx="0" cy="170"/>
            </a:xfrm>
            <a:prstGeom prst="line">
              <a:avLst/>
            </a:prstGeom>
            <a:noFill/>
            <a:ln w="9525">
              <a:solidFill>
                <a:schemeClr val="tx1"/>
              </a:solidFill>
              <a:round/>
              <a:headEnd/>
              <a:tailEnd/>
            </a:ln>
          </p:spPr>
          <p:txBody>
            <a:bodyPr/>
            <a:lstStyle/>
            <a:p>
              <a:endParaRPr lang="en-US" dirty="0"/>
            </a:p>
          </p:txBody>
        </p:sp>
        <p:sp>
          <p:nvSpPr>
            <p:cNvPr id="131109" name="Rectangle 37"/>
            <p:cNvSpPr>
              <a:spLocks noChangeArrowheads="1"/>
            </p:cNvSpPr>
            <p:nvPr/>
          </p:nvSpPr>
          <p:spPr bwMode="auto">
            <a:xfrm>
              <a:off x="2313" y="2816"/>
              <a:ext cx="20" cy="72"/>
            </a:xfrm>
            <a:prstGeom prst="rect">
              <a:avLst/>
            </a:prstGeom>
            <a:noFill/>
            <a:ln w="9525">
              <a:noFill/>
              <a:miter lim="800000"/>
              <a:headEnd/>
              <a:tailEnd/>
            </a:ln>
          </p:spPr>
          <p:txBody>
            <a:bodyPr wrap="none" lIns="0" tIns="0" rIns="0" bIns="0">
              <a:spAutoFit/>
            </a:bodyPr>
            <a:lstStyle/>
            <a:p>
              <a:pPr algn="l" defTabSz="820738" eaLnBrk="1" hangingPunct="1"/>
              <a:r>
                <a:rPr lang="en-US" sz="600" b="1" dirty="0">
                  <a:latin typeface="Times New Roman" pitchFamily="18" charset="0"/>
                </a:rPr>
                <a:t> </a:t>
              </a:r>
              <a:endParaRPr lang="en-US" sz="600" dirty="0">
                <a:latin typeface="Times New Roman" pitchFamily="18" charset="0"/>
              </a:endParaRPr>
            </a:p>
          </p:txBody>
        </p:sp>
        <p:sp>
          <p:nvSpPr>
            <p:cNvPr id="131110" name="Rectangle 38"/>
            <p:cNvSpPr>
              <a:spLocks noChangeArrowheads="1"/>
            </p:cNvSpPr>
            <p:nvPr/>
          </p:nvSpPr>
          <p:spPr bwMode="auto">
            <a:xfrm>
              <a:off x="2256" y="2896"/>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b="1" dirty="0">
                  <a:latin typeface="Times New Roman" pitchFamily="18" charset="0"/>
                </a:rPr>
                <a:t> </a:t>
              </a:r>
              <a:endParaRPr lang="en-US" sz="600" dirty="0">
                <a:latin typeface="Times New Roman" pitchFamily="18" charset="0"/>
              </a:endParaRPr>
            </a:p>
          </p:txBody>
        </p:sp>
        <p:sp>
          <p:nvSpPr>
            <p:cNvPr id="131111" name="Rectangle 39"/>
            <p:cNvSpPr>
              <a:spLocks noChangeArrowheads="1"/>
            </p:cNvSpPr>
            <p:nvPr/>
          </p:nvSpPr>
          <p:spPr bwMode="auto">
            <a:xfrm>
              <a:off x="1122" y="3721"/>
              <a:ext cx="1" cy="72"/>
            </a:xfrm>
            <a:prstGeom prst="rect">
              <a:avLst/>
            </a:prstGeom>
            <a:noFill/>
            <a:ln w="9525">
              <a:noFill/>
              <a:miter lim="800000"/>
              <a:headEnd/>
              <a:tailEnd/>
            </a:ln>
          </p:spPr>
          <p:txBody>
            <a:bodyPr wrap="none" lIns="0" tIns="0" rIns="0" bIns="0">
              <a:spAutoFit/>
            </a:bodyPr>
            <a:lstStyle/>
            <a:p>
              <a:pPr algn="l" defTabSz="820738" eaLnBrk="1" hangingPunct="1"/>
              <a:endParaRPr lang="en-US" sz="600" dirty="0">
                <a:latin typeface="Times New Roman" pitchFamily="18" charset="0"/>
              </a:endParaRPr>
            </a:p>
          </p:txBody>
        </p:sp>
        <p:sp>
          <p:nvSpPr>
            <p:cNvPr id="131112" name="Line 40"/>
            <p:cNvSpPr>
              <a:spLocks noChangeShapeType="1"/>
            </p:cNvSpPr>
            <p:nvPr/>
          </p:nvSpPr>
          <p:spPr bwMode="auto">
            <a:xfrm>
              <a:off x="3142" y="1186"/>
              <a:ext cx="0" cy="1016"/>
            </a:xfrm>
            <a:prstGeom prst="line">
              <a:avLst/>
            </a:prstGeom>
            <a:noFill/>
            <a:ln w="9525">
              <a:solidFill>
                <a:schemeClr val="tx1"/>
              </a:solidFill>
              <a:round/>
              <a:headEnd/>
              <a:tailEnd/>
            </a:ln>
          </p:spPr>
          <p:txBody>
            <a:bodyPr/>
            <a:lstStyle/>
            <a:p>
              <a:endParaRPr lang="en-US" dirty="0"/>
            </a:p>
          </p:txBody>
        </p:sp>
        <p:sp>
          <p:nvSpPr>
            <p:cNvPr id="131113" name="Rectangle 41"/>
            <p:cNvSpPr>
              <a:spLocks noChangeArrowheads="1"/>
            </p:cNvSpPr>
            <p:nvPr/>
          </p:nvSpPr>
          <p:spPr bwMode="auto">
            <a:xfrm>
              <a:off x="2877" y="2246"/>
              <a:ext cx="391" cy="93"/>
            </a:xfrm>
            <a:prstGeom prst="rect">
              <a:avLst/>
            </a:prstGeom>
            <a:noFill/>
            <a:ln w="9525">
              <a:noFill/>
              <a:miter lim="800000"/>
              <a:headEnd/>
              <a:tailEnd/>
            </a:ln>
          </p:spPr>
          <p:txBody>
            <a:bodyPr wrap="none" lIns="0" tIns="0" rIns="0" bIns="0">
              <a:spAutoFit/>
            </a:bodyPr>
            <a:lstStyle/>
            <a:p>
              <a:pPr defTabSz="820738" eaLnBrk="1" hangingPunct="1"/>
              <a:r>
                <a:rPr lang="en-US" sz="600" b="1" u="sng" dirty="0" smtClean="0">
                  <a:latin typeface="Times New Roman" pitchFamily="18" charset="0"/>
                </a:rPr>
                <a:t>data logger</a:t>
              </a:r>
              <a:endParaRPr lang="en-US" sz="600" b="1" u="sng" dirty="0">
                <a:latin typeface="Times New Roman" pitchFamily="18" charset="0"/>
              </a:endParaRPr>
            </a:p>
            <a:p>
              <a:pPr defTabSz="820738" eaLnBrk="1" hangingPunct="1"/>
              <a:r>
                <a:rPr lang="en-US" sz="600" b="1" dirty="0">
                  <a:latin typeface="Times New Roman" pitchFamily="18" charset="0"/>
                </a:rPr>
                <a:t>(work/temporary)</a:t>
              </a:r>
              <a:endParaRPr lang="en-US" sz="600" dirty="0">
                <a:latin typeface="Times New Roman" pitchFamily="18" charset="0"/>
              </a:endParaRPr>
            </a:p>
          </p:txBody>
        </p:sp>
        <p:sp>
          <p:nvSpPr>
            <p:cNvPr id="131114" name="Rectangle 42"/>
            <p:cNvSpPr>
              <a:spLocks noChangeArrowheads="1"/>
            </p:cNvSpPr>
            <p:nvPr/>
          </p:nvSpPr>
          <p:spPr bwMode="auto">
            <a:xfrm>
              <a:off x="2770" y="3388"/>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b="1" dirty="0">
                  <a:latin typeface="Times New Roman" pitchFamily="18" charset="0"/>
                </a:rPr>
                <a:t> </a:t>
              </a:r>
              <a:endParaRPr lang="en-US" sz="600" dirty="0">
                <a:latin typeface="Times New Roman" pitchFamily="18" charset="0"/>
              </a:endParaRPr>
            </a:p>
          </p:txBody>
        </p:sp>
        <p:sp>
          <p:nvSpPr>
            <p:cNvPr id="131115" name="Rectangle 43"/>
            <p:cNvSpPr>
              <a:spLocks noChangeArrowheads="1"/>
            </p:cNvSpPr>
            <p:nvPr/>
          </p:nvSpPr>
          <p:spPr bwMode="auto">
            <a:xfrm>
              <a:off x="3461" y="2943"/>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b="1" dirty="0">
                  <a:latin typeface="Times New Roman" pitchFamily="18" charset="0"/>
                </a:rPr>
                <a:t> </a:t>
              </a:r>
              <a:endParaRPr lang="en-US" sz="600" dirty="0">
                <a:latin typeface="Times New Roman" pitchFamily="18" charset="0"/>
              </a:endParaRPr>
            </a:p>
          </p:txBody>
        </p:sp>
        <p:sp>
          <p:nvSpPr>
            <p:cNvPr id="131116" name="Rectangle 44"/>
            <p:cNvSpPr>
              <a:spLocks noChangeArrowheads="1"/>
            </p:cNvSpPr>
            <p:nvPr/>
          </p:nvSpPr>
          <p:spPr bwMode="auto">
            <a:xfrm>
              <a:off x="4096" y="3063"/>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b="1" dirty="0">
                  <a:latin typeface="Times New Roman" pitchFamily="18" charset="0"/>
                </a:rPr>
                <a:t> </a:t>
              </a:r>
              <a:endParaRPr lang="en-US" sz="600" dirty="0">
                <a:latin typeface="Times New Roman" pitchFamily="18" charset="0"/>
              </a:endParaRPr>
            </a:p>
          </p:txBody>
        </p:sp>
        <p:sp>
          <p:nvSpPr>
            <p:cNvPr id="131117" name="Rectangle 45"/>
            <p:cNvSpPr>
              <a:spLocks noChangeArrowheads="1"/>
            </p:cNvSpPr>
            <p:nvPr/>
          </p:nvSpPr>
          <p:spPr bwMode="auto">
            <a:xfrm>
              <a:off x="4748" y="3546"/>
              <a:ext cx="20" cy="7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sp>
          <p:nvSpPr>
            <p:cNvPr id="131118" name="Rectangle 46"/>
            <p:cNvSpPr>
              <a:spLocks noChangeArrowheads="1"/>
            </p:cNvSpPr>
            <p:nvPr/>
          </p:nvSpPr>
          <p:spPr bwMode="auto">
            <a:xfrm>
              <a:off x="4543" y="2244"/>
              <a:ext cx="284" cy="47"/>
            </a:xfrm>
            <a:prstGeom prst="rect">
              <a:avLst/>
            </a:prstGeom>
            <a:noFill/>
            <a:ln w="9525">
              <a:noFill/>
              <a:miter lim="800000"/>
              <a:headEnd/>
              <a:tailEnd/>
            </a:ln>
          </p:spPr>
          <p:txBody>
            <a:bodyPr wrap="none" lIns="0" tIns="0" rIns="0" bIns="0">
              <a:spAutoFit/>
            </a:bodyPr>
            <a:lstStyle/>
            <a:p>
              <a:pPr algn="l" defTabSz="820738" eaLnBrk="1" hangingPunct="1"/>
              <a:r>
                <a:rPr lang="en-US" sz="600" b="1" dirty="0">
                  <a:latin typeface="Times New Roman" pitchFamily="18" charset="0"/>
                </a:rPr>
                <a:t>     </a:t>
              </a:r>
              <a:r>
                <a:rPr lang="en-US" sz="600" b="1" u="sng" dirty="0">
                  <a:latin typeface="Times New Roman" pitchFamily="18" charset="0"/>
                </a:rPr>
                <a:t>ds.archive</a:t>
              </a:r>
              <a:endParaRPr lang="en-US" sz="600" u="sng" dirty="0">
                <a:latin typeface="Times New Roman" pitchFamily="18" charset="0"/>
              </a:endParaRPr>
            </a:p>
          </p:txBody>
        </p:sp>
        <p:sp>
          <p:nvSpPr>
            <p:cNvPr id="131119" name="Line 47"/>
            <p:cNvSpPr>
              <a:spLocks noChangeShapeType="1"/>
            </p:cNvSpPr>
            <p:nvPr/>
          </p:nvSpPr>
          <p:spPr bwMode="auto">
            <a:xfrm>
              <a:off x="1876" y="2075"/>
              <a:ext cx="0" cy="170"/>
            </a:xfrm>
            <a:prstGeom prst="line">
              <a:avLst/>
            </a:prstGeom>
            <a:noFill/>
            <a:ln w="9525">
              <a:solidFill>
                <a:schemeClr val="tx1"/>
              </a:solidFill>
              <a:round/>
              <a:headEnd/>
              <a:tailEnd/>
            </a:ln>
            <a:effectLst/>
          </p:spPr>
          <p:txBody>
            <a:bodyPr/>
            <a:lstStyle/>
            <a:p>
              <a:endParaRPr lang="en-US" dirty="0"/>
            </a:p>
          </p:txBody>
        </p:sp>
        <p:sp>
          <p:nvSpPr>
            <p:cNvPr id="131120" name="Line 48"/>
            <p:cNvSpPr>
              <a:spLocks noChangeShapeType="1"/>
            </p:cNvSpPr>
            <p:nvPr/>
          </p:nvSpPr>
          <p:spPr bwMode="auto">
            <a:xfrm>
              <a:off x="829" y="2075"/>
              <a:ext cx="524" cy="0"/>
            </a:xfrm>
            <a:prstGeom prst="line">
              <a:avLst/>
            </a:prstGeom>
            <a:noFill/>
            <a:ln w="9525">
              <a:solidFill>
                <a:schemeClr val="tx1"/>
              </a:solidFill>
              <a:round/>
              <a:headEnd/>
              <a:tailEnd/>
            </a:ln>
            <a:effectLst/>
          </p:spPr>
          <p:txBody>
            <a:bodyPr/>
            <a:lstStyle/>
            <a:p>
              <a:endParaRPr lang="en-US" dirty="0"/>
            </a:p>
          </p:txBody>
        </p:sp>
        <p:sp>
          <p:nvSpPr>
            <p:cNvPr id="131121" name="Line 49"/>
            <p:cNvSpPr>
              <a:spLocks noChangeShapeType="1"/>
            </p:cNvSpPr>
            <p:nvPr/>
          </p:nvSpPr>
          <p:spPr bwMode="auto">
            <a:xfrm>
              <a:off x="1353" y="1906"/>
              <a:ext cx="0" cy="169"/>
            </a:xfrm>
            <a:prstGeom prst="line">
              <a:avLst/>
            </a:prstGeom>
            <a:noFill/>
            <a:ln w="9525">
              <a:solidFill>
                <a:schemeClr val="tx1"/>
              </a:solidFill>
              <a:round/>
              <a:headEnd/>
              <a:tailEnd/>
            </a:ln>
            <a:effectLst/>
          </p:spPr>
          <p:txBody>
            <a:bodyPr/>
            <a:lstStyle/>
            <a:p>
              <a:endParaRPr lang="en-US" dirty="0"/>
            </a:p>
          </p:txBody>
        </p:sp>
        <p:sp>
          <p:nvSpPr>
            <p:cNvPr id="131122" name="Rectangle 50"/>
            <p:cNvSpPr>
              <a:spLocks noChangeArrowheads="1"/>
            </p:cNvSpPr>
            <p:nvPr/>
          </p:nvSpPr>
          <p:spPr bwMode="auto">
            <a:xfrm>
              <a:off x="1094" y="1778"/>
              <a:ext cx="1272" cy="72"/>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measurements</a:t>
              </a:r>
              <a:r>
                <a:rPr lang="en-US" sz="600" b="1" dirty="0">
                  <a:latin typeface="Times New Roman" pitchFamily="18" charset="0"/>
                </a:rPr>
                <a:t> (discharge and velocity)</a:t>
              </a:r>
              <a:endParaRPr lang="en-US" sz="600" dirty="0">
                <a:latin typeface="Times New Roman" pitchFamily="18" charset="0"/>
              </a:endParaRPr>
            </a:p>
          </p:txBody>
        </p:sp>
        <p:sp>
          <p:nvSpPr>
            <p:cNvPr id="131123" name="Line 51"/>
            <p:cNvSpPr>
              <a:spLocks noChangeShapeType="1"/>
            </p:cNvSpPr>
            <p:nvPr/>
          </p:nvSpPr>
          <p:spPr bwMode="auto">
            <a:xfrm>
              <a:off x="1353" y="2075"/>
              <a:ext cx="523" cy="0"/>
            </a:xfrm>
            <a:prstGeom prst="line">
              <a:avLst/>
            </a:prstGeom>
            <a:noFill/>
            <a:ln w="9525">
              <a:solidFill>
                <a:schemeClr val="tx1"/>
              </a:solidFill>
              <a:round/>
              <a:headEnd/>
              <a:tailEnd/>
            </a:ln>
            <a:effectLst/>
          </p:spPr>
          <p:txBody>
            <a:bodyPr/>
            <a:lstStyle/>
            <a:p>
              <a:endParaRPr lang="en-US" dirty="0"/>
            </a:p>
          </p:txBody>
        </p:sp>
        <p:sp>
          <p:nvSpPr>
            <p:cNvPr id="131124" name="Line 52"/>
            <p:cNvSpPr>
              <a:spLocks noChangeShapeType="1"/>
            </p:cNvSpPr>
            <p:nvPr/>
          </p:nvSpPr>
          <p:spPr bwMode="auto">
            <a:xfrm>
              <a:off x="829" y="2075"/>
              <a:ext cx="0" cy="170"/>
            </a:xfrm>
            <a:prstGeom prst="line">
              <a:avLst/>
            </a:prstGeom>
            <a:noFill/>
            <a:ln w="9525">
              <a:solidFill>
                <a:schemeClr val="tx1"/>
              </a:solidFill>
              <a:round/>
              <a:headEnd/>
              <a:tailEnd/>
            </a:ln>
            <a:effectLst/>
          </p:spPr>
          <p:txBody>
            <a:bodyPr/>
            <a:lstStyle/>
            <a:p>
              <a:endParaRPr lang="en-US" dirty="0"/>
            </a:p>
          </p:txBody>
        </p:sp>
        <p:sp>
          <p:nvSpPr>
            <p:cNvPr id="131125" name="Line 53"/>
            <p:cNvSpPr>
              <a:spLocks noChangeShapeType="1"/>
            </p:cNvSpPr>
            <p:nvPr/>
          </p:nvSpPr>
          <p:spPr bwMode="auto">
            <a:xfrm>
              <a:off x="1353" y="2075"/>
              <a:ext cx="0" cy="170"/>
            </a:xfrm>
            <a:prstGeom prst="line">
              <a:avLst/>
            </a:prstGeom>
            <a:noFill/>
            <a:ln w="9525">
              <a:solidFill>
                <a:schemeClr val="tx1"/>
              </a:solidFill>
              <a:round/>
              <a:headEnd/>
              <a:tailEnd/>
            </a:ln>
            <a:effectLst/>
          </p:spPr>
          <p:txBody>
            <a:bodyPr/>
            <a:lstStyle/>
            <a:p>
              <a:endParaRPr lang="en-US" dirty="0"/>
            </a:p>
          </p:txBody>
        </p:sp>
        <p:sp>
          <p:nvSpPr>
            <p:cNvPr id="131126" name="Rectangle 54"/>
            <p:cNvSpPr>
              <a:spLocks noChangeArrowheads="1"/>
            </p:cNvSpPr>
            <p:nvPr/>
          </p:nvSpPr>
          <p:spPr bwMode="auto">
            <a:xfrm>
              <a:off x="655" y="2246"/>
              <a:ext cx="287" cy="72"/>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WY2003</a:t>
              </a:r>
              <a:endParaRPr lang="en-US" sz="600" u="sng" dirty="0">
                <a:latin typeface="Times New Roman" pitchFamily="18" charset="0"/>
              </a:endParaRPr>
            </a:p>
          </p:txBody>
        </p:sp>
        <p:sp>
          <p:nvSpPr>
            <p:cNvPr id="131127" name="Rectangle 55"/>
            <p:cNvSpPr>
              <a:spLocks noChangeArrowheads="1"/>
            </p:cNvSpPr>
            <p:nvPr/>
          </p:nvSpPr>
          <p:spPr bwMode="auto">
            <a:xfrm>
              <a:off x="1178" y="2246"/>
              <a:ext cx="287" cy="72"/>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WY2004</a:t>
              </a:r>
              <a:endParaRPr lang="en-US" sz="600" u="sng" dirty="0">
                <a:latin typeface="Times New Roman" pitchFamily="18" charset="0"/>
              </a:endParaRPr>
            </a:p>
          </p:txBody>
        </p:sp>
        <p:sp>
          <p:nvSpPr>
            <p:cNvPr id="131128" name="Rectangle 56"/>
            <p:cNvSpPr>
              <a:spLocks noChangeArrowheads="1"/>
            </p:cNvSpPr>
            <p:nvPr/>
          </p:nvSpPr>
          <p:spPr bwMode="auto">
            <a:xfrm>
              <a:off x="1703" y="2246"/>
              <a:ext cx="287" cy="72"/>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WY2005</a:t>
              </a:r>
              <a:endParaRPr lang="en-US" sz="600" u="sng" dirty="0">
                <a:latin typeface="Times New Roman" pitchFamily="18" charset="0"/>
              </a:endParaRPr>
            </a:p>
          </p:txBody>
        </p:sp>
        <p:sp>
          <p:nvSpPr>
            <p:cNvPr id="131129" name="Text Box 57"/>
            <p:cNvSpPr txBox="1">
              <a:spLocks noChangeArrowheads="1"/>
            </p:cNvSpPr>
            <p:nvPr/>
          </p:nvSpPr>
          <p:spPr bwMode="auto">
            <a:xfrm>
              <a:off x="349" y="3389"/>
              <a:ext cx="1090" cy="422"/>
            </a:xfrm>
            <a:prstGeom prst="rect">
              <a:avLst/>
            </a:prstGeom>
            <a:noFill/>
            <a:ln w="9525">
              <a:noFill/>
              <a:miter lim="800000"/>
              <a:headEnd/>
              <a:tailEnd/>
            </a:ln>
            <a:effectLst/>
          </p:spPr>
          <p:txBody>
            <a:bodyPr lIns="82058" tIns="41029" rIns="82058" bIns="41029">
              <a:spAutoFit/>
            </a:bodyPr>
            <a:lstStyle/>
            <a:p>
              <a:pPr algn="l" defTabSz="820738" eaLnBrk="1" hangingPunct="1"/>
              <a:r>
                <a:rPr lang="en-US" sz="600" b="1" dirty="0">
                  <a:latin typeface="Times New Roman" pitchFamily="18" charset="0"/>
                </a:rPr>
                <a:t>02243960_040602_000w.000</a:t>
              </a:r>
            </a:p>
            <a:p>
              <a:pPr algn="l" defTabSz="820738" eaLnBrk="1" hangingPunct="1"/>
              <a:r>
                <a:rPr lang="en-US" sz="600" b="1" dirty="0">
                  <a:latin typeface="Times New Roman" pitchFamily="18" charset="0"/>
                </a:rPr>
                <a:t>02243960_040602_000w.001</a:t>
              </a:r>
            </a:p>
            <a:p>
              <a:pPr algn="l" defTabSz="820738" eaLnBrk="1" hangingPunct="1"/>
              <a:r>
                <a:rPr lang="en-US" sz="600" b="1" dirty="0">
                  <a:latin typeface="Times New Roman" pitchFamily="18" charset="0"/>
                </a:rPr>
                <a:t>02243960_040602_000r.001</a:t>
              </a:r>
            </a:p>
            <a:p>
              <a:pPr algn="l" defTabSz="820738" eaLnBrk="1" hangingPunct="1"/>
              <a:r>
                <a:rPr lang="en-US" sz="600" b="1" dirty="0">
                  <a:latin typeface="Times New Roman" pitchFamily="18" charset="0"/>
                </a:rPr>
                <a:t>02243960_.wrc</a:t>
              </a:r>
            </a:p>
            <a:p>
              <a:pPr algn="l" defTabSz="820738" eaLnBrk="1" hangingPunct="1"/>
              <a:r>
                <a:rPr lang="en-US" sz="600" b="1" dirty="0">
                  <a:latin typeface="Times New Roman" pitchFamily="18" charset="0"/>
                </a:rPr>
                <a:t>2421.020406152212.txt</a:t>
              </a:r>
            </a:p>
          </p:txBody>
        </p:sp>
        <p:sp>
          <p:nvSpPr>
            <p:cNvPr id="131130" name="Rectangle 58"/>
            <p:cNvSpPr>
              <a:spLocks noChangeArrowheads="1"/>
            </p:cNvSpPr>
            <p:nvPr/>
          </p:nvSpPr>
          <p:spPr bwMode="auto">
            <a:xfrm>
              <a:off x="1439" y="3261"/>
              <a:ext cx="742" cy="430"/>
            </a:xfrm>
            <a:prstGeom prst="rect">
              <a:avLst/>
            </a:prstGeom>
            <a:noFill/>
            <a:ln w="9525">
              <a:noFill/>
              <a:miter lim="800000"/>
              <a:headEnd/>
              <a:tailEnd/>
            </a:ln>
          </p:spPr>
          <p:txBody>
            <a:bodyPr lIns="0" tIns="0" rIns="0" bIns="0">
              <a:spAutoFit/>
            </a:bodyPr>
            <a:lstStyle/>
            <a:p>
              <a:pPr algn="l" defTabSz="820738" eaLnBrk="1" hangingPunct="1"/>
              <a:r>
                <a:rPr lang="en-US" sz="600" b="1" dirty="0">
                  <a:latin typeface="Times New Roman" pitchFamily="18" charset="0"/>
                </a:rPr>
                <a:t>02243960_040602.ckg</a:t>
              </a:r>
            </a:p>
            <a:p>
              <a:pPr algn="l" defTabSz="820738" eaLnBrk="1" hangingPunct="1"/>
              <a:r>
                <a:rPr lang="en-US" sz="600" b="1" dirty="0">
                  <a:latin typeface="Times New Roman" pitchFamily="18" charset="0"/>
                </a:rPr>
                <a:t>02243960_040602.bmc</a:t>
              </a:r>
            </a:p>
            <a:p>
              <a:pPr algn="l" defTabSz="820738" eaLnBrk="1" hangingPunct="1"/>
              <a:r>
                <a:rPr lang="en-US" sz="600" b="1" dirty="0">
                  <a:latin typeface="Times New Roman" pitchFamily="18" charset="0"/>
                </a:rPr>
                <a:t>02243960_040602.log</a:t>
              </a:r>
            </a:p>
            <a:p>
              <a:pPr algn="l" defTabSz="820738" eaLnBrk="1" hangingPunct="1"/>
              <a:r>
                <a:rPr lang="en-US" sz="600" b="1" dirty="0">
                  <a:latin typeface="Times New Roman" pitchFamily="18" charset="0"/>
                </a:rPr>
                <a:t>02243960_040602.arg</a:t>
              </a:r>
            </a:p>
            <a:p>
              <a:pPr algn="l" defTabSz="820738" eaLnBrk="1" hangingPunct="1"/>
              <a:r>
                <a:rPr lang="en-US" sz="600" dirty="0">
                  <a:latin typeface="Times New Roman" pitchFamily="18" charset="0"/>
                </a:rPr>
                <a:t>(See note below for file type explanation.)</a:t>
              </a:r>
            </a:p>
          </p:txBody>
        </p:sp>
        <p:sp>
          <p:nvSpPr>
            <p:cNvPr id="131131" name="Line 59"/>
            <p:cNvSpPr>
              <a:spLocks noChangeShapeType="1"/>
            </p:cNvSpPr>
            <p:nvPr/>
          </p:nvSpPr>
          <p:spPr bwMode="auto">
            <a:xfrm flipH="1">
              <a:off x="2400" y="3134"/>
              <a:ext cx="1" cy="297"/>
            </a:xfrm>
            <a:prstGeom prst="line">
              <a:avLst/>
            </a:prstGeom>
            <a:noFill/>
            <a:ln w="9525">
              <a:solidFill>
                <a:schemeClr val="tx1"/>
              </a:solidFill>
              <a:round/>
              <a:headEnd/>
              <a:tailEnd type="triangle" w="med" len="med"/>
            </a:ln>
            <a:effectLst/>
          </p:spPr>
          <p:txBody>
            <a:bodyPr/>
            <a:lstStyle/>
            <a:p>
              <a:endParaRPr lang="en-US" dirty="0"/>
            </a:p>
          </p:txBody>
        </p:sp>
        <p:sp>
          <p:nvSpPr>
            <p:cNvPr id="131132" name="Rectangle 60"/>
            <p:cNvSpPr>
              <a:spLocks noChangeArrowheads="1"/>
            </p:cNvSpPr>
            <p:nvPr/>
          </p:nvSpPr>
          <p:spPr bwMode="auto">
            <a:xfrm>
              <a:off x="2225" y="3431"/>
              <a:ext cx="569" cy="573"/>
            </a:xfrm>
            <a:prstGeom prst="rect">
              <a:avLst/>
            </a:prstGeom>
            <a:noFill/>
            <a:ln w="9525">
              <a:noFill/>
              <a:miter lim="800000"/>
              <a:headEnd/>
              <a:tailEnd/>
            </a:ln>
          </p:spPr>
          <p:txBody>
            <a:bodyPr lIns="0" tIns="0" rIns="0" bIns="0">
              <a:spAutoFit/>
            </a:bodyPr>
            <a:lstStyle/>
            <a:p>
              <a:pPr algn="l" defTabSz="820738" eaLnBrk="1" hangingPunct="1"/>
              <a:r>
                <a:rPr lang="en-US" sz="600" b="1" dirty="0">
                  <a:latin typeface="Times New Roman" pitchFamily="18" charset="0"/>
                </a:rPr>
                <a:t>02243960.237.dis 02243960.237.wad02243960.237.ctl</a:t>
              </a:r>
            </a:p>
            <a:p>
              <a:pPr algn="l" defTabSz="820738" eaLnBrk="1" hangingPunct="1"/>
              <a:r>
                <a:rPr lang="en-US" sz="600" b="1" dirty="0">
                  <a:latin typeface="Times New Roman" pitchFamily="18" charset="0"/>
                </a:rPr>
                <a:t>02243960.237.dat 02243960.237.sum02243960.237.ckg</a:t>
              </a:r>
            </a:p>
          </p:txBody>
        </p:sp>
        <p:sp>
          <p:nvSpPr>
            <p:cNvPr id="131133" name="Rectangle 61"/>
            <p:cNvSpPr>
              <a:spLocks noChangeArrowheads="1"/>
            </p:cNvSpPr>
            <p:nvPr/>
          </p:nvSpPr>
          <p:spPr bwMode="auto">
            <a:xfrm>
              <a:off x="1049" y="3047"/>
              <a:ext cx="105" cy="47"/>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adcp</a:t>
              </a:r>
              <a:endParaRPr lang="en-US" sz="600" u="sng" dirty="0">
                <a:latin typeface="Times New Roman" pitchFamily="18" charset="0"/>
              </a:endParaRPr>
            </a:p>
          </p:txBody>
        </p:sp>
        <p:grpSp>
          <p:nvGrpSpPr>
            <p:cNvPr id="131134" name="Group 62"/>
            <p:cNvGrpSpPr>
              <a:grpSpLocks/>
            </p:cNvGrpSpPr>
            <p:nvPr/>
          </p:nvGrpSpPr>
          <p:grpSpPr bwMode="auto">
            <a:xfrm>
              <a:off x="1135" y="2711"/>
              <a:ext cx="1265" cy="338"/>
              <a:chOff x="1248" y="3168"/>
              <a:chExt cx="1392" cy="384"/>
            </a:xfrm>
          </p:grpSpPr>
          <p:grpSp>
            <p:nvGrpSpPr>
              <p:cNvPr id="131135" name="Group 63"/>
              <p:cNvGrpSpPr>
                <a:grpSpLocks/>
              </p:cNvGrpSpPr>
              <p:nvPr/>
            </p:nvGrpSpPr>
            <p:grpSpPr bwMode="auto">
              <a:xfrm>
                <a:off x="1248" y="3168"/>
                <a:ext cx="1392" cy="384"/>
                <a:chOff x="1248" y="3168"/>
                <a:chExt cx="1392" cy="384"/>
              </a:xfrm>
            </p:grpSpPr>
            <p:grpSp>
              <p:nvGrpSpPr>
                <p:cNvPr id="131136" name="Group 64"/>
                <p:cNvGrpSpPr>
                  <a:grpSpLocks/>
                </p:cNvGrpSpPr>
                <p:nvPr/>
              </p:nvGrpSpPr>
              <p:grpSpPr bwMode="auto">
                <a:xfrm>
                  <a:off x="1248" y="3168"/>
                  <a:ext cx="1392" cy="292"/>
                  <a:chOff x="1248" y="3168"/>
                  <a:chExt cx="1392" cy="292"/>
                </a:xfrm>
              </p:grpSpPr>
              <p:sp>
                <p:nvSpPr>
                  <p:cNvPr id="131137" name="Rectangle 65"/>
                  <p:cNvSpPr>
                    <a:spLocks noChangeArrowheads="1"/>
                  </p:cNvSpPr>
                  <p:nvPr/>
                </p:nvSpPr>
                <p:spPr bwMode="auto">
                  <a:xfrm>
                    <a:off x="2450" y="3377"/>
                    <a:ext cx="22" cy="83"/>
                  </a:xfrm>
                  <a:prstGeom prst="rect">
                    <a:avLst/>
                  </a:prstGeom>
                  <a:noFill/>
                  <a:ln w="9525">
                    <a:noFill/>
                    <a:miter lim="800000"/>
                    <a:headEnd/>
                    <a:tailEnd/>
                  </a:ln>
                </p:spPr>
                <p:txBody>
                  <a:bodyPr wrap="none" lIns="0" tIns="0" rIns="0" bIns="0">
                    <a:spAutoFit/>
                  </a:bodyPr>
                  <a:lstStyle/>
                  <a:p>
                    <a:pPr algn="l" defTabSz="820738" eaLnBrk="1" hangingPunct="1"/>
                    <a:r>
                      <a:rPr lang="en-US" sz="600" dirty="0">
                        <a:latin typeface="Times New Roman" pitchFamily="18" charset="0"/>
                      </a:rPr>
                      <a:t> </a:t>
                    </a:r>
                  </a:p>
                </p:txBody>
              </p:sp>
              <p:grpSp>
                <p:nvGrpSpPr>
                  <p:cNvPr id="131138" name="Group 66"/>
                  <p:cNvGrpSpPr>
                    <a:grpSpLocks/>
                  </p:cNvGrpSpPr>
                  <p:nvPr/>
                </p:nvGrpSpPr>
                <p:grpSpPr bwMode="auto">
                  <a:xfrm>
                    <a:off x="1248" y="3168"/>
                    <a:ext cx="816" cy="192"/>
                    <a:chOff x="1248" y="3168"/>
                    <a:chExt cx="816" cy="192"/>
                  </a:xfrm>
                </p:grpSpPr>
                <p:sp>
                  <p:nvSpPr>
                    <p:cNvPr id="131139" name="Line 67"/>
                    <p:cNvSpPr>
                      <a:spLocks noChangeShapeType="1"/>
                    </p:cNvSpPr>
                    <p:nvPr/>
                  </p:nvSpPr>
                  <p:spPr bwMode="auto">
                    <a:xfrm>
                      <a:off x="2064" y="3168"/>
                      <a:ext cx="0" cy="192"/>
                    </a:xfrm>
                    <a:prstGeom prst="line">
                      <a:avLst/>
                    </a:prstGeom>
                    <a:noFill/>
                    <a:ln w="9525">
                      <a:solidFill>
                        <a:schemeClr val="tx1"/>
                      </a:solidFill>
                      <a:round/>
                      <a:headEnd/>
                      <a:tailEnd/>
                    </a:ln>
                    <a:effectLst/>
                  </p:spPr>
                  <p:txBody>
                    <a:bodyPr/>
                    <a:lstStyle/>
                    <a:p>
                      <a:endParaRPr lang="en-US" dirty="0"/>
                    </a:p>
                  </p:txBody>
                </p:sp>
                <p:sp>
                  <p:nvSpPr>
                    <p:cNvPr id="131140" name="Line 68"/>
                    <p:cNvSpPr>
                      <a:spLocks noChangeShapeType="1"/>
                    </p:cNvSpPr>
                    <p:nvPr/>
                  </p:nvSpPr>
                  <p:spPr bwMode="auto">
                    <a:xfrm>
                      <a:off x="1248" y="3360"/>
                      <a:ext cx="816" cy="0"/>
                    </a:xfrm>
                    <a:prstGeom prst="line">
                      <a:avLst/>
                    </a:prstGeom>
                    <a:noFill/>
                    <a:ln w="9525">
                      <a:solidFill>
                        <a:schemeClr val="tx1"/>
                      </a:solidFill>
                      <a:round/>
                      <a:headEnd/>
                      <a:tailEnd/>
                    </a:ln>
                    <a:effectLst/>
                  </p:spPr>
                  <p:txBody>
                    <a:bodyPr/>
                    <a:lstStyle/>
                    <a:p>
                      <a:endParaRPr lang="en-US" dirty="0"/>
                    </a:p>
                  </p:txBody>
                </p:sp>
              </p:grpSp>
              <p:sp>
                <p:nvSpPr>
                  <p:cNvPr id="131141" name="Line 69"/>
                  <p:cNvSpPr>
                    <a:spLocks noChangeShapeType="1"/>
                  </p:cNvSpPr>
                  <p:nvPr/>
                </p:nvSpPr>
                <p:spPr bwMode="auto">
                  <a:xfrm>
                    <a:off x="2064" y="3360"/>
                    <a:ext cx="576" cy="0"/>
                  </a:xfrm>
                  <a:prstGeom prst="line">
                    <a:avLst/>
                  </a:prstGeom>
                  <a:noFill/>
                  <a:ln w="9525">
                    <a:solidFill>
                      <a:schemeClr val="tx1"/>
                    </a:solidFill>
                    <a:round/>
                    <a:headEnd/>
                    <a:tailEnd/>
                  </a:ln>
                  <a:effectLst/>
                </p:spPr>
                <p:txBody>
                  <a:bodyPr/>
                  <a:lstStyle/>
                  <a:p>
                    <a:endParaRPr lang="en-US" dirty="0"/>
                  </a:p>
                </p:txBody>
              </p:sp>
            </p:grpSp>
            <p:sp>
              <p:nvSpPr>
                <p:cNvPr id="131142" name="Line 70"/>
                <p:cNvSpPr>
                  <a:spLocks noChangeShapeType="1"/>
                </p:cNvSpPr>
                <p:nvPr/>
              </p:nvSpPr>
              <p:spPr bwMode="auto">
                <a:xfrm>
                  <a:off x="1248" y="3360"/>
                  <a:ext cx="0" cy="192"/>
                </a:xfrm>
                <a:prstGeom prst="line">
                  <a:avLst/>
                </a:prstGeom>
                <a:noFill/>
                <a:ln w="9525">
                  <a:solidFill>
                    <a:schemeClr val="tx1"/>
                  </a:solidFill>
                  <a:round/>
                  <a:headEnd/>
                  <a:tailEnd/>
                </a:ln>
                <a:effectLst/>
              </p:spPr>
              <p:txBody>
                <a:bodyPr/>
                <a:lstStyle/>
                <a:p>
                  <a:endParaRPr lang="en-US" dirty="0"/>
                </a:p>
              </p:txBody>
            </p:sp>
            <p:sp>
              <p:nvSpPr>
                <p:cNvPr id="131143" name="Line 71"/>
                <p:cNvSpPr>
                  <a:spLocks noChangeShapeType="1"/>
                </p:cNvSpPr>
                <p:nvPr/>
              </p:nvSpPr>
              <p:spPr bwMode="auto">
                <a:xfrm>
                  <a:off x="2064" y="3312"/>
                  <a:ext cx="0" cy="192"/>
                </a:xfrm>
                <a:prstGeom prst="line">
                  <a:avLst/>
                </a:prstGeom>
                <a:noFill/>
                <a:ln w="9525">
                  <a:solidFill>
                    <a:schemeClr val="tx1"/>
                  </a:solidFill>
                  <a:round/>
                  <a:headEnd/>
                  <a:tailEnd/>
                </a:ln>
                <a:effectLst/>
              </p:spPr>
              <p:txBody>
                <a:bodyPr/>
                <a:lstStyle/>
                <a:p>
                  <a:endParaRPr lang="en-US" dirty="0"/>
                </a:p>
              </p:txBody>
            </p:sp>
          </p:grpSp>
          <p:sp>
            <p:nvSpPr>
              <p:cNvPr id="131144" name="Line 72"/>
              <p:cNvSpPr>
                <a:spLocks noChangeShapeType="1"/>
              </p:cNvSpPr>
              <p:nvPr/>
            </p:nvSpPr>
            <p:spPr bwMode="auto">
              <a:xfrm>
                <a:off x="2640" y="3360"/>
                <a:ext cx="0" cy="192"/>
              </a:xfrm>
              <a:prstGeom prst="line">
                <a:avLst/>
              </a:prstGeom>
              <a:noFill/>
              <a:ln w="9525">
                <a:solidFill>
                  <a:schemeClr val="tx1"/>
                </a:solidFill>
                <a:round/>
                <a:headEnd/>
                <a:tailEnd/>
              </a:ln>
              <a:effectLst/>
            </p:spPr>
            <p:txBody>
              <a:bodyPr/>
              <a:lstStyle/>
              <a:p>
                <a:endParaRPr lang="en-US" dirty="0"/>
              </a:p>
            </p:txBody>
          </p:sp>
        </p:grpSp>
        <p:sp>
          <p:nvSpPr>
            <p:cNvPr id="131145" name="Rectangle 73"/>
            <p:cNvSpPr>
              <a:spLocks noChangeArrowheads="1"/>
            </p:cNvSpPr>
            <p:nvPr/>
          </p:nvSpPr>
          <p:spPr bwMode="auto">
            <a:xfrm>
              <a:off x="1703" y="3047"/>
              <a:ext cx="198" cy="47"/>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argonaut</a:t>
              </a:r>
              <a:endParaRPr lang="en-US" sz="600" u="sng" dirty="0">
                <a:latin typeface="Times New Roman" pitchFamily="18" charset="0"/>
              </a:endParaRPr>
            </a:p>
          </p:txBody>
        </p:sp>
        <p:sp>
          <p:nvSpPr>
            <p:cNvPr id="131146" name="Rectangle 74"/>
            <p:cNvSpPr>
              <a:spLocks noChangeArrowheads="1"/>
            </p:cNvSpPr>
            <p:nvPr/>
          </p:nvSpPr>
          <p:spPr bwMode="auto">
            <a:xfrm>
              <a:off x="2181" y="3047"/>
              <a:ext cx="253" cy="47"/>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flowtracker</a:t>
              </a:r>
              <a:endParaRPr lang="en-US" sz="600" u="sng" dirty="0">
                <a:latin typeface="Times New Roman" pitchFamily="18" charset="0"/>
              </a:endParaRPr>
            </a:p>
          </p:txBody>
        </p:sp>
        <p:sp>
          <p:nvSpPr>
            <p:cNvPr id="131147" name="Line 75"/>
            <p:cNvSpPr>
              <a:spLocks noChangeShapeType="1"/>
            </p:cNvSpPr>
            <p:nvPr/>
          </p:nvSpPr>
          <p:spPr bwMode="auto">
            <a:xfrm>
              <a:off x="1135" y="3134"/>
              <a:ext cx="0" cy="254"/>
            </a:xfrm>
            <a:prstGeom prst="line">
              <a:avLst/>
            </a:prstGeom>
            <a:noFill/>
            <a:ln w="9525">
              <a:solidFill>
                <a:schemeClr val="tx1"/>
              </a:solidFill>
              <a:round/>
              <a:headEnd/>
              <a:tailEnd type="triangle" w="med" len="med"/>
            </a:ln>
            <a:effectLst/>
          </p:spPr>
          <p:txBody>
            <a:bodyPr/>
            <a:lstStyle/>
            <a:p>
              <a:endParaRPr lang="en-US" dirty="0"/>
            </a:p>
          </p:txBody>
        </p:sp>
        <p:sp>
          <p:nvSpPr>
            <p:cNvPr id="131148" name="Line 76"/>
            <p:cNvSpPr>
              <a:spLocks noChangeShapeType="1"/>
            </p:cNvSpPr>
            <p:nvPr/>
          </p:nvSpPr>
          <p:spPr bwMode="auto">
            <a:xfrm>
              <a:off x="4844" y="1186"/>
              <a:ext cx="0" cy="1059"/>
            </a:xfrm>
            <a:prstGeom prst="line">
              <a:avLst/>
            </a:prstGeom>
            <a:noFill/>
            <a:ln w="9525">
              <a:solidFill>
                <a:schemeClr val="tx1"/>
              </a:solidFill>
              <a:round/>
              <a:headEnd/>
              <a:tailEnd/>
            </a:ln>
            <a:effectLst/>
          </p:spPr>
          <p:txBody>
            <a:bodyPr/>
            <a:lstStyle/>
            <a:p>
              <a:endParaRPr lang="en-US" dirty="0"/>
            </a:p>
          </p:txBody>
        </p:sp>
        <p:sp>
          <p:nvSpPr>
            <p:cNvPr id="131149" name="Line 77"/>
            <p:cNvSpPr>
              <a:spLocks noChangeShapeType="1"/>
            </p:cNvSpPr>
            <p:nvPr/>
          </p:nvSpPr>
          <p:spPr bwMode="auto">
            <a:xfrm>
              <a:off x="1876" y="2329"/>
              <a:ext cx="0" cy="127"/>
            </a:xfrm>
            <a:prstGeom prst="line">
              <a:avLst/>
            </a:prstGeom>
            <a:noFill/>
            <a:ln w="9525">
              <a:solidFill>
                <a:schemeClr val="tx1"/>
              </a:solidFill>
              <a:round/>
              <a:headEnd/>
              <a:tailEnd/>
            </a:ln>
            <a:effectLst/>
          </p:spPr>
          <p:txBody>
            <a:bodyPr/>
            <a:lstStyle/>
            <a:p>
              <a:endParaRPr lang="en-US" dirty="0"/>
            </a:p>
          </p:txBody>
        </p:sp>
        <p:sp>
          <p:nvSpPr>
            <p:cNvPr id="131150" name="Line 78"/>
            <p:cNvSpPr>
              <a:spLocks noChangeShapeType="1"/>
            </p:cNvSpPr>
            <p:nvPr/>
          </p:nvSpPr>
          <p:spPr bwMode="auto">
            <a:xfrm>
              <a:off x="1353" y="2456"/>
              <a:ext cx="1178" cy="0"/>
            </a:xfrm>
            <a:prstGeom prst="line">
              <a:avLst/>
            </a:prstGeom>
            <a:noFill/>
            <a:ln w="9525">
              <a:solidFill>
                <a:schemeClr val="tx1"/>
              </a:solidFill>
              <a:round/>
              <a:headEnd/>
              <a:tailEnd/>
            </a:ln>
            <a:effectLst/>
          </p:spPr>
          <p:txBody>
            <a:bodyPr/>
            <a:lstStyle/>
            <a:p>
              <a:endParaRPr lang="en-US" dirty="0"/>
            </a:p>
          </p:txBody>
        </p:sp>
        <p:sp>
          <p:nvSpPr>
            <p:cNvPr id="131151" name="Line 79"/>
            <p:cNvSpPr>
              <a:spLocks noChangeShapeType="1"/>
            </p:cNvSpPr>
            <p:nvPr/>
          </p:nvSpPr>
          <p:spPr bwMode="auto">
            <a:xfrm>
              <a:off x="1353" y="2456"/>
              <a:ext cx="0" cy="170"/>
            </a:xfrm>
            <a:prstGeom prst="line">
              <a:avLst/>
            </a:prstGeom>
            <a:noFill/>
            <a:ln w="9525">
              <a:solidFill>
                <a:schemeClr val="tx1"/>
              </a:solidFill>
              <a:round/>
              <a:headEnd/>
              <a:tailEnd/>
            </a:ln>
            <a:effectLst/>
          </p:spPr>
          <p:txBody>
            <a:bodyPr/>
            <a:lstStyle/>
            <a:p>
              <a:endParaRPr lang="en-US" dirty="0"/>
            </a:p>
          </p:txBody>
        </p:sp>
        <p:sp>
          <p:nvSpPr>
            <p:cNvPr id="131152" name="Line 80"/>
            <p:cNvSpPr>
              <a:spLocks noChangeShapeType="1"/>
            </p:cNvSpPr>
            <p:nvPr/>
          </p:nvSpPr>
          <p:spPr bwMode="auto">
            <a:xfrm>
              <a:off x="1876" y="2456"/>
              <a:ext cx="0" cy="170"/>
            </a:xfrm>
            <a:prstGeom prst="line">
              <a:avLst/>
            </a:prstGeom>
            <a:noFill/>
            <a:ln w="9525">
              <a:solidFill>
                <a:schemeClr val="tx1"/>
              </a:solidFill>
              <a:round/>
              <a:headEnd/>
              <a:tailEnd/>
            </a:ln>
            <a:effectLst/>
          </p:spPr>
          <p:txBody>
            <a:bodyPr/>
            <a:lstStyle/>
            <a:p>
              <a:endParaRPr lang="en-US" dirty="0"/>
            </a:p>
          </p:txBody>
        </p:sp>
        <p:sp>
          <p:nvSpPr>
            <p:cNvPr id="131153" name="Line 81"/>
            <p:cNvSpPr>
              <a:spLocks noChangeShapeType="1"/>
            </p:cNvSpPr>
            <p:nvPr/>
          </p:nvSpPr>
          <p:spPr bwMode="auto">
            <a:xfrm>
              <a:off x="2225" y="2456"/>
              <a:ext cx="0" cy="170"/>
            </a:xfrm>
            <a:prstGeom prst="line">
              <a:avLst/>
            </a:prstGeom>
            <a:noFill/>
            <a:ln w="9525">
              <a:solidFill>
                <a:schemeClr val="tx1"/>
              </a:solidFill>
              <a:round/>
              <a:headEnd/>
              <a:tailEnd/>
            </a:ln>
            <a:effectLst/>
          </p:spPr>
          <p:txBody>
            <a:bodyPr/>
            <a:lstStyle/>
            <a:p>
              <a:endParaRPr lang="en-US" dirty="0"/>
            </a:p>
          </p:txBody>
        </p:sp>
        <p:sp>
          <p:nvSpPr>
            <p:cNvPr id="131154" name="Line 82"/>
            <p:cNvSpPr>
              <a:spLocks noChangeShapeType="1"/>
            </p:cNvSpPr>
            <p:nvPr/>
          </p:nvSpPr>
          <p:spPr bwMode="auto">
            <a:xfrm>
              <a:off x="2531" y="2456"/>
              <a:ext cx="0" cy="170"/>
            </a:xfrm>
            <a:prstGeom prst="line">
              <a:avLst/>
            </a:prstGeom>
            <a:noFill/>
            <a:ln w="9525">
              <a:solidFill>
                <a:schemeClr val="tx1"/>
              </a:solidFill>
              <a:round/>
              <a:headEnd/>
              <a:tailEnd/>
            </a:ln>
            <a:effectLst/>
          </p:spPr>
          <p:txBody>
            <a:bodyPr/>
            <a:lstStyle/>
            <a:p>
              <a:endParaRPr lang="en-US" dirty="0"/>
            </a:p>
          </p:txBody>
        </p:sp>
        <p:sp>
          <p:nvSpPr>
            <p:cNvPr id="131155" name="Rectangle 83"/>
            <p:cNvSpPr>
              <a:spLocks noChangeArrowheads="1"/>
            </p:cNvSpPr>
            <p:nvPr/>
          </p:nvSpPr>
          <p:spPr bwMode="auto">
            <a:xfrm>
              <a:off x="1265" y="2626"/>
              <a:ext cx="100" cy="47"/>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sta #</a:t>
              </a:r>
              <a:endParaRPr lang="en-US" sz="600" u="sng" dirty="0">
                <a:latin typeface="Times New Roman" pitchFamily="18" charset="0"/>
              </a:endParaRPr>
            </a:p>
          </p:txBody>
        </p:sp>
        <p:sp>
          <p:nvSpPr>
            <p:cNvPr id="131156" name="Rectangle 84"/>
            <p:cNvSpPr>
              <a:spLocks noChangeArrowheads="1"/>
            </p:cNvSpPr>
            <p:nvPr/>
          </p:nvSpPr>
          <p:spPr bwMode="auto">
            <a:xfrm>
              <a:off x="1703" y="2626"/>
              <a:ext cx="308" cy="72"/>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02243960</a:t>
              </a:r>
            </a:p>
          </p:txBody>
        </p:sp>
        <p:sp>
          <p:nvSpPr>
            <p:cNvPr id="131157" name="Rectangle 85"/>
            <p:cNvSpPr>
              <a:spLocks noChangeArrowheads="1"/>
            </p:cNvSpPr>
            <p:nvPr/>
          </p:nvSpPr>
          <p:spPr bwMode="auto">
            <a:xfrm>
              <a:off x="2443" y="2626"/>
              <a:ext cx="100" cy="47"/>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sta #</a:t>
              </a:r>
              <a:endParaRPr lang="en-US" sz="600" u="sng" dirty="0">
                <a:latin typeface="Times New Roman" pitchFamily="18" charset="0"/>
              </a:endParaRPr>
            </a:p>
          </p:txBody>
        </p:sp>
        <p:sp>
          <p:nvSpPr>
            <p:cNvPr id="131158" name="Rectangle 86"/>
            <p:cNvSpPr>
              <a:spLocks noChangeArrowheads="1"/>
            </p:cNvSpPr>
            <p:nvPr/>
          </p:nvSpPr>
          <p:spPr bwMode="auto">
            <a:xfrm>
              <a:off x="2137" y="2626"/>
              <a:ext cx="100" cy="47"/>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sta #</a:t>
              </a:r>
              <a:endParaRPr lang="en-US" sz="600" u="sng" dirty="0">
                <a:latin typeface="Times New Roman" pitchFamily="18" charset="0"/>
              </a:endParaRPr>
            </a:p>
          </p:txBody>
        </p:sp>
        <p:sp>
          <p:nvSpPr>
            <p:cNvPr id="131159" name="Line 87"/>
            <p:cNvSpPr>
              <a:spLocks noChangeShapeType="1"/>
            </p:cNvSpPr>
            <p:nvPr/>
          </p:nvSpPr>
          <p:spPr bwMode="auto">
            <a:xfrm>
              <a:off x="2400" y="2880"/>
              <a:ext cx="524" cy="0"/>
            </a:xfrm>
            <a:prstGeom prst="line">
              <a:avLst/>
            </a:prstGeom>
            <a:noFill/>
            <a:ln w="9525">
              <a:solidFill>
                <a:schemeClr val="tx1"/>
              </a:solidFill>
              <a:round/>
              <a:headEnd/>
              <a:tailEnd/>
            </a:ln>
            <a:effectLst/>
          </p:spPr>
          <p:txBody>
            <a:bodyPr/>
            <a:lstStyle/>
            <a:p>
              <a:endParaRPr lang="en-US" dirty="0"/>
            </a:p>
          </p:txBody>
        </p:sp>
        <p:sp>
          <p:nvSpPr>
            <p:cNvPr id="131160" name="Line 88"/>
            <p:cNvSpPr>
              <a:spLocks noChangeShapeType="1"/>
            </p:cNvSpPr>
            <p:nvPr/>
          </p:nvSpPr>
          <p:spPr bwMode="auto">
            <a:xfrm>
              <a:off x="2924" y="2880"/>
              <a:ext cx="0" cy="169"/>
            </a:xfrm>
            <a:prstGeom prst="line">
              <a:avLst/>
            </a:prstGeom>
            <a:noFill/>
            <a:ln w="9525">
              <a:solidFill>
                <a:schemeClr val="tx1"/>
              </a:solidFill>
              <a:round/>
              <a:headEnd/>
              <a:tailEnd/>
            </a:ln>
            <a:effectLst/>
          </p:spPr>
          <p:txBody>
            <a:bodyPr/>
            <a:lstStyle/>
            <a:p>
              <a:endParaRPr lang="en-US" dirty="0"/>
            </a:p>
          </p:txBody>
        </p:sp>
        <p:sp>
          <p:nvSpPr>
            <p:cNvPr id="131161" name="Rectangle 89"/>
            <p:cNvSpPr>
              <a:spLocks noChangeArrowheads="1"/>
            </p:cNvSpPr>
            <p:nvPr/>
          </p:nvSpPr>
          <p:spPr bwMode="auto">
            <a:xfrm>
              <a:off x="2747" y="3047"/>
              <a:ext cx="191" cy="47"/>
            </a:xfrm>
            <a:prstGeom prst="rect">
              <a:avLst/>
            </a:prstGeom>
            <a:noFill/>
            <a:ln w="9525">
              <a:noFill/>
              <a:miter lim="800000"/>
              <a:headEnd/>
              <a:tailEnd/>
            </a:ln>
          </p:spPr>
          <p:txBody>
            <a:bodyPr wrap="none" lIns="0" tIns="0" rIns="0" bIns="0">
              <a:spAutoFit/>
            </a:bodyPr>
            <a:lstStyle/>
            <a:p>
              <a:pPr algn="l" defTabSz="820738" eaLnBrk="1" hangingPunct="1"/>
              <a:r>
                <a:rPr lang="en-US" sz="600" b="1" u="sng" dirty="0">
                  <a:latin typeface="Times New Roman" pitchFamily="18" charset="0"/>
                </a:rPr>
                <a:t>aquacalc</a:t>
              </a:r>
              <a:endParaRPr lang="en-US" sz="600" u="sng" dirty="0">
                <a:latin typeface="Times New Roman" pitchFamily="18" charset="0"/>
              </a:endParaRPr>
            </a:p>
          </p:txBody>
        </p:sp>
        <p:sp>
          <p:nvSpPr>
            <p:cNvPr id="131162" name="Line 90"/>
            <p:cNvSpPr>
              <a:spLocks noChangeShapeType="1"/>
            </p:cNvSpPr>
            <p:nvPr/>
          </p:nvSpPr>
          <p:spPr bwMode="auto">
            <a:xfrm>
              <a:off x="2924" y="3134"/>
              <a:ext cx="0" cy="212"/>
            </a:xfrm>
            <a:prstGeom prst="line">
              <a:avLst/>
            </a:prstGeom>
            <a:noFill/>
            <a:ln w="9525">
              <a:solidFill>
                <a:schemeClr val="tx1"/>
              </a:solidFill>
              <a:round/>
              <a:headEnd/>
              <a:tailEnd type="triangle" w="med" len="med"/>
            </a:ln>
            <a:effectLst/>
          </p:spPr>
          <p:txBody>
            <a:bodyPr/>
            <a:lstStyle/>
            <a:p>
              <a:endParaRPr lang="en-US" dirty="0"/>
            </a:p>
          </p:txBody>
        </p:sp>
        <p:sp>
          <p:nvSpPr>
            <p:cNvPr id="131163" name="Rectangle 91"/>
            <p:cNvSpPr>
              <a:spLocks noChangeArrowheads="1"/>
            </p:cNvSpPr>
            <p:nvPr/>
          </p:nvSpPr>
          <p:spPr bwMode="auto">
            <a:xfrm>
              <a:off x="2792" y="3389"/>
              <a:ext cx="204" cy="88"/>
            </a:xfrm>
            <a:prstGeom prst="rect">
              <a:avLst/>
            </a:prstGeom>
            <a:noFill/>
            <a:ln w="9525">
              <a:noFill/>
              <a:miter lim="800000"/>
              <a:headEnd/>
              <a:tailEnd/>
            </a:ln>
            <a:effectLst/>
          </p:spPr>
          <p:txBody>
            <a:bodyPr wrap="none" lIns="82058" tIns="41029" rIns="82058" bIns="41029">
              <a:spAutoFit/>
            </a:bodyPr>
            <a:lstStyle/>
            <a:p>
              <a:pPr algn="l" defTabSz="820738" eaLnBrk="1" hangingPunct="1"/>
              <a:r>
                <a:rPr lang="en-US" sz="600" b="1" dirty="0">
                  <a:latin typeface="Times New Roman" pitchFamily="18" charset="0"/>
                </a:rPr>
                <a:t>.aqu</a:t>
              </a:r>
            </a:p>
          </p:txBody>
        </p:sp>
        <p:sp>
          <p:nvSpPr>
            <p:cNvPr id="131164" name="Line 92"/>
            <p:cNvSpPr>
              <a:spLocks noChangeShapeType="1"/>
            </p:cNvSpPr>
            <p:nvPr/>
          </p:nvSpPr>
          <p:spPr bwMode="auto">
            <a:xfrm>
              <a:off x="4844" y="2329"/>
              <a:ext cx="0" cy="170"/>
            </a:xfrm>
            <a:prstGeom prst="line">
              <a:avLst/>
            </a:prstGeom>
            <a:noFill/>
            <a:ln w="9525">
              <a:solidFill>
                <a:schemeClr val="tx1"/>
              </a:solidFill>
              <a:round/>
              <a:headEnd/>
              <a:tailEnd/>
            </a:ln>
            <a:effectLst/>
          </p:spPr>
          <p:txBody>
            <a:bodyPr/>
            <a:lstStyle/>
            <a:p>
              <a:endParaRPr lang="en-US" dirty="0"/>
            </a:p>
          </p:txBody>
        </p:sp>
        <p:grpSp>
          <p:nvGrpSpPr>
            <p:cNvPr id="131165" name="Group 93"/>
            <p:cNvGrpSpPr>
              <a:grpSpLocks/>
            </p:cNvGrpSpPr>
            <p:nvPr/>
          </p:nvGrpSpPr>
          <p:grpSpPr bwMode="auto">
            <a:xfrm>
              <a:off x="4407" y="2499"/>
              <a:ext cx="829" cy="212"/>
              <a:chOff x="4848" y="3072"/>
              <a:chExt cx="912" cy="240"/>
            </a:xfrm>
          </p:grpSpPr>
          <p:sp>
            <p:nvSpPr>
              <p:cNvPr id="131166" name="Line 94"/>
              <p:cNvSpPr>
                <a:spLocks noChangeShapeType="1"/>
              </p:cNvSpPr>
              <p:nvPr/>
            </p:nvSpPr>
            <p:spPr bwMode="auto">
              <a:xfrm>
                <a:off x="4848" y="3072"/>
                <a:ext cx="912" cy="0"/>
              </a:xfrm>
              <a:prstGeom prst="line">
                <a:avLst/>
              </a:prstGeom>
              <a:noFill/>
              <a:ln w="9525">
                <a:solidFill>
                  <a:schemeClr val="tx1"/>
                </a:solidFill>
                <a:round/>
                <a:headEnd/>
                <a:tailEnd/>
              </a:ln>
              <a:effectLst/>
            </p:spPr>
            <p:txBody>
              <a:bodyPr/>
              <a:lstStyle/>
              <a:p>
                <a:endParaRPr lang="en-US" dirty="0"/>
              </a:p>
            </p:txBody>
          </p:sp>
          <p:sp>
            <p:nvSpPr>
              <p:cNvPr id="131167" name="Line 95"/>
              <p:cNvSpPr>
                <a:spLocks noChangeShapeType="1"/>
              </p:cNvSpPr>
              <p:nvPr/>
            </p:nvSpPr>
            <p:spPr bwMode="auto">
              <a:xfrm>
                <a:off x="4848" y="3072"/>
                <a:ext cx="0" cy="240"/>
              </a:xfrm>
              <a:prstGeom prst="line">
                <a:avLst/>
              </a:prstGeom>
              <a:noFill/>
              <a:ln w="9525">
                <a:solidFill>
                  <a:schemeClr val="tx1"/>
                </a:solidFill>
                <a:round/>
                <a:headEnd/>
                <a:tailEnd/>
              </a:ln>
              <a:effectLst/>
            </p:spPr>
            <p:txBody>
              <a:bodyPr/>
              <a:lstStyle/>
              <a:p>
                <a:endParaRPr lang="en-US" dirty="0"/>
              </a:p>
            </p:txBody>
          </p:sp>
          <p:sp>
            <p:nvSpPr>
              <p:cNvPr id="131168" name="Line 96"/>
              <p:cNvSpPr>
                <a:spLocks noChangeShapeType="1"/>
              </p:cNvSpPr>
              <p:nvPr/>
            </p:nvSpPr>
            <p:spPr bwMode="auto">
              <a:xfrm>
                <a:off x="5328" y="3072"/>
                <a:ext cx="0" cy="240"/>
              </a:xfrm>
              <a:prstGeom prst="line">
                <a:avLst/>
              </a:prstGeom>
              <a:noFill/>
              <a:ln w="9525">
                <a:solidFill>
                  <a:schemeClr val="tx1"/>
                </a:solidFill>
                <a:round/>
                <a:headEnd/>
                <a:tailEnd/>
              </a:ln>
              <a:effectLst/>
            </p:spPr>
            <p:txBody>
              <a:bodyPr/>
              <a:lstStyle/>
              <a:p>
                <a:endParaRPr lang="en-US" dirty="0"/>
              </a:p>
            </p:txBody>
          </p:sp>
          <p:sp>
            <p:nvSpPr>
              <p:cNvPr id="131169" name="Line 97"/>
              <p:cNvSpPr>
                <a:spLocks noChangeShapeType="1"/>
              </p:cNvSpPr>
              <p:nvPr/>
            </p:nvSpPr>
            <p:spPr bwMode="auto">
              <a:xfrm>
                <a:off x="5760" y="3072"/>
                <a:ext cx="0" cy="240"/>
              </a:xfrm>
              <a:prstGeom prst="line">
                <a:avLst/>
              </a:prstGeom>
              <a:noFill/>
              <a:ln w="9525">
                <a:solidFill>
                  <a:schemeClr val="tx1"/>
                </a:solidFill>
                <a:round/>
                <a:headEnd/>
                <a:tailEnd/>
              </a:ln>
              <a:effectLst/>
            </p:spPr>
            <p:txBody>
              <a:bodyPr/>
              <a:lstStyle/>
              <a:p>
                <a:endParaRPr lang="en-US" dirty="0"/>
              </a:p>
            </p:txBody>
          </p:sp>
        </p:grpSp>
        <p:sp>
          <p:nvSpPr>
            <p:cNvPr id="131170" name="Text Box 98"/>
            <p:cNvSpPr txBox="1">
              <a:spLocks noChangeArrowheads="1"/>
            </p:cNvSpPr>
            <p:nvPr/>
          </p:nvSpPr>
          <p:spPr bwMode="auto">
            <a:xfrm>
              <a:off x="4711" y="2710"/>
              <a:ext cx="264" cy="208"/>
            </a:xfrm>
            <a:prstGeom prst="rect">
              <a:avLst/>
            </a:prstGeom>
            <a:noFill/>
            <a:ln w="9525">
              <a:noFill/>
              <a:miter lim="800000"/>
              <a:headEnd/>
              <a:tailEnd/>
            </a:ln>
            <a:effectLst/>
          </p:spPr>
          <p:txBody>
            <a:bodyPr lIns="82058" tIns="41029" rIns="82058" bIns="41029">
              <a:spAutoFit/>
            </a:bodyPr>
            <a:lstStyle/>
            <a:p>
              <a:pPr defTabSz="820738" eaLnBrk="1" hangingPunct="1">
                <a:spcBef>
                  <a:spcPct val="50000"/>
                </a:spcBef>
              </a:pPr>
              <a:r>
                <a:rPr lang="en-US" sz="600" b="1" u="sng" dirty="0">
                  <a:latin typeface="Times New Roman" pitchFamily="18" charset="0"/>
                </a:rPr>
                <a:t>etc.</a:t>
              </a:r>
            </a:p>
          </p:txBody>
        </p:sp>
        <p:sp>
          <p:nvSpPr>
            <p:cNvPr id="131171" name="Text Box 99"/>
            <p:cNvSpPr txBox="1">
              <a:spLocks noChangeArrowheads="1"/>
            </p:cNvSpPr>
            <p:nvPr/>
          </p:nvSpPr>
          <p:spPr bwMode="auto">
            <a:xfrm>
              <a:off x="5105" y="2710"/>
              <a:ext cx="261" cy="208"/>
            </a:xfrm>
            <a:prstGeom prst="rect">
              <a:avLst/>
            </a:prstGeom>
            <a:noFill/>
            <a:ln w="9525">
              <a:noFill/>
              <a:miter lim="800000"/>
              <a:headEnd/>
              <a:tailEnd/>
            </a:ln>
            <a:effectLst/>
          </p:spPr>
          <p:txBody>
            <a:bodyPr lIns="82058" tIns="41029" rIns="82058" bIns="41029">
              <a:spAutoFit/>
            </a:bodyPr>
            <a:lstStyle/>
            <a:p>
              <a:pPr defTabSz="820738" eaLnBrk="1" hangingPunct="1">
                <a:spcBef>
                  <a:spcPct val="50000"/>
                </a:spcBef>
              </a:pPr>
              <a:r>
                <a:rPr lang="en-US" sz="600" b="1" u="sng" dirty="0">
                  <a:latin typeface="Times New Roman" pitchFamily="18" charset="0"/>
                </a:rPr>
                <a:t>etc.</a:t>
              </a:r>
            </a:p>
          </p:txBody>
        </p:sp>
        <p:sp>
          <p:nvSpPr>
            <p:cNvPr id="131172" name="Text Box 100"/>
            <p:cNvSpPr txBox="1">
              <a:spLocks noChangeArrowheads="1"/>
            </p:cNvSpPr>
            <p:nvPr/>
          </p:nvSpPr>
          <p:spPr bwMode="auto">
            <a:xfrm>
              <a:off x="4057" y="2710"/>
              <a:ext cx="698" cy="88"/>
            </a:xfrm>
            <a:prstGeom prst="rect">
              <a:avLst/>
            </a:prstGeom>
            <a:noFill/>
            <a:ln w="9525">
              <a:noFill/>
              <a:miter lim="800000"/>
              <a:headEnd/>
              <a:tailEnd/>
            </a:ln>
            <a:effectLst/>
          </p:spPr>
          <p:txBody>
            <a:bodyPr lIns="82058" tIns="41029" rIns="82058" bIns="41029">
              <a:spAutoFit/>
            </a:bodyPr>
            <a:lstStyle/>
            <a:p>
              <a:pPr defTabSz="820738" eaLnBrk="1" hangingPunct="1">
                <a:spcBef>
                  <a:spcPct val="50000"/>
                </a:spcBef>
              </a:pPr>
              <a:r>
                <a:rPr lang="en-US" sz="600" b="1" u="sng" dirty="0" smtClean="0">
                  <a:latin typeface="Times New Roman" pitchFamily="18" charset="0"/>
                </a:rPr>
                <a:t>data logger</a:t>
              </a:r>
              <a:endParaRPr lang="en-US" sz="600" b="1" u="sng" dirty="0">
                <a:latin typeface="Times New Roman" pitchFamily="18" charset="0"/>
              </a:endParaRPr>
            </a:p>
          </p:txBody>
        </p:sp>
        <p:sp>
          <p:nvSpPr>
            <p:cNvPr id="131173" name="Line 101"/>
            <p:cNvSpPr>
              <a:spLocks noChangeShapeType="1"/>
            </p:cNvSpPr>
            <p:nvPr/>
          </p:nvSpPr>
          <p:spPr bwMode="auto">
            <a:xfrm>
              <a:off x="4407" y="2838"/>
              <a:ext cx="0" cy="169"/>
            </a:xfrm>
            <a:prstGeom prst="line">
              <a:avLst/>
            </a:prstGeom>
            <a:noFill/>
            <a:ln w="9525">
              <a:solidFill>
                <a:schemeClr val="tx1"/>
              </a:solidFill>
              <a:round/>
              <a:headEnd/>
              <a:tailEnd/>
            </a:ln>
            <a:effectLst/>
          </p:spPr>
          <p:txBody>
            <a:bodyPr/>
            <a:lstStyle/>
            <a:p>
              <a:endParaRPr lang="en-US" dirty="0"/>
            </a:p>
          </p:txBody>
        </p:sp>
        <p:sp>
          <p:nvSpPr>
            <p:cNvPr id="131174" name="Line 102"/>
            <p:cNvSpPr>
              <a:spLocks noChangeShapeType="1"/>
            </p:cNvSpPr>
            <p:nvPr/>
          </p:nvSpPr>
          <p:spPr bwMode="auto">
            <a:xfrm>
              <a:off x="3927" y="3007"/>
              <a:ext cx="873" cy="0"/>
            </a:xfrm>
            <a:prstGeom prst="line">
              <a:avLst/>
            </a:prstGeom>
            <a:noFill/>
            <a:ln w="9525">
              <a:solidFill>
                <a:schemeClr val="tx1"/>
              </a:solidFill>
              <a:round/>
              <a:headEnd/>
              <a:tailEnd/>
            </a:ln>
            <a:effectLst/>
          </p:spPr>
          <p:txBody>
            <a:bodyPr/>
            <a:lstStyle/>
            <a:p>
              <a:endParaRPr lang="en-US" dirty="0"/>
            </a:p>
          </p:txBody>
        </p:sp>
        <p:sp>
          <p:nvSpPr>
            <p:cNvPr id="131175" name="Line 103"/>
            <p:cNvSpPr>
              <a:spLocks noChangeShapeType="1"/>
            </p:cNvSpPr>
            <p:nvPr/>
          </p:nvSpPr>
          <p:spPr bwMode="auto">
            <a:xfrm>
              <a:off x="3927" y="3007"/>
              <a:ext cx="0" cy="212"/>
            </a:xfrm>
            <a:prstGeom prst="line">
              <a:avLst/>
            </a:prstGeom>
            <a:noFill/>
            <a:ln w="9525">
              <a:solidFill>
                <a:schemeClr val="tx1"/>
              </a:solidFill>
              <a:round/>
              <a:headEnd/>
              <a:tailEnd/>
            </a:ln>
            <a:effectLst/>
          </p:spPr>
          <p:txBody>
            <a:bodyPr/>
            <a:lstStyle/>
            <a:p>
              <a:endParaRPr lang="en-US" dirty="0"/>
            </a:p>
          </p:txBody>
        </p:sp>
        <p:sp>
          <p:nvSpPr>
            <p:cNvPr id="131176" name="Line 104"/>
            <p:cNvSpPr>
              <a:spLocks noChangeShapeType="1"/>
            </p:cNvSpPr>
            <p:nvPr/>
          </p:nvSpPr>
          <p:spPr bwMode="auto">
            <a:xfrm>
              <a:off x="4407" y="3007"/>
              <a:ext cx="0" cy="212"/>
            </a:xfrm>
            <a:prstGeom prst="line">
              <a:avLst/>
            </a:prstGeom>
            <a:noFill/>
            <a:ln w="9525">
              <a:solidFill>
                <a:schemeClr val="tx1"/>
              </a:solidFill>
              <a:round/>
              <a:headEnd/>
              <a:tailEnd/>
            </a:ln>
            <a:effectLst/>
          </p:spPr>
          <p:txBody>
            <a:bodyPr/>
            <a:lstStyle/>
            <a:p>
              <a:endParaRPr lang="en-US" dirty="0"/>
            </a:p>
          </p:txBody>
        </p:sp>
        <p:sp>
          <p:nvSpPr>
            <p:cNvPr id="131177" name="Line 105"/>
            <p:cNvSpPr>
              <a:spLocks noChangeShapeType="1"/>
            </p:cNvSpPr>
            <p:nvPr/>
          </p:nvSpPr>
          <p:spPr bwMode="auto">
            <a:xfrm>
              <a:off x="4800" y="3007"/>
              <a:ext cx="0" cy="212"/>
            </a:xfrm>
            <a:prstGeom prst="line">
              <a:avLst/>
            </a:prstGeom>
            <a:noFill/>
            <a:ln w="9525">
              <a:solidFill>
                <a:schemeClr val="tx1"/>
              </a:solidFill>
              <a:round/>
              <a:headEnd/>
              <a:tailEnd/>
            </a:ln>
            <a:effectLst/>
          </p:spPr>
          <p:txBody>
            <a:bodyPr/>
            <a:lstStyle/>
            <a:p>
              <a:endParaRPr lang="en-US" dirty="0"/>
            </a:p>
          </p:txBody>
        </p:sp>
        <p:sp>
          <p:nvSpPr>
            <p:cNvPr id="131178" name="Text Box 106"/>
            <p:cNvSpPr txBox="1">
              <a:spLocks noChangeArrowheads="1"/>
            </p:cNvSpPr>
            <p:nvPr/>
          </p:nvSpPr>
          <p:spPr bwMode="auto">
            <a:xfrm>
              <a:off x="3576" y="3221"/>
              <a:ext cx="701" cy="136"/>
            </a:xfrm>
            <a:prstGeom prst="rect">
              <a:avLst/>
            </a:prstGeom>
            <a:noFill/>
            <a:ln w="9525">
              <a:noFill/>
              <a:miter lim="800000"/>
              <a:headEnd/>
              <a:tailEnd/>
            </a:ln>
            <a:effectLst/>
          </p:spPr>
          <p:txBody>
            <a:bodyPr lIns="82058" tIns="41029" rIns="82058" bIns="41029">
              <a:spAutoFit/>
            </a:bodyPr>
            <a:lstStyle/>
            <a:p>
              <a:pPr defTabSz="820738" eaLnBrk="1" hangingPunct="1">
                <a:spcBef>
                  <a:spcPct val="50000"/>
                </a:spcBef>
              </a:pPr>
              <a:r>
                <a:rPr lang="en-US" sz="600" b="1" u="sng" dirty="0">
                  <a:latin typeface="Times New Roman" pitchFamily="18" charset="0"/>
                </a:rPr>
                <a:t>archive</a:t>
              </a:r>
            </a:p>
          </p:txBody>
        </p:sp>
        <p:sp>
          <p:nvSpPr>
            <p:cNvPr id="131179" name="Text Box 107"/>
            <p:cNvSpPr txBox="1">
              <a:spLocks noChangeArrowheads="1"/>
            </p:cNvSpPr>
            <p:nvPr/>
          </p:nvSpPr>
          <p:spPr bwMode="auto">
            <a:xfrm>
              <a:off x="4057" y="3221"/>
              <a:ext cx="698" cy="136"/>
            </a:xfrm>
            <a:prstGeom prst="rect">
              <a:avLst/>
            </a:prstGeom>
            <a:noFill/>
            <a:ln w="9525">
              <a:noFill/>
              <a:miter lim="800000"/>
              <a:headEnd/>
              <a:tailEnd/>
            </a:ln>
            <a:effectLst/>
          </p:spPr>
          <p:txBody>
            <a:bodyPr lIns="82058" tIns="41029" rIns="82058" bIns="41029">
              <a:spAutoFit/>
            </a:bodyPr>
            <a:lstStyle/>
            <a:p>
              <a:pPr defTabSz="820738" eaLnBrk="1" hangingPunct="1">
                <a:spcBef>
                  <a:spcPct val="50000"/>
                </a:spcBef>
              </a:pPr>
              <a:r>
                <a:rPr lang="en-US" sz="600" b="1" u="sng" dirty="0">
                  <a:latin typeface="Times New Roman" pitchFamily="18" charset="0"/>
                </a:rPr>
                <a:t>WY2003</a:t>
              </a:r>
            </a:p>
          </p:txBody>
        </p:sp>
        <p:sp>
          <p:nvSpPr>
            <p:cNvPr id="131180" name="Text Box 108"/>
            <p:cNvSpPr txBox="1">
              <a:spLocks noChangeArrowheads="1"/>
            </p:cNvSpPr>
            <p:nvPr/>
          </p:nvSpPr>
          <p:spPr bwMode="auto">
            <a:xfrm>
              <a:off x="4454" y="3221"/>
              <a:ext cx="696" cy="136"/>
            </a:xfrm>
            <a:prstGeom prst="rect">
              <a:avLst/>
            </a:prstGeom>
            <a:noFill/>
            <a:ln w="9525">
              <a:noFill/>
              <a:miter lim="800000"/>
              <a:headEnd/>
              <a:tailEnd/>
            </a:ln>
            <a:effectLst/>
          </p:spPr>
          <p:txBody>
            <a:bodyPr lIns="82058" tIns="41029" rIns="82058" bIns="41029">
              <a:spAutoFit/>
            </a:bodyPr>
            <a:lstStyle/>
            <a:p>
              <a:pPr defTabSz="820738" eaLnBrk="1" hangingPunct="1">
                <a:spcBef>
                  <a:spcPct val="50000"/>
                </a:spcBef>
              </a:pPr>
              <a:r>
                <a:rPr lang="en-US" sz="600" b="1" u="sng" dirty="0">
                  <a:latin typeface="Times New Roman" pitchFamily="18" charset="0"/>
                </a:rPr>
                <a:t>WY2004</a:t>
              </a:r>
            </a:p>
          </p:txBody>
        </p:sp>
        <p:sp>
          <p:nvSpPr>
            <p:cNvPr id="131181" name="Line 109"/>
            <p:cNvSpPr>
              <a:spLocks noChangeShapeType="1"/>
            </p:cNvSpPr>
            <p:nvPr/>
          </p:nvSpPr>
          <p:spPr bwMode="auto">
            <a:xfrm>
              <a:off x="1876" y="3134"/>
              <a:ext cx="0" cy="127"/>
            </a:xfrm>
            <a:prstGeom prst="line">
              <a:avLst/>
            </a:prstGeom>
            <a:noFill/>
            <a:ln w="9525">
              <a:solidFill>
                <a:schemeClr val="tx1"/>
              </a:solidFill>
              <a:round/>
              <a:headEnd/>
              <a:tailEnd type="triangle" w="med" len="med"/>
            </a:ln>
            <a:effectLst/>
          </p:spPr>
          <p:txBody>
            <a:bodyPr/>
            <a:lstStyle/>
            <a:p>
              <a:endParaRPr lang="en-US" dirty="0"/>
            </a:p>
          </p:txBody>
        </p:sp>
        <p:sp>
          <p:nvSpPr>
            <p:cNvPr id="131182" name="Rectangle 110"/>
            <p:cNvSpPr>
              <a:spLocks noChangeArrowheads="1"/>
            </p:cNvSpPr>
            <p:nvPr/>
          </p:nvSpPr>
          <p:spPr bwMode="auto">
            <a:xfrm>
              <a:off x="1321" y="1524"/>
              <a:ext cx="49" cy="47"/>
            </a:xfrm>
            <a:prstGeom prst="rect">
              <a:avLst/>
            </a:prstGeom>
            <a:noFill/>
            <a:ln w="9525">
              <a:noFill/>
              <a:miter lim="800000"/>
              <a:headEnd/>
              <a:tailEnd/>
            </a:ln>
          </p:spPr>
          <p:txBody>
            <a:bodyPr wrap="none" lIns="0" tIns="0" rIns="0" bIns="0">
              <a:spAutoFit/>
            </a:bodyPr>
            <a:lstStyle/>
            <a:p>
              <a:pPr defTabSz="820738" eaLnBrk="1" hangingPunct="1"/>
              <a:r>
                <a:rPr lang="en-US" sz="600" b="1" u="sng" dirty="0">
                  <a:latin typeface="Times New Roman" pitchFamily="18" charset="0"/>
                </a:rPr>
                <a:t>ds</a:t>
              </a:r>
              <a:endParaRPr lang="en-US" sz="600" u="sng" dirty="0">
                <a:latin typeface="Times New Roman" pitchFamily="18" charset="0"/>
              </a:endParaRPr>
            </a:p>
          </p:txBody>
        </p:sp>
        <p:sp>
          <p:nvSpPr>
            <p:cNvPr id="131183" name="Line 111"/>
            <p:cNvSpPr>
              <a:spLocks noChangeShapeType="1"/>
            </p:cNvSpPr>
            <p:nvPr/>
          </p:nvSpPr>
          <p:spPr bwMode="auto">
            <a:xfrm>
              <a:off x="1353" y="1186"/>
              <a:ext cx="0" cy="296"/>
            </a:xfrm>
            <a:prstGeom prst="line">
              <a:avLst/>
            </a:prstGeom>
            <a:noFill/>
            <a:ln w="9525">
              <a:solidFill>
                <a:schemeClr val="tx1"/>
              </a:solidFill>
              <a:round/>
              <a:headEnd/>
              <a:tailEnd/>
            </a:ln>
            <a:effectLst/>
          </p:spPr>
          <p:txBody>
            <a:bodyPr/>
            <a:lstStyle/>
            <a:p>
              <a:endParaRPr lang="en-US" dirty="0"/>
            </a:p>
          </p:txBody>
        </p:sp>
        <p:sp>
          <p:nvSpPr>
            <p:cNvPr id="131184" name="Text Box 112"/>
            <p:cNvSpPr txBox="1">
              <a:spLocks noChangeArrowheads="1"/>
            </p:cNvSpPr>
            <p:nvPr/>
          </p:nvSpPr>
          <p:spPr bwMode="auto">
            <a:xfrm>
              <a:off x="391" y="3176"/>
              <a:ext cx="703" cy="88"/>
            </a:xfrm>
            <a:prstGeom prst="rect">
              <a:avLst/>
            </a:prstGeom>
            <a:noFill/>
            <a:ln w="9525">
              <a:noFill/>
              <a:miter lim="800000"/>
              <a:headEnd/>
              <a:tailEnd/>
            </a:ln>
            <a:effectLst/>
          </p:spPr>
          <p:txBody>
            <a:bodyPr lIns="82058" tIns="41029" rIns="82058" bIns="41029">
              <a:spAutoFit/>
            </a:bodyPr>
            <a:lstStyle/>
            <a:p>
              <a:pPr algn="l" defTabSz="820738" eaLnBrk="1" hangingPunct="1">
                <a:spcBef>
                  <a:spcPct val="50000"/>
                </a:spcBef>
              </a:pPr>
              <a:r>
                <a:rPr lang="en-US" sz="600" i="1" dirty="0">
                  <a:latin typeface="Times New Roman" pitchFamily="18" charset="0"/>
                </a:rPr>
                <a:t>(station #_mmddyy)</a:t>
              </a:r>
            </a:p>
          </p:txBody>
        </p:sp>
        <p:sp>
          <p:nvSpPr>
            <p:cNvPr id="131185" name="Line 113"/>
            <p:cNvSpPr>
              <a:spLocks noChangeShapeType="1"/>
            </p:cNvSpPr>
            <p:nvPr/>
          </p:nvSpPr>
          <p:spPr bwMode="auto">
            <a:xfrm>
              <a:off x="742" y="3261"/>
              <a:ext cx="174" cy="170"/>
            </a:xfrm>
            <a:prstGeom prst="line">
              <a:avLst/>
            </a:prstGeom>
            <a:noFill/>
            <a:ln w="9525">
              <a:solidFill>
                <a:schemeClr val="tx1"/>
              </a:solidFill>
              <a:round/>
              <a:headEnd/>
              <a:tailEnd type="triangle" w="sm" len="sm"/>
            </a:ln>
            <a:effectLst/>
          </p:spPr>
          <p:txBody>
            <a:bodyPr/>
            <a:lstStyle/>
            <a:p>
              <a:endParaRPr lang="en-US" dirty="0"/>
            </a:p>
          </p:txBody>
        </p:sp>
        <p:sp>
          <p:nvSpPr>
            <p:cNvPr id="131186" name="Text Box 114"/>
            <p:cNvSpPr txBox="1">
              <a:spLocks noChangeArrowheads="1"/>
            </p:cNvSpPr>
            <p:nvPr/>
          </p:nvSpPr>
          <p:spPr bwMode="auto">
            <a:xfrm>
              <a:off x="2965" y="3727"/>
              <a:ext cx="789" cy="207"/>
            </a:xfrm>
            <a:prstGeom prst="rect">
              <a:avLst/>
            </a:prstGeom>
            <a:noFill/>
            <a:ln w="9525">
              <a:noFill/>
              <a:miter lim="800000"/>
              <a:headEnd/>
              <a:tailEnd/>
            </a:ln>
            <a:effectLst/>
          </p:spPr>
          <p:txBody>
            <a:bodyPr lIns="82058" tIns="41029" rIns="82058" bIns="41029">
              <a:spAutoFit/>
            </a:bodyPr>
            <a:lstStyle/>
            <a:p>
              <a:pPr algn="l" defTabSz="820738" eaLnBrk="1" hangingPunct="1">
                <a:spcBef>
                  <a:spcPct val="50000"/>
                </a:spcBef>
              </a:pPr>
              <a:r>
                <a:rPr lang="en-US" sz="600" i="1" dirty="0">
                  <a:latin typeface="Times New Roman" pitchFamily="18" charset="0"/>
                </a:rPr>
                <a:t>(station #. measurement #)</a:t>
              </a:r>
            </a:p>
          </p:txBody>
        </p:sp>
        <p:sp>
          <p:nvSpPr>
            <p:cNvPr id="131187" name="Line 115"/>
            <p:cNvSpPr>
              <a:spLocks noChangeShapeType="1"/>
            </p:cNvSpPr>
            <p:nvPr/>
          </p:nvSpPr>
          <p:spPr bwMode="auto">
            <a:xfrm flipH="1" flipV="1">
              <a:off x="2793" y="3727"/>
              <a:ext cx="218" cy="42"/>
            </a:xfrm>
            <a:prstGeom prst="line">
              <a:avLst/>
            </a:prstGeom>
            <a:noFill/>
            <a:ln w="9525">
              <a:solidFill>
                <a:schemeClr val="tx1"/>
              </a:solidFill>
              <a:round/>
              <a:headEnd/>
              <a:tailEnd type="triangle" w="sm" len="sm"/>
            </a:ln>
            <a:effectLst/>
          </p:spPr>
          <p:txBody>
            <a:bodyPr/>
            <a:lstStyle/>
            <a:p>
              <a:endParaRPr lang="en-US" dirty="0"/>
            </a:p>
          </p:txBody>
        </p:sp>
        <p:sp>
          <p:nvSpPr>
            <p:cNvPr id="131188" name="Line 116"/>
            <p:cNvSpPr>
              <a:spLocks noChangeShapeType="1"/>
            </p:cNvSpPr>
            <p:nvPr/>
          </p:nvSpPr>
          <p:spPr bwMode="auto">
            <a:xfrm>
              <a:off x="742" y="3261"/>
              <a:ext cx="654" cy="43"/>
            </a:xfrm>
            <a:prstGeom prst="line">
              <a:avLst/>
            </a:prstGeom>
            <a:noFill/>
            <a:ln w="9525">
              <a:solidFill>
                <a:schemeClr val="tx1"/>
              </a:solidFill>
              <a:round/>
              <a:headEnd/>
              <a:tailEnd type="triangle" w="sm" len="sm"/>
            </a:ln>
            <a:effectLst/>
          </p:spPr>
          <p:txBody>
            <a:bodyPr/>
            <a:lstStyle/>
            <a:p>
              <a:endParaRPr lang="en-US" dirty="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IMG_0438"/>
          <p:cNvPicPr>
            <a:picLocks noChangeAspect="1" noChangeArrowheads="1"/>
          </p:cNvPicPr>
          <p:nvPr/>
        </p:nvPicPr>
        <p:blipFill>
          <a:blip r:embed="rId2" cstate="print"/>
          <a:srcRect/>
          <a:stretch>
            <a:fillRect/>
          </a:stretch>
        </p:blipFill>
        <p:spPr bwMode="auto">
          <a:xfrm>
            <a:off x="203201" y="3086100"/>
            <a:ext cx="4401570" cy="3300413"/>
          </a:xfrm>
          <a:prstGeom prst="rect">
            <a:avLst/>
          </a:prstGeom>
          <a:noFill/>
        </p:spPr>
      </p:pic>
      <p:sp>
        <p:nvSpPr>
          <p:cNvPr id="132099" name="Rectangle 3"/>
          <p:cNvSpPr>
            <a:spLocks noGrp="1" noRot="1" noChangeArrowheads="1"/>
          </p:cNvSpPr>
          <p:nvPr>
            <p:ph type="title"/>
          </p:nvPr>
        </p:nvSpPr>
        <p:spPr>
          <a:xfrm>
            <a:off x="0" y="1333500"/>
            <a:ext cx="4724400" cy="609600"/>
          </a:xfrm>
        </p:spPr>
        <p:txBody>
          <a:bodyPr/>
          <a:lstStyle/>
          <a:p>
            <a:r>
              <a:rPr lang="en-US" dirty="0"/>
              <a:t>Questions?</a:t>
            </a:r>
          </a:p>
        </p:txBody>
      </p:sp>
      <p:pic>
        <p:nvPicPr>
          <p:cNvPr id="5" name="Picture 4" descr="S_ADCP_071607_5.JPG"/>
          <p:cNvPicPr>
            <a:picLocks noChangeAspect="1"/>
          </p:cNvPicPr>
          <p:nvPr/>
        </p:nvPicPr>
        <p:blipFill>
          <a:blip r:embed="rId3" cstate="print"/>
          <a:stretch>
            <a:fillRect/>
          </a:stretch>
        </p:blipFill>
        <p:spPr>
          <a:xfrm>
            <a:off x="4664074" y="457200"/>
            <a:ext cx="4219575" cy="56261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p:txBody>
          <a:bodyPr/>
          <a:lstStyle/>
          <a:p>
            <a:pPr>
              <a:buNone/>
            </a:pPr>
            <a:r>
              <a:rPr lang="en-US" dirty="0" smtClean="0"/>
              <a:t>Initially Use Beam Check for Setting Cell End</a:t>
            </a:r>
          </a:p>
          <a:p>
            <a:pPr>
              <a:buNone/>
            </a:pPr>
            <a:r>
              <a:rPr lang="en-US" dirty="0" smtClean="0"/>
              <a:t>	</a:t>
            </a:r>
            <a:r>
              <a:rPr lang="en-US" sz="2400" dirty="0" smtClean="0"/>
              <a:t>Remember that scatterers in the water will change over time affecting signal strength.</a:t>
            </a:r>
          </a:p>
          <a:p>
            <a:pPr>
              <a:buNone/>
            </a:pPr>
            <a:endParaRPr lang="en-US" sz="2400" dirty="0"/>
          </a:p>
        </p:txBody>
      </p:sp>
      <p:pic>
        <p:nvPicPr>
          <p:cNvPr id="5" name="Picture 4" descr="initial_beam_check_to_set_cell_end1.bmp"/>
          <p:cNvPicPr>
            <a:picLocks noChangeAspect="1"/>
          </p:cNvPicPr>
          <p:nvPr/>
        </p:nvPicPr>
        <p:blipFill>
          <a:blip r:embed="rId3"/>
          <a:stretch>
            <a:fillRect/>
          </a:stretch>
        </p:blipFill>
        <p:spPr>
          <a:xfrm>
            <a:off x="0" y="1388473"/>
            <a:ext cx="8307977" cy="5469527"/>
          </a:xfrm>
          <a:prstGeom prst="rect">
            <a:avLst/>
          </a:prstGeom>
        </p:spPr>
      </p:pic>
      <p:pic>
        <p:nvPicPr>
          <p:cNvPr id="6" name="Picture 5" descr="initial_beam_check_to_set_cell_end1zoom.bmp"/>
          <p:cNvPicPr>
            <a:picLocks noChangeAspect="1"/>
          </p:cNvPicPr>
          <p:nvPr/>
        </p:nvPicPr>
        <p:blipFill>
          <a:blip r:embed="rId4"/>
          <a:stretch>
            <a:fillRect/>
          </a:stretch>
        </p:blipFill>
        <p:spPr>
          <a:xfrm>
            <a:off x="0" y="2800857"/>
            <a:ext cx="6514286" cy="4057143"/>
          </a:xfrm>
          <a:prstGeom prst="rect">
            <a:avLst/>
          </a:prstGeom>
        </p:spPr>
      </p:pic>
      <p:cxnSp>
        <p:nvCxnSpPr>
          <p:cNvPr id="10" name="Straight Arrow Connector 9"/>
          <p:cNvCxnSpPr/>
          <p:nvPr/>
        </p:nvCxnSpPr>
        <p:spPr bwMode="auto">
          <a:xfrm rot="5400000">
            <a:off x="809898" y="1214845"/>
            <a:ext cx="600891" cy="57476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0800000" flipV="1">
            <a:off x="1463043" y="1881051"/>
            <a:ext cx="1058089" cy="5225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5400000">
            <a:off x="2677887" y="4062548"/>
            <a:ext cx="1881051" cy="143691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5400000">
            <a:off x="4552408" y="3494315"/>
            <a:ext cx="1541417" cy="147610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8" name="TextBox 17"/>
          <p:cNvSpPr txBox="1"/>
          <p:nvPr/>
        </p:nvSpPr>
        <p:spPr>
          <a:xfrm>
            <a:off x="1084218" y="953589"/>
            <a:ext cx="2312125" cy="369332"/>
          </a:xfrm>
          <a:prstGeom prst="rect">
            <a:avLst/>
          </a:prstGeom>
          <a:noFill/>
        </p:spPr>
        <p:txBody>
          <a:bodyPr wrap="square" rtlCol="0">
            <a:spAutoFit/>
          </a:bodyPr>
          <a:lstStyle/>
          <a:p>
            <a:r>
              <a:rPr lang="en-US" smtClean="0"/>
              <a:t>Cell Begin Marker</a:t>
            </a:r>
            <a:endParaRPr lang="en-US"/>
          </a:p>
        </p:txBody>
      </p:sp>
      <p:sp>
        <p:nvSpPr>
          <p:cNvPr id="19" name="TextBox 18"/>
          <p:cNvSpPr txBox="1"/>
          <p:nvPr/>
        </p:nvSpPr>
        <p:spPr>
          <a:xfrm>
            <a:off x="2259874" y="1672046"/>
            <a:ext cx="2142309" cy="378823"/>
          </a:xfrm>
          <a:prstGeom prst="rect">
            <a:avLst/>
          </a:prstGeom>
          <a:noFill/>
        </p:spPr>
        <p:txBody>
          <a:bodyPr wrap="square" rtlCol="0">
            <a:spAutoFit/>
          </a:bodyPr>
          <a:lstStyle/>
          <a:p>
            <a:r>
              <a:rPr lang="en-US" smtClean="0"/>
              <a:t>Cell End Marker</a:t>
            </a:r>
            <a:endParaRPr lang="en-US"/>
          </a:p>
        </p:txBody>
      </p:sp>
      <p:sp>
        <p:nvSpPr>
          <p:cNvPr id="21" name="TextBox 20"/>
          <p:cNvSpPr txBox="1"/>
          <p:nvPr/>
        </p:nvSpPr>
        <p:spPr>
          <a:xfrm>
            <a:off x="3082834" y="3239588"/>
            <a:ext cx="2704012" cy="646331"/>
          </a:xfrm>
          <a:prstGeom prst="rect">
            <a:avLst/>
          </a:prstGeom>
          <a:noFill/>
        </p:spPr>
        <p:txBody>
          <a:bodyPr wrap="square" rtlCol="0">
            <a:spAutoFit/>
          </a:bodyPr>
          <a:lstStyle/>
          <a:p>
            <a:r>
              <a:rPr lang="en-US" smtClean="0"/>
              <a:t>Instrument Noise Floor Marker</a:t>
            </a:r>
            <a:endParaRPr lang="en-US"/>
          </a:p>
        </p:txBody>
      </p:sp>
      <p:sp>
        <p:nvSpPr>
          <p:cNvPr id="22" name="TextBox 21"/>
          <p:cNvSpPr txBox="1"/>
          <p:nvPr/>
        </p:nvSpPr>
        <p:spPr>
          <a:xfrm>
            <a:off x="5643155" y="3239589"/>
            <a:ext cx="2168434" cy="369332"/>
          </a:xfrm>
          <a:prstGeom prst="rect">
            <a:avLst/>
          </a:prstGeom>
          <a:noFill/>
        </p:spPr>
        <p:txBody>
          <a:bodyPr wrap="square" rtlCol="0">
            <a:spAutoFit/>
          </a:bodyPr>
          <a:lstStyle/>
          <a:p>
            <a:r>
              <a:rPr lang="en-US" smtClean="0"/>
              <a:t>Decay Curve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7" name="Content Placeholder 6"/>
          <p:cNvSpPr>
            <a:spLocks noGrp="1"/>
          </p:cNvSpPr>
          <p:nvPr>
            <p:ph idx="1"/>
          </p:nvPr>
        </p:nvSpPr>
        <p:spPr/>
        <p:txBody>
          <a:bodyPr/>
          <a:lstStyle/>
          <a:p>
            <a:pPr>
              <a:buNone/>
            </a:pPr>
            <a:r>
              <a:rPr lang="en-US" sz="3200" dirty="0" smtClean="0"/>
              <a:t>Use SonUtils and SI units (meters)</a:t>
            </a:r>
          </a:p>
          <a:p>
            <a:r>
              <a:rPr lang="en-US" dirty="0" smtClean="0"/>
              <a:t>Set Blanking Distance (BD) = Cell Begin (CB)</a:t>
            </a:r>
          </a:p>
          <a:p>
            <a:r>
              <a:rPr lang="en-US" dirty="0" smtClean="0"/>
              <a:t>Enable Profiling Mode (</a:t>
            </a:r>
            <a:r>
              <a:rPr lang="en-US" dirty="0" err="1" smtClean="0"/>
              <a:t>ProfilingMode</a:t>
            </a:r>
            <a:r>
              <a:rPr lang="en-US" dirty="0" smtClean="0"/>
              <a:t> Yes)</a:t>
            </a:r>
          </a:p>
          <a:p>
            <a:r>
              <a:rPr lang="en-US" dirty="0" smtClean="0"/>
              <a:t>Choose Cell Size (CS) and Number of Cells (</a:t>
            </a:r>
            <a:r>
              <a:rPr lang="en-US" dirty="0" err="1" smtClean="0"/>
              <a:t>Ncells</a:t>
            </a:r>
            <a:r>
              <a:rPr lang="en-US" dirty="0" smtClean="0"/>
              <a:t>) to at least equal Cell End (CE)</a:t>
            </a:r>
          </a:p>
          <a:p>
            <a:endParaRPr lang="en-US" dirty="0" smtClean="0"/>
          </a:p>
          <a:p>
            <a:pPr lvl="1"/>
            <a:r>
              <a:rPr lang="en-US" dirty="0" smtClean="0"/>
              <a:t>Example: CB = 1 meter =&gt; BD = 1 meter</a:t>
            </a:r>
          </a:p>
          <a:p>
            <a:pPr lvl="1">
              <a:buNone/>
            </a:pPr>
            <a:r>
              <a:rPr lang="en-US" dirty="0" smtClean="0"/>
              <a:t>                     CE = 11 meters based on Beam Check</a:t>
            </a:r>
          </a:p>
          <a:p>
            <a:pPr lvl="1">
              <a:buNone/>
            </a:pPr>
            <a:r>
              <a:rPr lang="en-US" dirty="0" smtClean="0"/>
              <a:t>                     CS = 1 meter and </a:t>
            </a:r>
            <a:r>
              <a:rPr lang="en-US" dirty="0" err="1" smtClean="0"/>
              <a:t>Ncells</a:t>
            </a:r>
            <a:r>
              <a:rPr lang="en-US" dirty="0" smtClean="0"/>
              <a:t> = 10</a:t>
            </a:r>
          </a:p>
          <a:p>
            <a:pPr lvl="1">
              <a:buNone/>
            </a:pPr>
            <a:r>
              <a:rPr lang="en-US" dirty="0" smtClean="0"/>
              <a:t>So multi-cell data starts at 1 meter and ends at</a:t>
            </a:r>
          </a:p>
          <a:p>
            <a:pPr lvl="1">
              <a:buNone/>
            </a:pPr>
            <a:r>
              <a:rPr lang="en-US" dirty="0" smtClean="0"/>
              <a:t>CS * </a:t>
            </a:r>
            <a:r>
              <a:rPr lang="en-US" dirty="0" err="1" smtClean="0"/>
              <a:t>Ncells</a:t>
            </a:r>
            <a:r>
              <a:rPr lang="en-US" dirty="0" smtClean="0"/>
              <a:t> + BD = 1 * 10 + 1 = 11 meters</a:t>
            </a:r>
          </a:p>
          <a:p>
            <a:pPr lvl="1">
              <a:buNone/>
            </a:pPr>
            <a:r>
              <a:rPr lang="en-US"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a:xfrm>
            <a:off x="457200" y="2332037"/>
            <a:ext cx="8229600" cy="3332163"/>
          </a:xfrm>
        </p:spPr>
        <p:txBody>
          <a:bodyPr/>
          <a:lstStyle/>
          <a:p>
            <a:r>
              <a:rPr lang="en-US" dirty="0" smtClean="0"/>
              <a:t>Enable Dynamic Boundary Adjustment</a:t>
            </a:r>
            <a:br>
              <a:rPr lang="en-US" dirty="0" smtClean="0"/>
            </a:br>
            <a:r>
              <a:rPr lang="en-US" dirty="0" smtClean="0"/>
              <a:t>(</a:t>
            </a:r>
            <a:r>
              <a:rPr lang="en-US" dirty="0" err="1" smtClean="0"/>
              <a:t>DynamicBoundaryAdjustment</a:t>
            </a:r>
            <a:r>
              <a:rPr lang="en-US" dirty="0" smtClean="0"/>
              <a:t> Yes)</a:t>
            </a:r>
          </a:p>
          <a:p>
            <a:pPr lvl="1"/>
            <a:r>
              <a:rPr lang="en-US" dirty="0" smtClean="0"/>
              <a:t>XR uses non-vented pressure sensor to set CE</a:t>
            </a:r>
          </a:p>
          <a:p>
            <a:pPr lvl="2">
              <a:buClr>
                <a:srgbClr val="FF0000"/>
              </a:buClr>
            </a:pPr>
            <a:r>
              <a:rPr lang="en-US" dirty="0" smtClean="0"/>
              <a:t>Pressure sensor is affected by atmospheric pressure changes and temperature changes. Pressure sensor can drift or fail over time</a:t>
            </a:r>
          </a:p>
          <a:p>
            <a:pPr lvl="1"/>
            <a:r>
              <a:rPr lang="en-US" dirty="0" smtClean="0"/>
              <a:t>SW uses vertical beam level (distance) to set CE</a:t>
            </a:r>
            <a:endParaRPr lang="en-US" dirty="0"/>
          </a:p>
        </p:txBody>
      </p:sp>
      <p:sp>
        <p:nvSpPr>
          <p:cNvPr id="4" name="TextBox 3"/>
          <p:cNvSpPr txBox="1"/>
          <p:nvPr/>
        </p:nvSpPr>
        <p:spPr>
          <a:xfrm>
            <a:off x="0" y="6083300"/>
            <a:ext cx="3556000" cy="461665"/>
          </a:xfrm>
          <a:prstGeom prst="rect">
            <a:avLst/>
          </a:prstGeom>
          <a:noFill/>
        </p:spPr>
        <p:txBody>
          <a:bodyPr wrap="square" rtlCol="0">
            <a:spAutoFit/>
          </a:bodyPr>
          <a:lstStyle/>
          <a:p>
            <a:r>
              <a:rPr lang="en-US" sz="2400" smtClean="0"/>
              <a:t>Note: CE = Cell End</a:t>
            </a:r>
            <a:endParaRPr lang="en-US" sz="2400"/>
          </a:p>
        </p:txBody>
      </p:sp>
      <p:sp>
        <p:nvSpPr>
          <p:cNvPr id="5" name="TextBox 4"/>
          <p:cNvSpPr txBox="1"/>
          <p:nvPr/>
        </p:nvSpPr>
        <p:spPr>
          <a:xfrm>
            <a:off x="381000" y="1244600"/>
            <a:ext cx="7924800" cy="646331"/>
          </a:xfrm>
          <a:prstGeom prst="rect">
            <a:avLst/>
          </a:prstGeom>
          <a:noFill/>
        </p:spPr>
        <p:txBody>
          <a:bodyPr wrap="square" rtlCol="0">
            <a:spAutoFit/>
          </a:bodyPr>
          <a:lstStyle/>
          <a:p>
            <a:r>
              <a:rPr lang="en-US" sz="3600" b="1" dirty="0" smtClean="0"/>
              <a:t>Special Considerations for XR and SW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p:txBody>
          <a:bodyPr/>
          <a:lstStyle/>
          <a:p>
            <a:r>
              <a:rPr lang="en-US" dirty="0" smtClean="0"/>
              <a:t>Enable Power Ping (PowerPing Yes)</a:t>
            </a:r>
          </a:p>
          <a:p>
            <a:pPr lvl="1"/>
            <a:r>
              <a:rPr lang="en-US" dirty="0" smtClean="0"/>
              <a:t>1.5 MHz and 3 MHz systems</a:t>
            </a:r>
          </a:p>
          <a:p>
            <a:endParaRPr lang="en-US" dirty="0" smtClean="0"/>
          </a:p>
          <a:p>
            <a:endParaRPr lang="en-US" dirty="0" smtClean="0"/>
          </a:p>
          <a:p>
            <a:pPr>
              <a:buNone/>
            </a:pPr>
            <a:r>
              <a:rPr lang="en-US" dirty="0" smtClean="0"/>
              <a:t>What about Sample Interval (SI) and</a:t>
            </a:r>
          </a:p>
          <a:p>
            <a:pPr>
              <a:buNone/>
            </a:pPr>
            <a:r>
              <a:rPr lang="en-US" dirty="0" smtClean="0"/>
              <a:t>Averaging Interval (AI)?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Configuring the Instrument</a:t>
            </a:r>
            <a:endParaRPr lang="en-US"/>
          </a:p>
        </p:txBody>
      </p:sp>
      <p:sp>
        <p:nvSpPr>
          <p:cNvPr id="3" name="Content Placeholder 2"/>
          <p:cNvSpPr>
            <a:spLocks noGrp="1"/>
          </p:cNvSpPr>
          <p:nvPr>
            <p:ph idx="1"/>
          </p:nvPr>
        </p:nvSpPr>
        <p:spPr>
          <a:xfrm>
            <a:off x="457200" y="1816100"/>
            <a:ext cx="8229600" cy="4089399"/>
          </a:xfrm>
        </p:spPr>
        <p:txBody>
          <a:bodyPr/>
          <a:lstStyle/>
          <a:p>
            <a:r>
              <a:rPr lang="en-US" smtClean="0"/>
              <a:t>Averaging Interval (AI)</a:t>
            </a:r>
          </a:p>
          <a:p>
            <a:pPr lvl="1"/>
            <a:r>
              <a:rPr lang="en-US" smtClean="0"/>
              <a:t>What do you want to measure and what are the flow conditions?</a:t>
            </a:r>
          </a:p>
          <a:p>
            <a:pPr lvl="2">
              <a:buClr>
                <a:schemeClr val="accent6">
                  <a:lumMod val="75000"/>
                </a:schemeClr>
              </a:buClr>
            </a:pPr>
            <a:r>
              <a:rPr lang="en-US" smtClean="0"/>
              <a:t>Rapidly changing flow may require shorter averaging interval</a:t>
            </a:r>
          </a:p>
          <a:p>
            <a:pPr lvl="2">
              <a:buClr>
                <a:schemeClr val="accent6">
                  <a:lumMod val="75000"/>
                </a:schemeClr>
              </a:buClr>
            </a:pPr>
            <a:r>
              <a:rPr lang="en-US" smtClean="0"/>
              <a:t>General rule </a:t>
            </a:r>
            <a:br>
              <a:rPr lang="en-US" smtClean="0"/>
            </a:br>
            <a:r>
              <a:rPr lang="en-US" smtClean="0"/>
              <a:t>	 Increased averaging time =&gt; lower velocity 						    standard deviation</a:t>
            </a:r>
          </a:p>
          <a:p>
            <a:pPr lvl="1">
              <a:buClr>
                <a:schemeClr val="accent6">
                  <a:lumMod val="75000"/>
                </a:schemeClr>
              </a:buClr>
            </a:pPr>
            <a:r>
              <a:rPr lang="en-US" smtClean="0"/>
              <a:t>Recommend 60 seconds AI and SI during discharge measurements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A-Training">
  <a:themeElements>
    <a:clrScheme name="HA-Training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fontScheme name="HA-Training">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cs typeface="Arial" charset="0"/>
          </a:defRPr>
        </a:defPPr>
      </a:lstStyle>
    </a:lnDef>
  </a:objectDefaults>
  <a:extraClrSchemeLst>
    <a:extraClrScheme>
      <a:clrScheme name="HA-Training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HA-Training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HA-Training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HA-Training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HA-Training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HA-Training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HA-Training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HA-Training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HA-Training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
      <a:clrScheme name="HA-Training 10">
        <a:dk1>
          <a:srgbClr val="000000"/>
        </a:dk1>
        <a:lt1>
          <a:srgbClr val="003399"/>
        </a:lt1>
        <a:dk2>
          <a:srgbClr val="E5E5FF"/>
        </a:dk2>
        <a:lt2>
          <a:srgbClr val="000514"/>
        </a:lt2>
        <a:accent1>
          <a:srgbClr val="0099CC"/>
        </a:accent1>
        <a:accent2>
          <a:srgbClr val="A886E0"/>
        </a:accent2>
        <a:accent3>
          <a:srgbClr val="AAADCA"/>
        </a:accent3>
        <a:accent4>
          <a:srgbClr val="000000"/>
        </a:accent4>
        <a:accent5>
          <a:srgbClr val="AACAE2"/>
        </a:accent5>
        <a:accent6>
          <a:srgbClr val="9879CB"/>
        </a:accent6>
        <a:hlink>
          <a:srgbClr val="FFCC00"/>
        </a:hlink>
        <a:folHlink>
          <a:srgbClr val="FFFFCC"/>
        </a:folHlink>
      </a:clrScheme>
      <a:clrMap bg1="lt1" tx1="dk1" bg2="lt2" tx2="dk2" accent1="accent1" accent2="accent2" accent3="accent3" accent4="accent4" accent5="accent5" accent6="accent6" hlink="hlink" folHlink="folHlink"/>
    </a:extraClrScheme>
    <a:extraClrScheme>
      <a:clrScheme name="HA-Training 11">
        <a:dk1>
          <a:srgbClr val="000000"/>
        </a:dk1>
        <a:lt1>
          <a:srgbClr val="003399"/>
        </a:lt1>
        <a:dk2>
          <a:srgbClr val="FFFFFF"/>
        </a:dk2>
        <a:lt2>
          <a:srgbClr val="000514"/>
        </a:lt2>
        <a:accent1>
          <a:srgbClr val="0099CC"/>
        </a:accent1>
        <a:accent2>
          <a:srgbClr val="A50021"/>
        </a:accent2>
        <a:accent3>
          <a:srgbClr val="AAADCA"/>
        </a:accent3>
        <a:accent4>
          <a:srgbClr val="000000"/>
        </a:accent4>
        <a:accent5>
          <a:srgbClr val="AACAE2"/>
        </a:accent5>
        <a:accent6>
          <a:srgbClr val="95001D"/>
        </a:accent6>
        <a:hlink>
          <a:srgbClr val="000099"/>
        </a:hlink>
        <a:folHlink>
          <a:srgbClr val="777777"/>
        </a:folHlink>
      </a:clrScheme>
      <a:clrMap bg1="lt1" tx1="dk1" bg2="lt2" tx2="dk2" accent1="accent1" accent2="accent2" accent3="accent3" accent4="accent4" accent5="accent5" accent6="accent6" hlink="hlink" folHlink="folHlink"/>
    </a:extraClrScheme>
    <a:extraClrScheme>
      <a:clrScheme name="HA-Training 12">
        <a:dk1>
          <a:srgbClr val="000000"/>
        </a:dk1>
        <a:lt1>
          <a:srgbClr val="C0C0C0"/>
        </a:lt1>
        <a:dk2>
          <a:srgbClr val="FFFFFF"/>
        </a:dk2>
        <a:lt2>
          <a:srgbClr val="000514"/>
        </a:lt2>
        <a:accent1>
          <a:srgbClr val="0099CC"/>
        </a:accent1>
        <a:accent2>
          <a:srgbClr val="008000"/>
        </a:accent2>
        <a:accent3>
          <a:srgbClr val="DCDCDC"/>
        </a:accent3>
        <a:accent4>
          <a:srgbClr val="000000"/>
        </a:accent4>
        <a:accent5>
          <a:srgbClr val="AACAE2"/>
        </a:accent5>
        <a:accent6>
          <a:srgbClr val="007300"/>
        </a:accent6>
        <a:hlink>
          <a:srgbClr val="000099"/>
        </a:hlink>
        <a:folHlink>
          <a:srgbClr val="9900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HA-Training</Template>
  <TotalTime>1961</TotalTime>
  <Words>4684</Words>
  <Application>Microsoft Office PowerPoint</Application>
  <PresentationFormat>On-screen Show (4:3)</PresentationFormat>
  <Paragraphs>514</Paragraphs>
  <Slides>48</Slides>
  <Notes>37</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HA-Training</vt:lpstr>
      <vt:lpstr>Chart</vt:lpstr>
      <vt:lpstr>Microsoft Office Word Document</vt:lpstr>
      <vt:lpstr>Index Velocity Best Practices ADVMs</vt:lpstr>
      <vt:lpstr>Overview</vt:lpstr>
      <vt:lpstr>Configuring the Instrument</vt:lpstr>
      <vt:lpstr>Configuring the Instrument</vt:lpstr>
      <vt:lpstr>Configuring the Instrument</vt:lpstr>
      <vt:lpstr>Configuring the Instrument</vt:lpstr>
      <vt:lpstr>Configuring the Instrument</vt:lpstr>
      <vt:lpstr>Configuring the Instrument</vt:lpstr>
      <vt:lpstr>Configuring the Instrument</vt:lpstr>
      <vt:lpstr>Configuring the Instrument</vt:lpstr>
      <vt:lpstr>Configuring the Instrument</vt:lpstr>
      <vt:lpstr>Configuring the Instrument</vt:lpstr>
      <vt:lpstr>Configuring the Instrument</vt:lpstr>
      <vt:lpstr>Configuring the Instrument</vt:lpstr>
      <vt:lpstr>Collect Some Data</vt:lpstr>
      <vt:lpstr>Evaluate the Configuration</vt:lpstr>
      <vt:lpstr>Evaluating the Configuration</vt:lpstr>
      <vt:lpstr>Evaluating the Configuration</vt:lpstr>
      <vt:lpstr>Servicing  ADVMs</vt:lpstr>
      <vt:lpstr>Servicing ADVMs with SonUtils</vt:lpstr>
      <vt:lpstr>Use the Internal Recorder</vt:lpstr>
      <vt:lpstr>Velocity and SNR</vt:lpstr>
      <vt:lpstr>…Ability To See Different Velocity Components</vt:lpstr>
      <vt:lpstr>X/Beam 1 Relationship</vt:lpstr>
      <vt:lpstr>Slide 25</vt:lpstr>
      <vt:lpstr>Using the Internal Recorder</vt:lpstr>
      <vt:lpstr>XR bio-fouling on Beams 2 and 3</vt:lpstr>
      <vt:lpstr>XR Pressure Sensor Failure</vt:lpstr>
      <vt:lpstr>Beam Checks</vt:lpstr>
      <vt:lpstr>Beam Checks</vt:lpstr>
      <vt:lpstr>Beam Checks</vt:lpstr>
      <vt:lpstr>Beam Checks—What To Look For</vt:lpstr>
      <vt:lpstr>Beam Checks—What To Look For</vt:lpstr>
      <vt:lpstr>Beam Checks—What To Look For</vt:lpstr>
      <vt:lpstr>Beam Checks—What To Look For</vt:lpstr>
      <vt:lpstr>Beam Checks—What To Look For</vt:lpstr>
      <vt:lpstr>Fouled Transducers</vt:lpstr>
      <vt:lpstr>Data to Transmit and Store</vt:lpstr>
      <vt:lpstr>Common Problems</vt:lpstr>
      <vt:lpstr>Common Problems</vt:lpstr>
      <vt:lpstr>Slide 41</vt:lpstr>
      <vt:lpstr>Slide 42</vt:lpstr>
      <vt:lpstr>Site Selection</vt:lpstr>
      <vt:lpstr>Reconnaissance of Potential Sites</vt:lpstr>
      <vt:lpstr>Common Problems</vt:lpstr>
      <vt:lpstr>Sensor Installation Documentation</vt:lpstr>
      <vt:lpstr>Document and Archive Everything</vt:lpstr>
      <vt:lpstr>Questions?</vt:lpstr>
    </vt:vector>
  </TitlesOfParts>
  <Company>USGS, OSW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Acoustic Measurements of Velocity and Discharge</dc:title>
  <dc:creator>David S. Mueller</dc:creator>
  <cp:lastModifiedBy>Victor Levesque</cp:lastModifiedBy>
  <cp:revision>209</cp:revision>
  <dcterms:created xsi:type="dcterms:W3CDTF">2006-06-08T19:00:20Z</dcterms:created>
  <dcterms:modified xsi:type="dcterms:W3CDTF">2009-01-27T13:55:57Z</dcterms:modified>
</cp:coreProperties>
</file>