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2" r:id="rId1"/>
  </p:sldMasterIdLst>
  <p:notesMasterIdLst>
    <p:notesMasterId r:id="rId62"/>
  </p:notesMasterIdLst>
  <p:handoutMasterIdLst>
    <p:handoutMasterId r:id="rId63"/>
  </p:handoutMasterIdLst>
  <p:sldIdLst>
    <p:sldId id="331" r:id="rId2"/>
    <p:sldId id="543" r:id="rId3"/>
    <p:sldId id="436" r:id="rId4"/>
    <p:sldId id="477" r:id="rId5"/>
    <p:sldId id="474" r:id="rId6"/>
    <p:sldId id="655" r:id="rId7"/>
    <p:sldId id="656" r:id="rId8"/>
    <p:sldId id="657" r:id="rId9"/>
    <p:sldId id="476" r:id="rId10"/>
    <p:sldId id="475" r:id="rId11"/>
    <p:sldId id="617" r:id="rId12"/>
    <p:sldId id="461" r:id="rId13"/>
    <p:sldId id="425" r:id="rId14"/>
    <p:sldId id="648" r:id="rId15"/>
    <p:sldId id="518" r:id="rId16"/>
    <p:sldId id="444" r:id="rId17"/>
    <p:sldId id="465" r:id="rId18"/>
    <p:sldId id="469" r:id="rId19"/>
    <p:sldId id="582" r:id="rId20"/>
    <p:sldId id="651" r:id="rId21"/>
    <p:sldId id="649" r:id="rId22"/>
    <p:sldId id="650" r:id="rId23"/>
    <p:sldId id="426" r:id="rId24"/>
    <p:sldId id="488" r:id="rId25"/>
    <p:sldId id="484" r:id="rId26"/>
    <p:sldId id="492" r:id="rId27"/>
    <p:sldId id="540" r:id="rId28"/>
    <p:sldId id="610" r:id="rId29"/>
    <p:sldId id="619" r:id="rId30"/>
    <p:sldId id="367" r:id="rId31"/>
    <p:sldId id="652" r:id="rId32"/>
    <p:sldId id="399" r:id="rId33"/>
    <p:sldId id="653" r:id="rId34"/>
    <p:sldId id="402" r:id="rId35"/>
    <p:sldId id="403" r:id="rId36"/>
    <p:sldId id="405" r:id="rId37"/>
    <p:sldId id="406" r:id="rId38"/>
    <p:sldId id="662" r:id="rId39"/>
    <p:sldId id="408" r:id="rId40"/>
    <p:sldId id="548" r:id="rId41"/>
    <p:sldId id="667" r:id="rId42"/>
    <p:sldId id="660" r:id="rId43"/>
    <p:sldId id="661" r:id="rId44"/>
    <p:sldId id="663" r:id="rId45"/>
    <p:sldId id="664" r:id="rId46"/>
    <p:sldId id="665" r:id="rId47"/>
    <p:sldId id="666" r:id="rId48"/>
    <p:sldId id="423" r:id="rId49"/>
    <p:sldId id="368" r:id="rId50"/>
    <p:sldId id="532" r:id="rId51"/>
    <p:sldId id="537" r:id="rId52"/>
    <p:sldId id="533" r:id="rId53"/>
    <p:sldId id="534" r:id="rId54"/>
    <p:sldId id="654" r:id="rId55"/>
    <p:sldId id="560" r:id="rId56"/>
    <p:sldId id="567" r:id="rId57"/>
    <p:sldId id="553" r:id="rId58"/>
    <p:sldId id="554" r:id="rId59"/>
    <p:sldId id="558" r:id="rId60"/>
    <p:sldId id="421" r:id="rId61"/>
  </p:sldIdLst>
  <p:sldSz cx="9144000" cy="6858000" type="screen4x3"/>
  <p:notesSz cx="7315200" cy="9601200"/>
  <p:custDataLst>
    <p:tags r:id="rId64"/>
  </p:custDataLst>
  <p:defaultTextStyle>
    <a:defPPr>
      <a:defRPr lang="en-US"/>
    </a:defPPr>
    <a:lvl1pPr algn="l" rtl="0" fontAlgn="base">
      <a:spcBef>
        <a:spcPct val="0"/>
      </a:spcBef>
      <a:spcAft>
        <a:spcPct val="0"/>
      </a:spcAft>
      <a:defRPr sz="2000" b="1" kern="1200">
        <a:solidFill>
          <a:schemeClr val="bg2"/>
        </a:solidFill>
        <a:latin typeface="Arial" pitchFamily="34" charset="0"/>
        <a:ea typeface="+mn-ea"/>
        <a:cs typeface="Arial" pitchFamily="34" charset="0"/>
      </a:defRPr>
    </a:lvl1pPr>
    <a:lvl2pPr marL="457200" algn="l" rtl="0" fontAlgn="base">
      <a:spcBef>
        <a:spcPct val="0"/>
      </a:spcBef>
      <a:spcAft>
        <a:spcPct val="0"/>
      </a:spcAft>
      <a:defRPr sz="2000" b="1" kern="1200">
        <a:solidFill>
          <a:schemeClr val="bg2"/>
        </a:solidFill>
        <a:latin typeface="Arial" pitchFamily="34" charset="0"/>
        <a:ea typeface="+mn-ea"/>
        <a:cs typeface="Arial" pitchFamily="34" charset="0"/>
      </a:defRPr>
    </a:lvl2pPr>
    <a:lvl3pPr marL="914400" algn="l" rtl="0" fontAlgn="base">
      <a:spcBef>
        <a:spcPct val="0"/>
      </a:spcBef>
      <a:spcAft>
        <a:spcPct val="0"/>
      </a:spcAft>
      <a:defRPr sz="2000" b="1" kern="1200">
        <a:solidFill>
          <a:schemeClr val="bg2"/>
        </a:solidFill>
        <a:latin typeface="Arial" pitchFamily="34" charset="0"/>
        <a:ea typeface="+mn-ea"/>
        <a:cs typeface="Arial" pitchFamily="34" charset="0"/>
      </a:defRPr>
    </a:lvl3pPr>
    <a:lvl4pPr marL="1371600" algn="l" rtl="0" fontAlgn="base">
      <a:spcBef>
        <a:spcPct val="0"/>
      </a:spcBef>
      <a:spcAft>
        <a:spcPct val="0"/>
      </a:spcAft>
      <a:defRPr sz="2000" b="1" kern="1200">
        <a:solidFill>
          <a:schemeClr val="bg2"/>
        </a:solidFill>
        <a:latin typeface="Arial" pitchFamily="34" charset="0"/>
        <a:ea typeface="+mn-ea"/>
        <a:cs typeface="Arial" pitchFamily="34" charset="0"/>
      </a:defRPr>
    </a:lvl4pPr>
    <a:lvl5pPr marL="1828800" algn="l" rtl="0" fontAlgn="base">
      <a:spcBef>
        <a:spcPct val="0"/>
      </a:spcBef>
      <a:spcAft>
        <a:spcPct val="0"/>
      </a:spcAft>
      <a:defRPr sz="2000" b="1" kern="1200">
        <a:solidFill>
          <a:schemeClr val="bg2"/>
        </a:solidFill>
        <a:latin typeface="Arial" pitchFamily="34" charset="0"/>
        <a:ea typeface="+mn-ea"/>
        <a:cs typeface="Arial" pitchFamily="34" charset="0"/>
      </a:defRPr>
    </a:lvl5pPr>
    <a:lvl6pPr marL="2286000" algn="l" defTabSz="914400" rtl="0" eaLnBrk="1" latinLnBrk="0" hangingPunct="1">
      <a:defRPr sz="2000" b="1" kern="1200">
        <a:solidFill>
          <a:schemeClr val="bg2"/>
        </a:solidFill>
        <a:latin typeface="Arial" pitchFamily="34" charset="0"/>
        <a:ea typeface="+mn-ea"/>
        <a:cs typeface="Arial" pitchFamily="34" charset="0"/>
      </a:defRPr>
    </a:lvl6pPr>
    <a:lvl7pPr marL="2743200" algn="l" defTabSz="914400" rtl="0" eaLnBrk="1" latinLnBrk="0" hangingPunct="1">
      <a:defRPr sz="2000" b="1" kern="1200">
        <a:solidFill>
          <a:schemeClr val="bg2"/>
        </a:solidFill>
        <a:latin typeface="Arial" pitchFamily="34" charset="0"/>
        <a:ea typeface="+mn-ea"/>
        <a:cs typeface="Arial" pitchFamily="34" charset="0"/>
      </a:defRPr>
    </a:lvl7pPr>
    <a:lvl8pPr marL="3200400" algn="l" defTabSz="914400" rtl="0" eaLnBrk="1" latinLnBrk="0" hangingPunct="1">
      <a:defRPr sz="2000" b="1" kern="1200">
        <a:solidFill>
          <a:schemeClr val="bg2"/>
        </a:solidFill>
        <a:latin typeface="Arial" pitchFamily="34" charset="0"/>
        <a:ea typeface="+mn-ea"/>
        <a:cs typeface="Arial" pitchFamily="34" charset="0"/>
      </a:defRPr>
    </a:lvl8pPr>
    <a:lvl9pPr marL="3657600" algn="l" defTabSz="914400" rtl="0" eaLnBrk="1" latinLnBrk="0" hangingPunct="1">
      <a:defRPr sz="2000" b="1" kern="1200">
        <a:solidFill>
          <a:schemeClr val="bg2"/>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00A"/>
    <a:srgbClr val="4363A9"/>
    <a:srgbClr val="FF5050"/>
    <a:srgbClr val="CC3300"/>
    <a:srgbClr val="DDDDDD"/>
    <a:srgbClr val="FFFF99"/>
    <a:srgbClr val="C0C0C0"/>
    <a:srgbClr val="969696"/>
    <a:srgbClr val="80808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9" autoAdjust="0"/>
    <p:restoredTop sz="90909" autoAdjust="0"/>
  </p:normalViewPr>
  <p:slideViewPr>
    <p:cSldViewPr snapToGrid="0">
      <p:cViewPr>
        <p:scale>
          <a:sx n="90" d="100"/>
          <a:sy n="90" d="100"/>
        </p:scale>
        <p:origin x="-3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2126" y="-67"/>
      </p:cViewPr>
      <p:guideLst>
        <p:guide orient="horz" pos="2929"/>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88"/>
            <a:ext cx="3170238" cy="481013"/>
          </a:xfrm>
          <a:prstGeom prst="rect">
            <a:avLst/>
          </a:prstGeom>
          <a:noFill/>
          <a:ln w="9525">
            <a:noFill/>
            <a:miter lim="800000"/>
            <a:headEnd/>
            <a:tailEnd/>
          </a:ln>
          <a:effectLst/>
        </p:spPr>
        <p:txBody>
          <a:bodyPr vert="horz" wrap="square" lIns="19807" tIns="0" rIns="19807" bIns="0" numCol="1" anchor="t" anchorCtr="0" compatLnSpc="1">
            <a:prstTxWarp prst="textNoShape">
              <a:avLst/>
            </a:prstTxWarp>
          </a:bodyPr>
          <a:lstStyle>
            <a:lvl1pPr algn="l" defTabSz="985838" eaLnBrk="0" hangingPunct="0">
              <a:defRPr sz="1000" b="0" i="1">
                <a:solidFill>
                  <a:schemeClr val="tx1"/>
                </a:solidFill>
                <a:effectLst/>
                <a:latin typeface="Book Antiqua" pitchFamily="18" charset="0"/>
                <a:cs typeface="Arial" pitchFamily="34" charset="0"/>
              </a:defRPr>
            </a:lvl1pPr>
          </a:lstStyle>
          <a:p>
            <a:pPr>
              <a:defRPr/>
            </a:pPr>
            <a:endParaRPr lang="en-US"/>
          </a:p>
        </p:txBody>
      </p:sp>
      <p:sp>
        <p:nvSpPr>
          <p:cNvPr id="3075" name="Rectangle 3"/>
          <p:cNvSpPr>
            <a:spLocks noGrp="1" noChangeArrowheads="1"/>
          </p:cNvSpPr>
          <p:nvPr>
            <p:ph type="dt" sz="quarter" idx="1"/>
          </p:nvPr>
        </p:nvSpPr>
        <p:spPr bwMode="auto">
          <a:xfrm>
            <a:off x="4144963" y="-1588"/>
            <a:ext cx="3170237" cy="481013"/>
          </a:xfrm>
          <a:prstGeom prst="rect">
            <a:avLst/>
          </a:prstGeom>
          <a:noFill/>
          <a:ln w="9525">
            <a:noFill/>
            <a:miter lim="800000"/>
            <a:headEnd/>
            <a:tailEnd/>
          </a:ln>
          <a:effectLst/>
        </p:spPr>
        <p:txBody>
          <a:bodyPr vert="horz" wrap="square" lIns="19807" tIns="0" rIns="19807" bIns="0" numCol="1" anchor="t" anchorCtr="0" compatLnSpc="1">
            <a:prstTxWarp prst="textNoShape">
              <a:avLst/>
            </a:prstTxWarp>
          </a:bodyPr>
          <a:lstStyle>
            <a:lvl1pPr algn="r" defTabSz="985838" eaLnBrk="0" hangingPunct="0">
              <a:defRPr sz="1000" b="0" i="1">
                <a:solidFill>
                  <a:schemeClr val="tx1"/>
                </a:solidFill>
                <a:effectLst/>
                <a:latin typeface="Book Antiqua" pitchFamily="18" charset="0"/>
                <a:cs typeface="Arial" pitchFamily="34" charset="0"/>
              </a:defRPr>
            </a:lvl1pPr>
          </a:lstStyle>
          <a:p>
            <a:pPr>
              <a:defRPr/>
            </a:pPr>
            <a:endParaRPr lang="en-US"/>
          </a:p>
        </p:txBody>
      </p:sp>
      <p:sp>
        <p:nvSpPr>
          <p:cNvPr id="307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19807" tIns="0" rIns="19807" bIns="0" numCol="1" anchor="b" anchorCtr="0" compatLnSpc="1">
            <a:prstTxWarp prst="textNoShape">
              <a:avLst/>
            </a:prstTxWarp>
          </a:bodyPr>
          <a:lstStyle>
            <a:lvl1pPr algn="l" defTabSz="985838" eaLnBrk="0" hangingPunct="0">
              <a:defRPr sz="1000" b="0" i="1">
                <a:solidFill>
                  <a:schemeClr val="tx1"/>
                </a:solidFill>
                <a:effectLst/>
                <a:latin typeface="Book Antiqua" pitchFamily="18" charset="0"/>
                <a:cs typeface="Arial" pitchFamily="34" charset="0"/>
              </a:defRPr>
            </a:lvl1pPr>
          </a:lstStyle>
          <a:p>
            <a:pPr>
              <a:defRPr/>
            </a:pPr>
            <a:endParaRPr lang="en-US"/>
          </a:p>
        </p:txBody>
      </p:sp>
      <p:sp>
        <p:nvSpPr>
          <p:cNvPr id="307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19807" tIns="0" rIns="19807" bIns="0" numCol="1" anchor="b" anchorCtr="0" compatLnSpc="1">
            <a:prstTxWarp prst="textNoShape">
              <a:avLst/>
            </a:prstTxWarp>
          </a:bodyPr>
          <a:lstStyle>
            <a:lvl1pPr algn="r" defTabSz="985838" eaLnBrk="0" hangingPunct="0">
              <a:defRPr sz="1000" b="0" i="1">
                <a:solidFill>
                  <a:schemeClr val="tx1"/>
                </a:solidFill>
                <a:effectLst/>
                <a:latin typeface="Book Antiqua" pitchFamily="18" charset="0"/>
                <a:cs typeface="Arial" pitchFamily="34" charset="0"/>
              </a:defRPr>
            </a:lvl1pPr>
          </a:lstStyle>
          <a:p>
            <a:pPr>
              <a:defRPr/>
            </a:pPr>
            <a:fld id="{30124B21-999F-41F1-803A-3E3A31C42857}" type="slidenum">
              <a:rPr lang="en-US"/>
              <a:pPr>
                <a:defRPr/>
              </a:pPr>
              <a:t>‹#›</a:t>
            </a:fld>
            <a:endParaRPr lang="en-US"/>
          </a:p>
        </p:txBody>
      </p:sp>
    </p:spTree>
    <p:extLst>
      <p:ext uri="{BB962C8B-B14F-4D97-AF65-F5344CB8AC3E}">
        <p14:creationId xmlns:p14="http://schemas.microsoft.com/office/powerpoint/2010/main" val="2472298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70238" cy="481013"/>
          </a:xfrm>
          <a:prstGeom prst="rect">
            <a:avLst/>
          </a:prstGeom>
          <a:noFill/>
          <a:ln w="9525">
            <a:noFill/>
            <a:miter lim="800000"/>
            <a:headEnd/>
            <a:tailEnd/>
          </a:ln>
          <a:effectLst/>
        </p:spPr>
        <p:txBody>
          <a:bodyPr vert="horz" wrap="square" lIns="19807" tIns="0" rIns="19807" bIns="0" numCol="1" anchor="t" anchorCtr="0" compatLnSpc="1">
            <a:prstTxWarp prst="textNoShape">
              <a:avLst/>
            </a:prstTxWarp>
          </a:bodyPr>
          <a:lstStyle>
            <a:lvl1pPr algn="l" defTabSz="822325" eaLnBrk="0" hangingPunct="0">
              <a:defRPr sz="1000" b="0" i="1">
                <a:solidFill>
                  <a:schemeClr val="tx1"/>
                </a:solidFill>
                <a:effectLst/>
                <a:latin typeface="Times New Roman" pitchFamily="18" charset="0"/>
                <a:cs typeface="Arial" pitchFamily="34" charset="0"/>
              </a:defRPr>
            </a:lvl1pPr>
          </a:lstStyle>
          <a:p>
            <a:pPr>
              <a:defRPr/>
            </a:pPr>
            <a:endParaRPr lang="en-US"/>
          </a:p>
        </p:txBody>
      </p:sp>
      <p:sp>
        <p:nvSpPr>
          <p:cNvPr id="2051" name="Rectangle 3"/>
          <p:cNvSpPr>
            <a:spLocks noGrp="1" noChangeArrowheads="1"/>
          </p:cNvSpPr>
          <p:nvPr>
            <p:ph type="dt" idx="1"/>
          </p:nvPr>
        </p:nvSpPr>
        <p:spPr bwMode="auto">
          <a:xfrm>
            <a:off x="4144963" y="-1588"/>
            <a:ext cx="3170237" cy="481013"/>
          </a:xfrm>
          <a:prstGeom prst="rect">
            <a:avLst/>
          </a:prstGeom>
          <a:noFill/>
          <a:ln w="9525">
            <a:noFill/>
            <a:miter lim="800000"/>
            <a:headEnd/>
            <a:tailEnd/>
          </a:ln>
          <a:effectLst/>
        </p:spPr>
        <p:txBody>
          <a:bodyPr vert="horz" wrap="square" lIns="19807" tIns="0" rIns="19807" bIns="0" numCol="1" anchor="t" anchorCtr="0" compatLnSpc="1">
            <a:prstTxWarp prst="textNoShape">
              <a:avLst/>
            </a:prstTxWarp>
          </a:bodyPr>
          <a:lstStyle>
            <a:lvl1pPr algn="r" defTabSz="822325" eaLnBrk="0" hangingPunct="0">
              <a:defRPr sz="1000" b="0" i="1">
                <a:solidFill>
                  <a:schemeClr val="tx1"/>
                </a:solidFill>
                <a:effectLst/>
                <a:latin typeface="Times New Roman" pitchFamily="18" charset="0"/>
                <a:cs typeface="Arial" pitchFamily="34" charset="0"/>
              </a:defRPr>
            </a:lvl1pPr>
          </a:lstStyle>
          <a:p>
            <a:pPr>
              <a:defRPr/>
            </a:pPr>
            <a:endParaRPr lang="en-US"/>
          </a:p>
        </p:txBody>
      </p:sp>
      <p:sp>
        <p:nvSpPr>
          <p:cNvPr id="2052" name="Rectangle 4"/>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19807" tIns="0" rIns="19807" bIns="0" numCol="1" anchor="b" anchorCtr="0" compatLnSpc="1">
            <a:prstTxWarp prst="textNoShape">
              <a:avLst/>
            </a:prstTxWarp>
          </a:bodyPr>
          <a:lstStyle>
            <a:lvl1pPr algn="l" defTabSz="822325" eaLnBrk="0" hangingPunct="0">
              <a:defRPr sz="1000" b="0" i="1">
                <a:solidFill>
                  <a:schemeClr val="tx1"/>
                </a:solidFill>
                <a:effectLst/>
                <a:latin typeface="Times New Roman" pitchFamily="18" charset="0"/>
                <a:cs typeface="Arial" pitchFamily="34" charset="0"/>
              </a:defRPr>
            </a:lvl1pPr>
          </a:lstStyle>
          <a:p>
            <a:pPr>
              <a:defRPr/>
            </a:pPr>
            <a:endParaRPr lang="en-US"/>
          </a:p>
        </p:txBody>
      </p:sp>
      <p:sp>
        <p:nvSpPr>
          <p:cNvPr id="2053" name="Rectangle 5"/>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19807" tIns="0" rIns="19807" bIns="0" numCol="1" anchor="b" anchorCtr="0" compatLnSpc="1">
            <a:prstTxWarp prst="textNoShape">
              <a:avLst/>
            </a:prstTxWarp>
          </a:bodyPr>
          <a:lstStyle>
            <a:lvl1pPr algn="r" defTabSz="822325" eaLnBrk="0" hangingPunct="0">
              <a:defRPr sz="1000" b="0" i="1">
                <a:solidFill>
                  <a:schemeClr val="tx1"/>
                </a:solidFill>
                <a:effectLst/>
                <a:latin typeface="Times New Roman" pitchFamily="18" charset="0"/>
                <a:cs typeface="Arial" pitchFamily="34" charset="0"/>
              </a:defRPr>
            </a:lvl1pPr>
          </a:lstStyle>
          <a:p>
            <a:pPr>
              <a:defRPr/>
            </a:pPr>
            <a:fld id="{48874D93-6E4D-4C6B-92EC-DCF85ABE516D}" type="slidenum">
              <a:rPr lang="en-US"/>
              <a:pPr>
                <a:defRPr/>
              </a:pPr>
              <a:t>‹#›</a:t>
            </a:fld>
            <a:endParaRPr lang="en-US"/>
          </a:p>
        </p:txBody>
      </p:sp>
      <p:sp>
        <p:nvSpPr>
          <p:cNvPr id="13318" name="Rectangle 6"/>
          <p:cNvSpPr>
            <a:spLocks noGrp="1" noRot="1" noChangeAspect="1" noChangeArrowheads="1" noTextEdit="1"/>
          </p:cNvSpPr>
          <p:nvPr>
            <p:ph type="sldImg" idx="2"/>
          </p:nvPr>
        </p:nvSpPr>
        <p:spPr bwMode="auto">
          <a:xfrm>
            <a:off x="1266825" y="728663"/>
            <a:ext cx="4781550" cy="3584575"/>
          </a:xfrm>
          <a:prstGeom prst="rect">
            <a:avLst/>
          </a:prstGeom>
          <a:noFill/>
          <a:ln w="12700">
            <a:solidFill>
              <a:schemeClr val="tx1"/>
            </a:solidFill>
            <a:miter lim="800000"/>
            <a:headEnd/>
            <a:tailEnd/>
          </a:ln>
        </p:spPr>
      </p:sp>
      <p:sp>
        <p:nvSpPr>
          <p:cNvPr id="2055" name="Rectangle 7"/>
          <p:cNvSpPr>
            <a:spLocks noGrp="1" noChangeArrowheads="1"/>
          </p:cNvSpPr>
          <p:nvPr>
            <p:ph type="body" sz="quarter" idx="3"/>
          </p:nvPr>
        </p:nvSpPr>
        <p:spPr bwMode="auto">
          <a:xfrm>
            <a:off x="974725" y="4559300"/>
            <a:ext cx="5364163" cy="4322763"/>
          </a:xfrm>
          <a:prstGeom prst="rect">
            <a:avLst/>
          </a:prstGeom>
          <a:noFill/>
          <a:ln w="9525">
            <a:noFill/>
            <a:miter lim="800000"/>
            <a:headEnd/>
            <a:tailEnd/>
          </a:ln>
          <a:effectLst/>
        </p:spPr>
        <p:txBody>
          <a:bodyPr vert="horz" wrap="square" lIns="99032" tIns="51165" rIns="99032" bIns="51165"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extLst>
      <p:ext uri="{BB962C8B-B14F-4D97-AF65-F5344CB8AC3E}">
        <p14:creationId xmlns:p14="http://schemas.microsoft.com/office/powerpoint/2010/main" val="11022673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10</a:t>
            </a:fld>
            <a:endParaRPr lang="en-US"/>
          </a:p>
        </p:txBody>
      </p:sp>
    </p:spTree>
    <p:extLst>
      <p:ext uri="{BB962C8B-B14F-4D97-AF65-F5344CB8AC3E}">
        <p14:creationId xmlns:p14="http://schemas.microsoft.com/office/powerpoint/2010/main" val="595089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11</a:t>
            </a:fld>
            <a:endParaRPr lang="en-US"/>
          </a:p>
        </p:txBody>
      </p:sp>
    </p:spTree>
    <p:extLst>
      <p:ext uri="{BB962C8B-B14F-4D97-AF65-F5344CB8AC3E}">
        <p14:creationId xmlns:p14="http://schemas.microsoft.com/office/powerpoint/2010/main" val="2329422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DA4B5BFC-DA5D-451C-A0C9-6D10AE58615D}" type="slidenum">
              <a:rPr lang="en-US" smtClean="0"/>
              <a:pPr/>
              <a:t>12</a:t>
            </a:fld>
            <a:endParaRPr lang="en-US" smtClean="0"/>
          </a:p>
        </p:txBody>
      </p:sp>
      <p:sp>
        <p:nvSpPr>
          <p:cNvPr id="34819" name="Rectangle 2"/>
          <p:cNvSpPr>
            <a:spLocks noGrp="1" noRot="1" noChangeAspect="1" noChangeArrowheads="1" noTextEdit="1"/>
          </p:cNvSpPr>
          <p:nvPr>
            <p:ph type="sldImg"/>
          </p:nvPr>
        </p:nvSpPr>
        <p:spPr>
          <a:xfrm>
            <a:off x="1268413" y="728663"/>
            <a:ext cx="4778375" cy="3584575"/>
          </a:xfrm>
          <a:ln/>
        </p:spPr>
      </p:sp>
      <p:sp>
        <p:nvSpPr>
          <p:cNvPr id="34820" name="Rectangle 3"/>
          <p:cNvSpPr>
            <a:spLocks noGrp="1" noChangeArrowheads="1"/>
          </p:cNvSpPr>
          <p:nvPr>
            <p:ph type="body" idx="1"/>
          </p:nvPr>
        </p:nvSpPr>
        <p:spPr>
          <a:noFill/>
          <a:ln/>
        </p:spPr>
        <p:txBody>
          <a:bodyPr/>
          <a:lstStyle/>
          <a:p>
            <a:pPr eaLnBrk="1" hangingPunct="1"/>
            <a:r>
              <a:rPr lang="en-US" sz="1200" dirty="0" smtClean="0">
                <a:solidFill>
                  <a:schemeClr val="tx1"/>
                </a:solidFill>
              </a:rPr>
              <a:t>A temperature error of 4</a:t>
            </a:r>
            <a:r>
              <a:rPr lang="en-US" sz="1200" baseline="30000" dirty="0" smtClean="0">
                <a:solidFill>
                  <a:schemeClr val="tx1"/>
                </a:solidFill>
              </a:rPr>
              <a:t>o</a:t>
            </a:r>
            <a:r>
              <a:rPr lang="en-US" sz="1200" dirty="0" smtClean="0">
                <a:solidFill>
                  <a:schemeClr val="tx1"/>
                </a:solidFill>
              </a:rPr>
              <a:t> C or salinity error of 12 </a:t>
            </a:r>
            <a:r>
              <a:rPr lang="en-US" sz="1200" dirty="0" err="1" smtClean="0">
                <a:solidFill>
                  <a:schemeClr val="tx1"/>
                </a:solidFill>
              </a:rPr>
              <a:t>ppt</a:t>
            </a:r>
            <a:r>
              <a:rPr lang="en-US" sz="1200" dirty="0" smtClean="0">
                <a:solidFill>
                  <a:schemeClr val="tx1"/>
                </a:solidFill>
              </a:rPr>
              <a:t> will result in a 1% velocity error</a:t>
            </a:r>
          </a:p>
          <a:p>
            <a:pPr eaLnBrk="1" hangingPunct="1"/>
            <a:r>
              <a:rPr lang="en-US" sz="1200" dirty="0" smtClean="0">
                <a:solidFill>
                  <a:schemeClr val="tx1"/>
                </a:solidFill>
              </a:rPr>
              <a:t>The instrument must have an accurate temperature sensor and must be configured for the correct salinity</a:t>
            </a:r>
          </a:p>
          <a:p>
            <a:r>
              <a:rPr lang="en-US" sz="1100" dirty="0" smtClean="0">
                <a:solidFill>
                  <a:schemeClr val="tx1"/>
                </a:solidFill>
              </a:rPr>
              <a:t>Rule of thumb: Specific conductance generally below</a:t>
            </a:r>
            <a:br>
              <a:rPr lang="en-US" sz="1100" dirty="0" smtClean="0">
                <a:solidFill>
                  <a:schemeClr val="tx1"/>
                </a:solidFill>
              </a:rPr>
            </a:br>
            <a:r>
              <a:rPr lang="en-US" sz="1100" dirty="0" smtClean="0">
                <a:solidFill>
                  <a:schemeClr val="tx1"/>
                </a:solidFill>
              </a:rPr>
              <a:t>5000 </a:t>
            </a:r>
            <a:r>
              <a:rPr lang="en-US" sz="1100" dirty="0" err="1" smtClean="0">
                <a:solidFill>
                  <a:schemeClr val="tx1"/>
                </a:solidFill>
              </a:rPr>
              <a:t>uS</a:t>
            </a:r>
            <a:r>
              <a:rPr lang="en-US" sz="1100" dirty="0" smtClean="0">
                <a:solidFill>
                  <a:schemeClr val="tx1"/>
                </a:solidFill>
              </a:rPr>
              <a:t>/cm should not significantly affect C</a:t>
            </a:r>
          </a:p>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0DC3C9-76C1-47E1-94E3-D990A7C1400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7D80E0-3451-4E12-8B3F-FA3E84B282F4}" type="slidenum">
              <a:rPr lang="en-US" smtClean="0"/>
              <a:pPr/>
              <a:t>14</a:t>
            </a:fld>
            <a:endParaRPr lang="en-US"/>
          </a:p>
        </p:txBody>
      </p:sp>
    </p:spTree>
    <p:extLst>
      <p:ext uri="{BB962C8B-B14F-4D97-AF65-F5344CB8AC3E}">
        <p14:creationId xmlns:p14="http://schemas.microsoft.com/office/powerpoint/2010/main" val="331843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AB84AD-62B1-415D-A4DC-8EBB0EA13BED}"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268413" y="728663"/>
            <a:ext cx="4778375" cy="3584575"/>
          </a:xfrm>
          <a:ln/>
        </p:spPr>
      </p:sp>
      <p:sp>
        <p:nvSpPr>
          <p:cNvPr id="79875" name="Notes Placeholder 2"/>
          <p:cNvSpPr>
            <a:spLocks noGrp="1"/>
          </p:cNvSpPr>
          <p:nvPr>
            <p:ph type="body" idx="1"/>
          </p:nvPr>
        </p:nvSpPr>
        <p:spPr>
          <a:noFill/>
          <a:ln/>
        </p:spPr>
        <p:txBody>
          <a:bodyPr/>
          <a:lstStyle/>
          <a:p>
            <a:pPr eaLnBrk="1" hangingPunct="1"/>
            <a:r>
              <a:rPr lang="en-US" dirty="0" smtClean="0"/>
              <a:t>Discuss the concept</a:t>
            </a:r>
          </a:p>
        </p:txBody>
      </p:sp>
      <p:sp>
        <p:nvSpPr>
          <p:cNvPr id="79876" name="Slide Number Placeholder 3"/>
          <p:cNvSpPr>
            <a:spLocks noGrp="1"/>
          </p:cNvSpPr>
          <p:nvPr>
            <p:ph type="sldNum" sz="quarter" idx="5"/>
          </p:nvPr>
        </p:nvSpPr>
        <p:spPr>
          <a:noFill/>
        </p:spPr>
        <p:txBody>
          <a:bodyPr/>
          <a:lstStyle/>
          <a:p>
            <a:fld id="{A613ECD9-BFA1-49C3-B45C-773ED775CAF2}"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39F71D2-C92E-4CD6-9AE0-A95A4AEDF63A}" type="slidenum">
              <a:rPr lang="en-US" smtClean="0"/>
              <a:pPr/>
              <a:t>17</a:t>
            </a:fld>
            <a:endParaRPr lang="en-US" smtClean="0"/>
          </a:p>
        </p:txBody>
      </p:sp>
      <p:sp>
        <p:nvSpPr>
          <p:cNvPr id="40963" name="Rectangle 2"/>
          <p:cNvSpPr>
            <a:spLocks noGrp="1" noRot="1" noChangeAspect="1" noChangeArrowheads="1" noTextEdit="1"/>
          </p:cNvSpPr>
          <p:nvPr>
            <p:ph type="sldImg"/>
          </p:nvPr>
        </p:nvSpPr>
        <p:spPr>
          <a:xfrm>
            <a:off x="1268413" y="728663"/>
            <a:ext cx="4778375" cy="3584575"/>
          </a:xfrm>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73F80A-7440-4F49-9873-EC241C6EEBB2}" type="slidenum">
              <a:rPr lang="en-US"/>
              <a:pPr/>
              <a:t>18</a:t>
            </a:fld>
            <a:endParaRPr lang="en-US"/>
          </a:p>
        </p:txBody>
      </p:sp>
      <p:sp>
        <p:nvSpPr>
          <p:cNvPr id="59394" name="Rectangle 2"/>
          <p:cNvSpPr>
            <a:spLocks noGrp="1" noRot="1" noChangeAspect="1" noChangeArrowheads="1" noTextEdit="1"/>
          </p:cNvSpPr>
          <p:nvPr>
            <p:ph type="sldImg"/>
          </p:nvPr>
        </p:nvSpPr>
        <p:spPr>
          <a:xfrm>
            <a:off x="1323975" y="758825"/>
            <a:ext cx="4802188" cy="3600450"/>
          </a:xfrm>
          <a:ln w="12700" cap="flat">
            <a:solidFill>
              <a:schemeClr val="tx1"/>
            </a:solidFill>
          </a:ln>
        </p:spPr>
      </p:sp>
      <p:sp>
        <p:nvSpPr>
          <p:cNvPr id="59395" name="Rectangle 3"/>
          <p:cNvSpPr>
            <a:spLocks noGrp="1" noChangeArrowheads="1"/>
          </p:cNvSpPr>
          <p:nvPr>
            <p:ph type="body" idx="1"/>
          </p:nvPr>
        </p:nvSpPr>
        <p:spPr>
          <a:xfrm>
            <a:off x="992294" y="4628153"/>
            <a:ext cx="5464387" cy="4388369"/>
          </a:xfrm>
          <a:noFill/>
          <a:ln/>
        </p:spPr>
        <p:txBody>
          <a:bodyPr lIns="94840" tIns="46588" rIns="94840" bIns="46588"/>
          <a:lstStyle/>
          <a:p>
            <a:pPr>
              <a:lnSpc>
                <a:spcPct val="80000"/>
              </a:lnSpc>
            </a:pPr>
            <a:r>
              <a:rPr lang="en-US" sz="800" b="1" dirty="0"/>
              <a:t>Slide content description</a:t>
            </a:r>
            <a:r>
              <a:rPr lang="en-US" sz="800" dirty="0"/>
              <a:t>	</a:t>
            </a:r>
          </a:p>
          <a:p>
            <a:pPr>
              <a:lnSpc>
                <a:spcPct val="80000"/>
              </a:lnSpc>
            </a:pPr>
            <a:r>
              <a:rPr lang="en-US" sz="800" dirty="0"/>
              <a:t>	 Data quality assurance	</a:t>
            </a:r>
          </a:p>
          <a:p>
            <a:pPr>
              <a:lnSpc>
                <a:spcPct val="80000"/>
              </a:lnSpc>
            </a:pPr>
            <a:endParaRPr lang="en-US" sz="800" dirty="0"/>
          </a:p>
          <a:p>
            <a:pPr>
              <a:lnSpc>
                <a:spcPct val="80000"/>
              </a:lnSpc>
            </a:pPr>
            <a:r>
              <a:rPr lang="en-US" sz="800" b="1" dirty="0"/>
              <a:t>Intended Message</a:t>
            </a:r>
          </a:p>
          <a:p>
            <a:pPr>
              <a:lnSpc>
                <a:spcPct val="80000"/>
              </a:lnSpc>
            </a:pPr>
            <a:r>
              <a:rPr lang="en-US" sz="800" b="1" dirty="0"/>
              <a:t>	 </a:t>
            </a:r>
            <a:r>
              <a:rPr lang="en-US" sz="800" dirty="0"/>
              <a:t>Check the field data quality prior to leaving the field</a:t>
            </a:r>
          </a:p>
          <a:p>
            <a:pPr>
              <a:lnSpc>
                <a:spcPct val="80000"/>
              </a:lnSpc>
            </a:pPr>
            <a:endParaRPr lang="en-US" sz="800" dirty="0"/>
          </a:p>
          <a:p>
            <a:pPr>
              <a:lnSpc>
                <a:spcPct val="80000"/>
              </a:lnSpc>
            </a:pPr>
            <a:r>
              <a:rPr lang="en-US" sz="800" b="1" dirty="0"/>
              <a:t>Material</a:t>
            </a:r>
          </a:p>
          <a:p>
            <a:pPr>
              <a:lnSpc>
                <a:spcPct val="80000"/>
              </a:lnSpc>
            </a:pPr>
            <a:r>
              <a:rPr lang="en-US" sz="800" dirty="0"/>
              <a:t>Prior to leaving the field site, conduct a preliminary data quality assurance review.  It is intended as a quick check in the field to determine whether or not the data is suitable for the computation of discharge. </a:t>
            </a:r>
          </a:p>
          <a:p>
            <a:pPr>
              <a:lnSpc>
                <a:spcPct val="80000"/>
              </a:lnSpc>
            </a:pPr>
            <a:endParaRPr lang="en-US" sz="800" dirty="0"/>
          </a:p>
          <a:p>
            <a:pPr>
              <a:lnSpc>
                <a:spcPct val="80000"/>
              </a:lnSpc>
            </a:pPr>
            <a:r>
              <a:rPr lang="en-US" sz="800" dirty="0"/>
              <a:t> It consists of two 	procedures.  </a:t>
            </a:r>
          </a:p>
          <a:p>
            <a:pPr>
              <a:lnSpc>
                <a:spcPct val="80000"/>
              </a:lnSpc>
            </a:pPr>
            <a:r>
              <a:rPr lang="en-US" sz="800" dirty="0"/>
              <a:t>The first procedure involves checking the quality of each individual transect.  </a:t>
            </a:r>
          </a:p>
          <a:p>
            <a:pPr>
              <a:lnSpc>
                <a:spcPct val="80000"/>
              </a:lnSpc>
            </a:pPr>
            <a:r>
              <a:rPr lang="en-US" sz="800" dirty="0"/>
              <a:t>The second procedure involves checking the overall integrity of the discharge measurement, which consists of a minimum of 4 valid transects 	all within 5% of their average.  This must be done before leaving the site. </a:t>
            </a:r>
          </a:p>
          <a:p>
            <a:pPr>
              <a:lnSpc>
                <a:spcPct val="80000"/>
              </a:lnSpc>
            </a:pPr>
            <a:endParaRPr lang="en-US" sz="800" dirty="0"/>
          </a:p>
          <a:p>
            <a:pPr>
              <a:lnSpc>
                <a:spcPct val="80000"/>
              </a:lnSpc>
            </a:pPr>
            <a:r>
              <a:rPr lang="en-US" sz="800" dirty="0"/>
              <a:t>The first procedure involves checking that each transect has been set-up and conducted in keeping with the procedures and criteria listed in </a:t>
            </a:r>
            <a:r>
              <a:rPr lang="en-US" sz="800" u="sng" dirty="0"/>
              <a:t>Section 4.0 Field Set-up and Operations</a:t>
            </a:r>
            <a:r>
              <a:rPr lang="en-US" sz="800" dirty="0"/>
              <a:t> above.  The major points include:</a:t>
            </a:r>
          </a:p>
          <a:p>
            <a:pPr>
              <a:lnSpc>
                <a:spcPct val="80000"/>
              </a:lnSpc>
            </a:pPr>
            <a:r>
              <a:rPr lang="en-US" sz="800" dirty="0"/>
              <a:t>		- Field computer set-up includes latest WinRiver software and correct file naming conventions.</a:t>
            </a:r>
          </a:p>
          <a:p>
            <a:pPr>
              <a:lnSpc>
                <a:spcPct val="80000"/>
              </a:lnSpc>
            </a:pPr>
            <a:r>
              <a:rPr lang="en-US" sz="800" dirty="0"/>
              <a:t>		- Site selection in keeping with standards. Criteria specific to ADCP are listed in Appendix A.</a:t>
            </a:r>
          </a:p>
          <a:p>
            <a:pPr>
              <a:lnSpc>
                <a:spcPct val="80000"/>
              </a:lnSpc>
            </a:pPr>
            <a:r>
              <a:rPr lang="en-US" sz="800" dirty="0"/>
              <a:t>		- Comprehensive Survey Notes, taking particular care to record unusual conditions such as high winds.</a:t>
            </a:r>
          </a:p>
          <a:p>
            <a:pPr>
              <a:lnSpc>
                <a:spcPct val="80000"/>
              </a:lnSpc>
            </a:pPr>
            <a:r>
              <a:rPr lang="en-US" sz="800" dirty="0"/>
              <a:t>		- Appropriate WinRiver settings and ADCP Configuration for the site conditions.</a:t>
            </a:r>
          </a:p>
          <a:p>
            <a:pPr>
              <a:lnSpc>
                <a:spcPct val="80000"/>
              </a:lnSpc>
            </a:pPr>
            <a:r>
              <a:rPr lang="en-US" sz="800" dirty="0"/>
              <a:t>		- Recording of ADCP transducer depth, temperature, salinity and gauge heights.</a:t>
            </a:r>
          </a:p>
          <a:p>
            <a:pPr>
              <a:lnSpc>
                <a:spcPct val="80000"/>
              </a:lnSpc>
            </a:pPr>
            <a:r>
              <a:rPr lang="en-US" sz="800" dirty="0"/>
              <a:t>		- Diagnostic, Compass Calibration and Moving Bed files conducted and recorded.</a:t>
            </a:r>
          </a:p>
          <a:p>
            <a:pPr>
              <a:lnSpc>
                <a:spcPct val="80000"/>
              </a:lnSpc>
            </a:pPr>
            <a:r>
              <a:rPr lang="en-US" sz="800" dirty="0"/>
              <a:t>		- Measurement of left and right bank distances (not estimated).</a:t>
            </a:r>
          </a:p>
          <a:p>
            <a:pPr>
              <a:lnSpc>
                <a:spcPct val="80000"/>
              </a:lnSpc>
            </a:pPr>
            <a:r>
              <a:rPr lang="en-US" sz="800" dirty="0"/>
              <a:t>		-Appropriate boat speed and track.</a:t>
            </a:r>
          </a:p>
          <a:p>
            <a:pPr>
              <a:lnSpc>
                <a:spcPct val="80000"/>
              </a:lnSpc>
            </a:pPr>
            <a:r>
              <a:rPr lang="en-US" sz="800" dirty="0"/>
              <a:t>		- Less than 10% bad ensembles, 10% lost ensembles and 25% bad bins.</a:t>
            </a:r>
          </a:p>
          <a:p>
            <a:pPr>
              <a:lnSpc>
                <a:spcPct val="80000"/>
              </a:lnSpc>
            </a:pPr>
            <a:r>
              <a:rPr lang="en-US" sz="800" dirty="0"/>
              <a:t>		- More than 25% of Measured Q over the Total Q.</a:t>
            </a:r>
          </a:p>
          <a:p>
            <a:pPr>
              <a:lnSpc>
                <a:spcPct val="80000"/>
              </a:lnSpc>
            </a:pPr>
            <a:r>
              <a:rPr lang="en-US" sz="800" b="1" dirty="0"/>
              <a:t>	</a:t>
            </a:r>
            <a:r>
              <a:rPr lang="en-US" sz="800" dirty="0"/>
              <a:t>	</a:t>
            </a:r>
            <a:r>
              <a:rPr lang="en-US" sz="800" b="1" dirty="0"/>
              <a:t>	</a:t>
            </a:r>
          </a:p>
          <a:p>
            <a:pPr>
              <a:lnSpc>
                <a:spcPct val="80000"/>
              </a:lnSpc>
            </a:pPr>
            <a:r>
              <a:rPr lang="en-US" sz="800" b="1" dirty="0"/>
              <a:t>Reference</a:t>
            </a:r>
          </a:p>
          <a:p>
            <a:pPr>
              <a:lnSpc>
                <a:spcPct val="80000"/>
              </a:lnSpc>
            </a:pPr>
            <a:r>
              <a:rPr lang="en-US" sz="800" dirty="0"/>
              <a:t>	Procedures For Conducting ADCP Discharge Measurements  , section 4.0</a:t>
            </a:r>
          </a:p>
          <a:p>
            <a:endParaRPr lang="en-US" sz="8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2</a:t>
            </a:fld>
            <a:endParaRPr lang="en-US"/>
          </a:p>
        </p:txBody>
      </p:sp>
    </p:spTree>
    <p:extLst>
      <p:ext uri="{BB962C8B-B14F-4D97-AF65-F5344CB8AC3E}">
        <p14:creationId xmlns:p14="http://schemas.microsoft.com/office/powerpoint/2010/main" val="1744691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The StreamPro is more susceptible to interference issues than the Rio Grande primarily because of the cable between the sensing head and the electronics.  The longer that cable is, the more susceptible the system will be.  The other challenging aspect of interference is that everything is relative.  All else being equal, sites with higher backscatter characteristics will be less susceptible to data degradation from interference than sites with low backscatter characteristics.  There is no substitute for human judgment in this area.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Interference in ADCPs can take two forms.  The first, and more benign form, is that it will increase the background noise level at a site.  This form of interference is indicated by the RSSI values in the PT3 test.  A typical StreamPro in a clean environment will have RSSI values on the order of 50 – 70.  The RSSI values are not calibrated or normalized to any particular value, so there will be significant differences between beams and between sensors.  Elevated values merely indicate higher levels of background noise in a system or at a site rather than an issue with the StreamPro hardware.  Data collected at a site should be reliable as long as the RSSI of the collected data is 10-20 counts or more above the background noise level.  Normally, as the signal strength drops below that threshold the correlation will decrease and when it drops low enough the data will be flagged bad which is expected and desired behavior.  The negative impact of this type of interference is that range will be reduced and data is more likely to be marked bad.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The second form interference can take is that of elevated correlation.  The PT3 test receives without transmitting; normally as time passes the background noise should change and the signal will </a:t>
            </a:r>
            <a:r>
              <a:rPr lang="en-US" sz="1200" kern="1200" dirty="0" err="1" smtClean="0">
                <a:solidFill>
                  <a:schemeClr val="tx1"/>
                </a:solidFill>
                <a:effectLst/>
                <a:latin typeface="Times New Roman" pitchFamily="18" charset="0"/>
                <a:ea typeface="+mn-ea"/>
                <a:cs typeface="+mn-cs"/>
              </a:rPr>
              <a:t>decorrelate</a:t>
            </a:r>
            <a:r>
              <a:rPr lang="en-US" sz="1200" kern="1200" dirty="0" smtClean="0">
                <a:solidFill>
                  <a:schemeClr val="tx1"/>
                </a:solidFill>
                <a:effectLst/>
                <a:latin typeface="Times New Roman" pitchFamily="18" charset="0"/>
                <a:ea typeface="+mn-ea"/>
                <a:cs typeface="+mn-cs"/>
              </a:rPr>
              <a:t>.  If it does not, the system cannot tell when the data is erroneous.  Correlation at a site with favorable interference characteristics will typically decay to 15% or less by lag 3.  High correlation values at longer lags does not necessarily mean the data is unreliable, it simply means that the system cannot determine whether or not it is reliable.  As noted above, if the intensity of the profile data is 10-20 counts or more above the PT3 RSSI level the data should be reliable.  </a:t>
            </a:r>
          </a:p>
          <a:p>
            <a:r>
              <a:rPr lang="en-US" sz="1200" kern="1200" dirty="0" smtClean="0">
                <a:solidFill>
                  <a:schemeClr val="tx1"/>
                </a:solidFill>
                <a:effectLst/>
                <a:latin typeface="Times New Roman" pitchFamily="18" charset="0"/>
                <a:ea typeface="+mn-ea"/>
                <a:cs typeface="+mn-cs"/>
              </a:rPr>
              <a:t> </a:t>
            </a:r>
          </a:p>
          <a:p>
            <a:r>
              <a:rPr lang="en-US" sz="1200" kern="1200" dirty="0" smtClean="0">
                <a:solidFill>
                  <a:schemeClr val="tx1"/>
                </a:solidFill>
                <a:effectLst/>
                <a:latin typeface="Times New Roman" pitchFamily="18" charset="0"/>
                <a:ea typeface="+mn-ea"/>
                <a:cs typeface="+mn-cs"/>
              </a:rPr>
              <a:t>When interference is present, reasonable values for the WT Up and WT Error thresholds should be adequate to screen out erroneous data.  Threshold values of 0.5 m/sec (approximately 1.6 </a:t>
            </a:r>
            <a:r>
              <a:rPr lang="en-US" sz="1200" kern="1200" dirty="0" err="1" smtClean="0">
                <a:solidFill>
                  <a:schemeClr val="tx1"/>
                </a:solidFill>
                <a:effectLst/>
                <a:latin typeface="Times New Roman" pitchFamily="18" charset="0"/>
                <a:ea typeface="+mn-ea"/>
                <a:cs typeface="+mn-cs"/>
              </a:rPr>
              <a:t>ft</a:t>
            </a:r>
            <a:r>
              <a:rPr lang="en-US" sz="1200" kern="1200" dirty="0" smtClean="0">
                <a:solidFill>
                  <a:schemeClr val="tx1"/>
                </a:solidFill>
                <a:effectLst/>
                <a:latin typeface="Times New Roman" pitchFamily="18" charset="0"/>
                <a:ea typeface="+mn-ea"/>
                <a:cs typeface="+mn-cs"/>
              </a:rPr>
              <a:t>/sec) for both WT Up and WT Error worked nicely in the data I reviewed, and the data remaining after applying those threshold values corresponded closely to the 10 count RSSI margin I discussed above.  </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21</a:t>
            </a:fld>
            <a:endParaRPr lang="en-US"/>
          </a:p>
        </p:txBody>
      </p:sp>
    </p:spTree>
    <p:extLst>
      <p:ext uri="{BB962C8B-B14F-4D97-AF65-F5344CB8AC3E}">
        <p14:creationId xmlns:p14="http://schemas.microsoft.com/office/powerpoint/2010/main" val="2780302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22</a:t>
            </a:fld>
            <a:endParaRPr lang="en-US"/>
          </a:p>
        </p:txBody>
      </p:sp>
    </p:spTree>
    <p:extLst>
      <p:ext uri="{BB962C8B-B14F-4D97-AF65-F5344CB8AC3E}">
        <p14:creationId xmlns:p14="http://schemas.microsoft.com/office/powerpoint/2010/main" val="1359408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8C475C8-0ED0-435C-92DD-7AFA7D96D9C2}"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257300" y="720725"/>
            <a:ext cx="4800600" cy="3600450"/>
          </a:xfrm>
          <a:ln/>
        </p:spPr>
      </p:sp>
      <p:sp>
        <p:nvSpPr>
          <p:cNvPr id="40963" name="Rectangle 3"/>
          <p:cNvSpPr>
            <a:spLocks noGrp="1" noChangeArrowheads="1"/>
          </p:cNvSpPr>
          <p:nvPr>
            <p:ph type="body" idx="1"/>
          </p:nvPr>
        </p:nvSpPr>
        <p:spPr>
          <a:xfrm>
            <a:off x="731838" y="4560888"/>
            <a:ext cx="5851525" cy="4319587"/>
          </a:xfrm>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268413" y="728663"/>
            <a:ext cx="4778375" cy="3584575"/>
          </a:xfrm>
          <a:noFill/>
          <a:ln>
            <a:solidFill>
              <a:srgbClr val="000000"/>
            </a:solidFill>
            <a:miter lim="800000"/>
            <a:headEnd/>
            <a:tailEnd/>
          </a:ln>
        </p:spPr>
      </p:sp>
      <p:sp>
        <p:nvSpPr>
          <p:cNvPr id="35843" name="Notes Placeholder 2"/>
          <p:cNvSpPr>
            <a:spLocks noGrp="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268413" y="728663"/>
            <a:ext cx="4778375" cy="3584575"/>
          </a:xfrm>
          <a:noFill/>
          <a:ln>
            <a:solidFill>
              <a:srgbClr val="000000"/>
            </a:solidFill>
            <a:miter lim="800000"/>
            <a:headEnd/>
            <a:tailEnd/>
          </a:ln>
        </p:spPr>
      </p:sp>
      <p:sp>
        <p:nvSpPr>
          <p:cNvPr id="43011" name="Notes Placeholder 2"/>
          <p:cNvSpPr>
            <a:spLocks noGrp="1"/>
          </p:cNvSpPr>
          <p:nvPr>
            <p:ph type="body" idx="1"/>
          </p:nvPr>
        </p:nvSpPr>
        <p:spPr>
          <a:noFill/>
          <a:ln/>
        </p:spPr>
        <p:txBody>
          <a:bodyPr/>
          <a:lstStyle/>
          <a:p>
            <a:pPr eaLnBrk="1" hangingPunct="1">
              <a:spcBef>
                <a:spcPct val="0"/>
              </a:spcBef>
            </a:pPr>
            <a:r>
              <a:rPr lang="en-US" smtClean="0"/>
              <a:t>Point out Devices is Instrument capabilities and not selected configuration</a:t>
            </a:r>
          </a:p>
          <a:p>
            <a:pPr eaLnBrk="1" hangingPunct="1">
              <a:spcBef>
                <a:spcPct val="0"/>
              </a:spcBef>
            </a:pPr>
            <a:endParaRPr lang="en-US" smtClean="0"/>
          </a:p>
        </p:txBody>
      </p:sp>
      <p:sp>
        <p:nvSpPr>
          <p:cNvPr id="4" name="Slide Number Placeholder 3"/>
          <p:cNvSpPr>
            <a:spLocks noGrp="1"/>
          </p:cNvSpPr>
          <p:nvPr>
            <p:ph type="sldNum" sz="quarter" idx="5"/>
          </p:nvPr>
        </p:nvSpPr>
        <p:spPr/>
        <p:txBody>
          <a:bodyPr/>
          <a:lstStyle/>
          <a:p>
            <a:pPr>
              <a:defRPr/>
            </a:pPr>
            <a:fld id="{D7C3FE33-5E27-4BA7-9110-D3E05CC632AE}" type="slidenum">
              <a:rPr lang="en-US"/>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27</a:t>
            </a:fld>
            <a:endParaRPr lang="en-US"/>
          </a:p>
        </p:txBody>
      </p:sp>
    </p:spTree>
    <p:extLst>
      <p:ext uri="{BB962C8B-B14F-4D97-AF65-F5344CB8AC3E}">
        <p14:creationId xmlns:p14="http://schemas.microsoft.com/office/powerpoint/2010/main" val="3995201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0DC3C9-76C1-47E1-94E3-D990A7C1400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0DC3C9-76C1-47E1-94E3-D990A7C1400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8C475C8-0ED0-435C-92DD-7AFA7D96D9C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30</a:t>
            </a:fld>
            <a:endParaRPr lang="en-US"/>
          </a:p>
        </p:txBody>
      </p:sp>
    </p:spTree>
    <p:extLst>
      <p:ext uri="{BB962C8B-B14F-4D97-AF65-F5344CB8AC3E}">
        <p14:creationId xmlns:p14="http://schemas.microsoft.com/office/powerpoint/2010/main" val="4052069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33</a:t>
            </a:fld>
            <a:endParaRPr lang="en-US" dirty="0"/>
          </a:p>
        </p:txBody>
      </p:sp>
    </p:spTree>
    <p:extLst>
      <p:ext uri="{BB962C8B-B14F-4D97-AF65-F5344CB8AC3E}">
        <p14:creationId xmlns:p14="http://schemas.microsoft.com/office/powerpoint/2010/main" val="42645510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34</a:t>
            </a:fld>
            <a:endParaRPr lang="en-US" dirty="0"/>
          </a:p>
        </p:txBody>
      </p:sp>
    </p:spTree>
    <p:extLst>
      <p:ext uri="{BB962C8B-B14F-4D97-AF65-F5344CB8AC3E}">
        <p14:creationId xmlns:p14="http://schemas.microsoft.com/office/powerpoint/2010/main" val="985516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268413" y="728663"/>
            <a:ext cx="4778375" cy="358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latin typeface="Arial" charset="0"/>
                <a:cs typeface="Arial" charset="0"/>
              </a:rPr>
              <a:t>RiverSurveyor</a:t>
            </a:r>
          </a:p>
          <a:p>
            <a:endParaRPr lang="en-US" dirty="0" smtClean="0">
              <a:latin typeface="Arial" charset="0"/>
              <a:cs typeface="Arial" charset="0"/>
            </a:endParaRPr>
          </a:p>
          <a:p>
            <a:r>
              <a:rPr lang="en-US" dirty="0" smtClean="0">
                <a:latin typeface="Arial" charset="0"/>
                <a:cs typeface="Arial" charset="0"/>
              </a:rPr>
              <a:t>The RiverSurveyor compass calibration is a multi-tilt calibration that requires two complete circles while the pitching and rolling the ADCP and the boat significantly.</a:t>
            </a:r>
          </a:p>
          <a:p>
            <a:endParaRPr lang="en-US" dirty="0" smtClean="0">
              <a:latin typeface="Arial" charset="0"/>
              <a:cs typeface="Arial" charset="0"/>
            </a:endParaRPr>
          </a:p>
          <a:p>
            <a:r>
              <a:rPr lang="en-US" dirty="0" smtClean="0">
                <a:latin typeface="Arial" charset="0"/>
                <a:cs typeface="Arial" charset="0"/>
              </a:rPr>
              <a:t>A calibration with minimal pitch and roll may be acceptable if only minimal pitch and roll is experienced during the measurement, such as on a manned boat. However, even in this situation pitching and rolling the boat as much as possible will improve the calibration.</a:t>
            </a:r>
          </a:p>
          <a:p>
            <a:endParaRPr lang="en-US" dirty="0" smtClean="0">
              <a:latin typeface="Arial" charset="0"/>
              <a:cs typeface="Arial" charset="0"/>
            </a:endParaRPr>
          </a:p>
          <a:p>
            <a:r>
              <a:rPr lang="en-US" dirty="0" smtClean="0">
                <a:latin typeface="Arial" charset="0"/>
                <a:cs typeface="Arial" charset="0"/>
              </a:rPr>
              <a:t>Click </a:t>
            </a:r>
            <a:r>
              <a:rPr lang="en-US" u="sng" dirty="0" smtClean="0">
                <a:latin typeface="Arial" charset="0"/>
                <a:cs typeface="Arial" charset="0"/>
              </a:rPr>
              <a:t>Start</a:t>
            </a:r>
            <a:r>
              <a:rPr lang="en-US" dirty="0" smtClean="0">
                <a:latin typeface="Arial" charset="0"/>
                <a:cs typeface="Arial" charset="0"/>
              </a:rPr>
              <a:t> and rotate ADCP through two complete circles, slowly, while varying the roll and pitch angles as much as possible.</a:t>
            </a:r>
          </a:p>
          <a:p>
            <a:endParaRPr lang="en-US" dirty="0" smtClean="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9A19EDD4-4501-45AD-84C0-73861BD3DEB6}"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Arial" charset="0"/>
                <a:cs typeface="Arial" charset="0"/>
              </a:rPr>
              <a:t>This video shows the compass calibration of a RiverSurveyor M9 mounted on a Hydroboard. Two complete circles should be made with this pitching and rolling motion.</a:t>
            </a:r>
          </a:p>
        </p:txBody>
      </p:sp>
      <p:sp>
        <p:nvSpPr>
          <p:cNvPr id="4" name="Slide Number Placeholder 3"/>
          <p:cNvSpPr>
            <a:spLocks noGrp="1"/>
          </p:cNvSpPr>
          <p:nvPr>
            <p:ph type="sldNum" sz="quarter" idx="5"/>
          </p:nvPr>
        </p:nvSpPr>
        <p:spPr/>
        <p:txBody>
          <a:bodyPr/>
          <a:lstStyle/>
          <a:p>
            <a:pPr>
              <a:defRPr/>
            </a:pPr>
            <a:fld id="{1EE44F4D-9FBE-49F2-BBE2-EF7F285D56C3}"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1268413" y="728663"/>
            <a:ext cx="4778375" cy="3584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smtClean="0">
                <a:latin typeface="Arial" charset="0"/>
                <a:cs typeface="Arial" charset="0"/>
              </a:rPr>
              <a:t>Compass Calibration</a:t>
            </a:r>
          </a:p>
          <a:p>
            <a:endParaRPr lang="en-US" smtClean="0">
              <a:latin typeface="Arial" charset="0"/>
              <a:cs typeface="Arial" charset="0"/>
            </a:endParaRPr>
          </a:p>
          <a:p>
            <a:r>
              <a:rPr lang="en-US" smtClean="0">
                <a:latin typeface="Arial" charset="0"/>
                <a:cs typeface="Arial" charset="0"/>
              </a:rPr>
              <a:t>After completing two complete rotations press the Stop button.</a:t>
            </a:r>
          </a:p>
          <a:p>
            <a:endParaRPr lang="en-US" smtClean="0">
              <a:latin typeface="Arial" charset="0"/>
              <a:cs typeface="Arial" charset="0"/>
            </a:endParaRPr>
          </a:p>
          <a:p>
            <a:r>
              <a:rPr lang="en-US" smtClean="0">
                <a:latin typeface="Arial" charset="0"/>
                <a:cs typeface="Arial" charset="0"/>
              </a:rPr>
              <a:t>The calibration routines will calculate a calibration score and provide brief comments on the results of the calibration.</a:t>
            </a:r>
          </a:p>
          <a:p>
            <a:endParaRPr lang="en-US" smtClean="0">
              <a:latin typeface="Arial" charset="0"/>
              <a:cs typeface="Arial" charset="0"/>
            </a:endParaRPr>
          </a:p>
          <a:p>
            <a:r>
              <a:rPr lang="en-US" smtClean="0">
                <a:latin typeface="Arial" charset="0"/>
                <a:cs typeface="Arial" charset="0"/>
              </a:rPr>
              <a:t>Generally the results should say “Pass”, but the Score is often less than excellent if the pitch and roll were minimal.</a:t>
            </a:r>
          </a:p>
          <a:p>
            <a:endParaRPr lang="en-US" smtClean="0">
              <a:latin typeface="Arial" charset="0"/>
              <a:cs typeface="Arial" charset="0"/>
            </a:endParaRPr>
          </a:p>
          <a:p>
            <a:r>
              <a:rPr lang="en-US" smtClean="0">
                <a:latin typeface="Arial" charset="0"/>
                <a:cs typeface="Arial" charset="0"/>
              </a:rPr>
              <a:t>The calibration score has two parts:</a:t>
            </a:r>
          </a:p>
          <a:p>
            <a:endParaRPr lang="en-US" smtClean="0">
              <a:latin typeface="Arial" charset="0"/>
              <a:cs typeface="Arial" charset="0"/>
            </a:endParaRPr>
          </a:p>
          <a:p>
            <a:r>
              <a:rPr lang="en-US" smtClean="0">
                <a:latin typeface="Arial" charset="0"/>
                <a:cs typeface="Arial" charset="0"/>
              </a:rPr>
              <a:t>M is the magnetic distortion which should be very low (less than 10)</a:t>
            </a:r>
          </a:p>
          <a:p>
            <a:endParaRPr lang="en-US" smtClean="0">
              <a:latin typeface="Arial" charset="0"/>
              <a:cs typeface="Arial" charset="0"/>
            </a:endParaRPr>
          </a:p>
          <a:p>
            <a:r>
              <a:rPr lang="en-US" smtClean="0">
                <a:latin typeface="Arial" charset="0"/>
                <a:cs typeface="Arial" charset="0"/>
              </a:rPr>
              <a:t>Q is a calibration score which should be very high on a scale of 1-10</a:t>
            </a:r>
          </a:p>
        </p:txBody>
      </p:sp>
      <p:sp>
        <p:nvSpPr>
          <p:cNvPr id="4" name="Slide Number Placeholder 3"/>
          <p:cNvSpPr>
            <a:spLocks noGrp="1"/>
          </p:cNvSpPr>
          <p:nvPr>
            <p:ph type="sldNum" sz="quarter" idx="5"/>
          </p:nvPr>
        </p:nvSpPr>
        <p:spPr/>
        <p:txBody>
          <a:bodyPr/>
          <a:lstStyle/>
          <a:p>
            <a:pPr>
              <a:defRPr/>
            </a:pPr>
            <a:fld id="{6D038097-0048-4F8D-8D67-43B96DCE41F0}"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4</a:t>
            </a:fld>
            <a:endParaRPr lang="en-US"/>
          </a:p>
        </p:txBody>
      </p:sp>
    </p:spTree>
    <p:extLst>
      <p:ext uri="{BB962C8B-B14F-4D97-AF65-F5344CB8AC3E}">
        <p14:creationId xmlns:p14="http://schemas.microsoft.com/office/powerpoint/2010/main" val="2347095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40</a:t>
            </a:fld>
            <a:endParaRPr lang="en-US"/>
          </a:p>
        </p:txBody>
      </p:sp>
    </p:spTree>
    <p:extLst>
      <p:ext uri="{BB962C8B-B14F-4D97-AF65-F5344CB8AC3E}">
        <p14:creationId xmlns:p14="http://schemas.microsoft.com/office/powerpoint/2010/main" val="1795445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41</a:t>
            </a:fld>
            <a:endParaRPr lang="en-US"/>
          </a:p>
        </p:txBody>
      </p:sp>
    </p:spTree>
    <p:extLst>
      <p:ext uri="{BB962C8B-B14F-4D97-AF65-F5344CB8AC3E}">
        <p14:creationId xmlns:p14="http://schemas.microsoft.com/office/powerpoint/2010/main" val="1523293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1A4C8-5653-473C-AAF6-4779299B4C6E}" type="slidenum">
              <a:rPr lang="en-US" smtClean="0"/>
              <a:t>42</a:t>
            </a:fld>
            <a:endParaRPr lang="en-US"/>
          </a:p>
        </p:txBody>
      </p:sp>
    </p:spTree>
    <p:extLst>
      <p:ext uri="{BB962C8B-B14F-4D97-AF65-F5344CB8AC3E}">
        <p14:creationId xmlns:p14="http://schemas.microsoft.com/office/powerpoint/2010/main" val="4093871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063334A-BCEA-4839-8C6B-8B369F1DED6D}" type="slidenum">
              <a:rPr lang="en-US" smtClean="0">
                <a:cs typeface="Arial" pitchFamily="34" charset="0"/>
              </a:rPr>
              <a:pPr/>
              <a:t>44</a:t>
            </a:fld>
            <a:endParaRPr lang="en-US" smtClean="0">
              <a:cs typeface="Arial" pitchFamily="34" charset="0"/>
            </a:endParaRPr>
          </a:p>
        </p:txBody>
      </p:sp>
      <p:sp>
        <p:nvSpPr>
          <p:cNvPr id="58371" name="Rectangle 2"/>
          <p:cNvSpPr>
            <a:spLocks noGrp="1" noRot="1" noChangeAspect="1" noChangeArrowheads="1" noTextEdit="1"/>
          </p:cNvSpPr>
          <p:nvPr>
            <p:ph type="sldImg"/>
          </p:nvPr>
        </p:nvSpPr>
        <p:spPr>
          <a:xfrm>
            <a:off x="1268413" y="728663"/>
            <a:ext cx="4778375" cy="3584575"/>
          </a:xfrm>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45</a:t>
            </a:fld>
            <a:endParaRPr lang="en-US" dirty="0"/>
          </a:p>
        </p:txBody>
      </p:sp>
    </p:spTree>
    <p:extLst>
      <p:ext uri="{BB962C8B-B14F-4D97-AF65-F5344CB8AC3E}">
        <p14:creationId xmlns:p14="http://schemas.microsoft.com/office/powerpoint/2010/main" val="165282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50E9CAA-A69E-486C-B837-07ADA907090F}" type="slidenum">
              <a:rPr lang="en-US" smtClean="0"/>
              <a:pPr>
                <a:defRPr/>
              </a:pPr>
              <a:t>46</a:t>
            </a:fld>
            <a:endParaRPr lang="en-US"/>
          </a:p>
        </p:txBody>
      </p:sp>
    </p:spTree>
    <p:extLst>
      <p:ext uri="{BB962C8B-B14F-4D97-AF65-F5344CB8AC3E}">
        <p14:creationId xmlns:p14="http://schemas.microsoft.com/office/powerpoint/2010/main" val="1241199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50E9CAA-A69E-486C-B837-07ADA907090F}" type="slidenum">
              <a:rPr lang="en-US" smtClean="0"/>
              <a:pPr>
                <a:defRPr/>
              </a:pPr>
              <a:t>47</a:t>
            </a:fld>
            <a:endParaRPr lang="en-US"/>
          </a:p>
        </p:txBody>
      </p:sp>
    </p:spTree>
    <p:extLst>
      <p:ext uri="{BB962C8B-B14F-4D97-AF65-F5344CB8AC3E}">
        <p14:creationId xmlns:p14="http://schemas.microsoft.com/office/powerpoint/2010/main" val="29352060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49</a:t>
            </a:fld>
            <a:endParaRPr lang="en-US"/>
          </a:p>
        </p:txBody>
      </p:sp>
    </p:spTree>
    <p:extLst>
      <p:ext uri="{BB962C8B-B14F-4D97-AF65-F5344CB8AC3E}">
        <p14:creationId xmlns:p14="http://schemas.microsoft.com/office/powerpoint/2010/main" val="12183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8C475C8-0ED0-435C-92DD-7AFA7D96D9C2}"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50</a:t>
            </a:fld>
            <a:endParaRPr lang="en-US"/>
          </a:p>
        </p:txBody>
      </p:sp>
    </p:spTree>
    <p:extLst>
      <p:ext uri="{BB962C8B-B14F-4D97-AF65-F5344CB8AC3E}">
        <p14:creationId xmlns:p14="http://schemas.microsoft.com/office/powerpoint/2010/main" val="1889978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51</a:t>
            </a:fld>
            <a:endParaRPr lang="en-US"/>
          </a:p>
        </p:txBody>
      </p:sp>
    </p:spTree>
    <p:extLst>
      <p:ext uri="{BB962C8B-B14F-4D97-AF65-F5344CB8AC3E}">
        <p14:creationId xmlns:p14="http://schemas.microsoft.com/office/powerpoint/2010/main" val="2665812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52</a:t>
            </a:fld>
            <a:endParaRPr lang="en-US"/>
          </a:p>
        </p:txBody>
      </p:sp>
    </p:spTree>
    <p:extLst>
      <p:ext uri="{BB962C8B-B14F-4D97-AF65-F5344CB8AC3E}">
        <p14:creationId xmlns:p14="http://schemas.microsoft.com/office/powerpoint/2010/main" val="12000106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53</a:t>
            </a:fld>
            <a:endParaRPr lang="en-US"/>
          </a:p>
        </p:txBody>
      </p:sp>
    </p:spTree>
    <p:extLst>
      <p:ext uri="{BB962C8B-B14F-4D97-AF65-F5344CB8AC3E}">
        <p14:creationId xmlns:p14="http://schemas.microsoft.com/office/powerpoint/2010/main" val="1756471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18E4C3D-6C9D-443E-8FB0-CF4E4DCD536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0DC3C9-76C1-47E1-94E3-D990A7C14009}"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FA711A-A3E4-498D-8FC0-C99AA0D69D95}" type="slidenum">
              <a:rPr lang="en-US" smtClean="0"/>
              <a:pPr>
                <a:defRPr/>
              </a:pPr>
              <a:t>56</a:t>
            </a:fld>
            <a:endParaRPr lang="en-US" dirty="0"/>
          </a:p>
        </p:txBody>
      </p:sp>
    </p:spTree>
    <p:extLst>
      <p:ext uri="{BB962C8B-B14F-4D97-AF65-F5344CB8AC3E}">
        <p14:creationId xmlns:p14="http://schemas.microsoft.com/office/powerpoint/2010/main" val="2672270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The FlowTracker is only capable of measuring at the manufacturer’s maximum-velocity specification of 4.5 m/s if the flow is perpendicular to the transmitting transducer face and the hardware is configured to measure velocities only in a range of ± 4.5 m/s. If the water velocity exceeds this range, it will report erroneous velocities. The receiving transducers can measure a velocity range of only ± 1.15 m/s; because of the geometric arrangement of the transmitting and receiving transducers, a velocity of 4.5 m/s flowing perpendicular to the transmitting transducer face results in a velocity towards a receiving transducer of 1.15 m/s.  A velocity component directly toward or away from the receiving transducers larger than 1.15 m/s will cause errors even when the total velocity magnitude is below the maximum. </a:t>
            </a:r>
          </a:p>
          <a:p>
            <a:endParaRPr lang="en-US" dirty="0"/>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57</a:t>
            </a:fld>
            <a:endParaRPr lang="en-US"/>
          </a:p>
        </p:txBody>
      </p:sp>
    </p:spTree>
    <p:extLst>
      <p:ext uri="{BB962C8B-B14F-4D97-AF65-F5344CB8AC3E}">
        <p14:creationId xmlns:p14="http://schemas.microsoft.com/office/powerpoint/2010/main" val="2688871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BCA4D6A-0ACB-4ADC-BC17-91202B9285C8}" type="slidenum">
              <a:rPr lang="en-US" smtClean="0">
                <a:latin typeface="Arial" pitchFamily="34" charset="0"/>
                <a:cs typeface="Arial" pitchFamily="34" charset="0"/>
              </a:rPr>
              <a:pPr/>
              <a:t>58</a:t>
            </a:fld>
            <a:endParaRPr lang="en-US" smtClean="0">
              <a:latin typeface="Arial" pitchFamily="34" charset="0"/>
              <a:cs typeface="Arial" pitchFamily="34" charset="0"/>
            </a:endParaRPr>
          </a:p>
        </p:txBody>
      </p:sp>
      <p:sp>
        <p:nvSpPr>
          <p:cNvPr id="103427" name="Rectangle 2"/>
          <p:cNvSpPr>
            <a:spLocks noGrp="1" noRot="1" noChangeAspect="1" noChangeArrowheads="1" noTextEdit="1"/>
          </p:cNvSpPr>
          <p:nvPr>
            <p:ph type="sldImg"/>
          </p:nvPr>
        </p:nvSpPr>
        <p:spPr>
          <a:xfrm>
            <a:off x="1257300" y="720725"/>
            <a:ext cx="4800600" cy="3600450"/>
          </a:xfrm>
          <a:ln/>
        </p:spPr>
      </p:sp>
      <p:sp>
        <p:nvSpPr>
          <p:cNvPr id="103428" name="Rectangle 3"/>
          <p:cNvSpPr>
            <a:spLocks noGrp="1" noChangeArrowheads="1"/>
          </p:cNvSpPr>
          <p:nvPr>
            <p:ph type="body" idx="1"/>
          </p:nvPr>
        </p:nvSpPr>
        <p:spPr>
          <a:xfrm>
            <a:off x="731838" y="4560888"/>
            <a:ext cx="5851525" cy="431958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0DC3C9-76C1-47E1-94E3-D990A7C14009}"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84A084-68B5-43D7-93E5-3748568DE232}"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84A084-68B5-43D7-93E5-3748568DE232}" type="slidenum">
              <a:rPr lang="en-US" smtClean="0"/>
              <a:pPr/>
              <a:t>60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1A4C8-5653-473C-AAF6-4779299B4C6E}" type="slidenum">
              <a:rPr lang="en-US" smtClean="0"/>
              <a:t>7</a:t>
            </a:fld>
            <a:endParaRPr lang="en-US"/>
          </a:p>
        </p:txBody>
      </p:sp>
    </p:spTree>
    <p:extLst>
      <p:ext uri="{BB962C8B-B14F-4D97-AF65-F5344CB8AC3E}">
        <p14:creationId xmlns:p14="http://schemas.microsoft.com/office/powerpoint/2010/main" val="2930039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1A4C8-5653-473C-AAF6-4779299B4C6E}" type="slidenum">
              <a:rPr lang="en-US" smtClean="0"/>
              <a:t>8</a:t>
            </a:fld>
            <a:endParaRPr lang="en-US"/>
          </a:p>
        </p:txBody>
      </p:sp>
    </p:spTree>
    <p:extLst>
      <p:ext uri="{BB962C8B-B14F-4D97-AF65-F5344CB8AC3E}">
        <p14:creationId xmlns:p14="http://schemas.microsoft.com/office/powerpoint/2010/main" val="309644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413" y="728663"/>
            <a:ext cx="4778375" cy="3584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8874D93-6E4D-4C6B-92EC-DCF85ABE516D}" type="slidenum">
              <a:rPr lang="en-US" smtClean="0"/>
              <a:pPr>
                <a:defRPr/>
              </a:pPr>
              <a:t>9</a:t>
            </a:fld>
            <a:endParaRPr lang="en-US"/>
          </a:p>
        </p:txBody>
      </p:sp>
    </p:spTree>
    <p:extLst>
      <p:ext uri="{BB962C8B-B14F-4D97-AF65-F5344CB8AC3E}">
        <p14:creationId xmlns:p14="http://schemas.microsoft.com/office/powerpoint/2010/main" val="1553619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Freeform 2"/>
          <p:cNvSpPr>
            <a:spLocks/>
          </p:cNvSpPr>
          <p:nvPr/>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3E4C99"/>
              </a:gs>
              <a:gs pos="100000">
                <a:srgbClr val="FFFFFF"/>
              </a:gs>
            </a:gsLst>
            <a:lin ang="5400000" scaled="1"/>
          </a:gradFill>
          <a:ln w="9525">
            <a:noFill/>
            <a:round/>
            <a:headEnd/>
            <a:tailEnd/>
          </a:ln>
        </p:spPr>
        <p:txBody>
          <a:bodyPr/>
          <a:lstStyle/>
          <a:p>
            <a:endParaRPr lang="en-US"/>
          </a:p>
        </p:txBody>
      </p:sp>
      <p:sp>
        <p:nvSpPr>
          <p:cNvPr id="5123" name="Rectangle 3"/>
          <p:cNvSpPr>
            <a:spLocks noGrp="1" noChangeArrowheads="1"/>
          </p:cNvSpPr>
          <p:nvPr>
            <p:ph type="ctrTitle" sz="quarter"/>
          </p:nvPr>
        </p:nvSpPr>
        <p:spPr>
          <a:xfrm>
            <a:off x="685800" y="1736725"/>
            <a:ext cx="7772400" cy="1920875"/>
          </a:xfrm>
          <a:effectLst/>
        </p:spPr>
        <p:txBody>
          <a:bodyPr/>
          <a:lstStyle>
            <a:lvl1pPr>
              <a:defRPr sz="5400">
                <a:solidFill>
                  <a:schemeClr val="bg2"/>
                </a:solidFill>
                <a:latin typeface="+mn-lt"/>
              </a:defRPr>
            </a:lvl1pPr>
          </a:lstStyle>
          <a:p>
            <a:r>
              <a:rPr lang="en-US" smtClean="0"/>
              <a:t>Click to edit Master title style</a:t>
            </a:r>
            <a:endParaRPr lang="en-US"/>
          </a:p>
        </p:txBody>
      </p:sp>
      <p:sp>
        <p:nvSpPr>
          <p:cNvPr id="5124" name="Rectangle 4"/>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a:solidFill>
                  <a:schemeClr val="folHlink"/>
                </a:solidFill>
              </a:defRPr>
            </a:lvl1pPr>
          </a:lstStyle>
          <a:p>
            <a:r>
              <a:rPr lang="en-US" smtClean="0"/>
              <a:t>Click to edit Master subtitle style</a:t>
            </a:r>
            <a:endParaRPr lang="en-US"/>
          </a:p>
        </p:txBody>
      </p:sp>
      <p:sp>
        <p:nvSpPr>
          <p:cNvPr id="5125" name="Rectangle 5"/>
          <p:cNvSpPr>
            <a:spLocks noGrp="1" noChangeArrowheads="1"/>
          </p:cNvSpPr>
          <p:nvPr>
            <p:ph type="dt" sz="quarter" idx="2"/>
          </p:nvPr>
        </p:nvSpPr>
        <p:spPr bwMode="auto">
          <a:xfrm>
            <a:off x="457200" y="6248400"/>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effectLst/>
              </a:defRPr>
            </a:lvl1pPr>
          </a:lstStyle>
          <a:p>
            <a:r>
              <a:rPr lang="en-US" smtClean="0"/>
              <a:t>March 2009</a:t>
            </a:r>
            <a:endParaRPr lang="en-US" dirty="0"/>
          </a:p>
        </p:txBody>
      </p:sp>
      <p:sp>
        <p:nvSpPr>
          <p:cNvPr id="5126" name="Rectangle 6"/>
          <p:cNvSpPr>
            <a:spLocks noGrp="1" noChangeArrowheads="1"/>
          </p:cNvSpPr>
          <p:nvPr>
            <p:ph type="ftr" sz="quarter" idx="3"/>
          </p:nvPr>
        </p:nvSpPr>
        <p:spPr bwMode="auto">
          <a:xfrm>
            <a:off x="3124200" y="625157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200" b="0">
                <a:solidFill>
                  <a:schemeClr val="tx1"/>
                </a:solidFill>
                <a:effectLst/>
              </a:defRPr>
            </a:lvl1pPr>
          </a:lstStyle>
          <a:p>
            <a:r>
              <a:rPr lang="en-US" dirty="0" smtClean="0"/>
              <a:t>RiverSurveyor Live Software Training - March 2009 - For Internal Use Only</a:t>
            </a:r>
            <a:endParaRPr lang="en-US" dirty="0"/>
          </a:p>
        </p:txBody>
      </p:sp>
      <p:sp>
        <p:nvSpPr>
          <p:cNvPr id="5127" name="Rectangle 7"/>
          <p:cNvSpPr>
            <a:spLocks noGrp="1" noChangeArrowheads="1"/>
          </p:cNvSpPr>
          <p:nvPr>
            <p:ph type="sldNum" sz="quarter" idx="4"/>
          </p:nvPr>
        </p:nvSpPr>
        <p:spPr bwMode="auto">
          <a:xfrm>
            <a:off x="6553200" y="6254750"/>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effectLst/>
              </a:defRPr>
            </a:lvl1pPr>
          </a:lstStyle>
          <a:p>
            <a:fld id="{552A9842-F7F2-4BBF-BA9F-539773B0FC4B}" type="slidenum">
              <a:rPr lang="en-US" smtClean="0"/>
              <a:pPr/>
              <a:t>‹#›</a:t>
            </a:fld>
            <a:endParaRPr lang="en-US" dirty="0"/>
          </a:p>
        </p:txBody>
      </p:sp>
      <p:pic>
        <p:nvPicPr>
          <p:cNvPr id="5128" name="Picture 8"/>
          <p:cNvPicPr>
            <a:picLocks noChangeAspect="1" noChangeArrowheads="1"/>
          </p:cNvPicPr>
          <p:nvPr/>
        </p:nvPicPr>
        <p:blipFill>
          <a:blip r:embed="rId2"/>
          <a:srcRect/>
          <a:stretch>
            <a:fillRect/>
          </a:stretch>
        </p:blipFill>
        <p:spPr bwMode="auto">
          <a:xfrm>
            <a:off x="3276600" y="5943600"/>
            <a:ext cx="2590800" cy="768350"/>
          </a:xfrm>
          <a:prstGeom prst="rect">
            <a:avLst/>
          </a:prstGeom>
          <a:noFill/>
          <a:ln w="12700">
            <a:noFill/>
            <a:miter lim="800000"/>
            <a:headEnd type="none" w="sm" len="sm"/>
            <a:tailEnd type="none" w="sm" len="sm"/>
          </a:ln>
          <a:effectLst/>
        </p:spPr>
      </p:pic>
      <p:pic>
        <p:nvPicPr>
          <p:cNvPr id="9" name="Picture 2" descr="Z:\smaier\RiverSurveyor Live64a\Resources\Views\Images\sontek.png"/>
          <p:cNvPicPr>
            <a:picLocks noChangeAspect="1" noChangeArrowheads="1"/>
          </p:cNvPicPr>
          <p:nvPr/>
        </p:nvPicPr>
        <p:blipFill>
          <a:blip r:embed="rId3"/>
          <a:srcRect/>
          <a:stretch>
            <a:fillRect/>
          </a:stretch>
        </p:blipFill>
        <p:spPr bwMode="auto">
          <a:xfrm>
            <a:off x="8001000" y="6400800"/>
            <a:ext cx="707571" cy="371475"/>
          </a:xfrm>
          <a:prstGeom prst="rect">
            <a:avLst/>
          </a:prstGeom>
          <a:noFill/>
        </p:spPr>
      </p:pic>
      <p:sp>
        <p:nvSpPr>
          <p:cNvPr id="10" name="Freeform 8"/>
          <p:cNvSpPr>
            <a:spLocks/>
          </p:cNvSpPr>
          <p:nvPr userDrawn="1"/>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noFill/>
          <a:ln w="9525">
            <a:noFill/>
            <a:round/>
            <a:headEnd/>
            <a:tailEnd/>
          </a:ln>
        </p:spPr>
        <p:txBody>
          <a:bodyPr/>
          <a:lstStyle/>
          <a:p>
            <a:pPr algn="ctr" eaLnBrk="0" hangingPunct="0">
              <a:defRPr/>
            </a:pPr>
            <a:endParaRPr lang="en-US">
              <a:latin typeface="Arial" charset="0"/>
              <a:cs typeface="Arial" charset="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973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973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64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295400"/>
            <a:ext cx="4038600" cy="5135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774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Freeform 2"/>
          <p:cNvSpPr>
            <a:spLocks/>
          </p:cNvSpPr>
          <p:nvPr/>
        </p:nvSpPr>
        <p:spPr bwMode="hidden">
          <a:xfrm>
            <a:off x="0" y="0"/>
            <a:ext cx="9140825" cy="2819400"/>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rgbClr val="3E4C99"/>
              </a:gs>
              <a:gs pos="100000">
                <a:srgbClr val="FFFFFF"/>
              </a:gs>
            </a:gsLst>
            <a:lin ang="5400000" scaled="1"/>
          </a:gradFill>
          <a:ln w="9525">
            <a:noFill/>
            <a:round/>
            <a:headEnd/>
            <a:tailEnd/>
          </a:ln>
        </p:spPr>
        <p:txBody>
          <a:bodyPr/>
          <a:lstStyle/>
          <a:p>
            <a:endParaRPr lang="en-US"/>
          </a:p>
        </p:txBody>
      </p:sp>
      <p:sp>
        <p:nvSpPr>
          <p:cNvPr id="4099" name="Rectangle 3"/>
          <p:cNvSpPr>
            <a:spLocks noGrp="1" noChangeArrowheads="1"/>
          </p:cNvSpPr>
          <p:nvPr>
            <p:ph type="body" idx="1"/>
          </p:nvPr>
        </p:nvSpPr>
        <p:spPr bwMode="auto">
          <a:xfrm>
            <a:off x="457200" y="1295400"/>
            <a:ext cx="8229600" cy="5135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Rot="1" noChangeArrowheads="1"/>
          </p:cNvSpPr>
          <p:nvPr>
            <p:ph type="title"/>
          </p:nvPr>
        </p:nvSpPr>
        <p:spPr bwMode="auto">
          <a:xfrm>
            <a:off x="457200" y="381000"/>
            <a:ext cx="8229600" cy="6096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4101" name="Picture 5"/>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6200" y="6359525"/>
            <a:ext cx="1681163" cy="498475"/>
          </a:xfrm>
          <a:prstGeom prst="rect">
            <a:avLst/>
          </a:prstGeom>
          <a:noFill/>
          <a:ln w="12700">
            <a:noFill/>
            <a:miter lim="800000"/>
            <a:headEnd type="none" w="sm" len="sm"/>
            <a:tailEnd type="none" w="sm" len="sm"/>
          </a:ln>
          <a:effectLst/>
        </p:spPr>
      </p:pic>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timing>
    <p:tnLst>
      <p:par>
        <p:cTn id="1" dur="indefinite" restart="never" nodeType="tmRoot"/>
      </p:par>
    </p:tnLst>
  </p:timing>
  <p:txStyles>
    <p:titleStyle>
      <a:lvl1pPr algn="ctr" rtl="0" eaLnBrk="1" fontAlgn="base" hangingPunct="1">
        <a:spcBef>
          <a:spcPct val="0"/>
        </a:spcBef>
        <a:spcAft>
          <a:spcPct val="0"/>
        </a:spcAft>
        <a:defRPr sz="4000" b="1">
          <a:solidFill>
            <a:schemeClr val="tx2"/>
          </a:solidFill>
          <a:latin typeface="+mn-lt"/>
          <a:ea typeface="+mj-ea"/>
          <a:cs typeface="+mj-cs"/>
        </a:defRPr>
      </a:lvl1pPr>
      <a:lvl2pPr algn="ctr" rtl="0" eaLnBrk="1" fontAlgn="base" hangingPunct="1">
        <a:spcBef>
          <a:spcPct val="0"/>
        </a:spcBef>
        <a:spcAft>
          <a:spcPct val="0"/>
        </a:spcAft>
        <a:defRPr sz="4000" b="1">
          <a:solidFill>
            <a:schemeClr val="tx2"/>
          </a:solidFill>
          <a:latin typeface="Garamond" pitchFamily="18" charset="0"/>
        </a:defRPr>
      </a:lvl2pPr>
      <a:lvl3pPr algn="ctr" rtl="0" eaLnBrk="1" fontAlgn="base" hangingPunct="1">
        <a:spcBef>
          <a:spcPct val="0"/>
        </a:spcBef>
        <a:spcAft>
          <a:spcPct val="0"/>
        </a:spcAft>
        <a:defRPr sz="4000" b="1">
          <a:solidFill>
            <a:schemeClr val="tx2"/>
          </a:solidFill>
          <a:latin typeface="Garamond" pitchFamily="18" charset="0"/>
        </a:defRPr>
      </a:lvl3pPr>
      <a:lvl4pPr algn="ctr" rtl="0" eaLnBrk="1" fontAlgn="base" hangingPunct="1">
        <a:spcBef>
          <a:spcPct val="0"/>
        </a:spcBef>
        <a:spcAft>
          <a:spcPct val="0"/>
        </a:spcAft>
        <a:defRPr sz="4000" b="1">
          <a:solidFill>
            <a:schemeClr val="tx2"/>
          </a:solidFill>
          <a:latin typeface="Garamond" pitchFamily="18" charset="0"/>
        </a:defRPr>
      </a:lvl4pPr>
      <a:lvl5pPr algn="ctr" rtl="0" eaLnBrk="1" fontAlgn="base" hangingPunct="1">
        <a:spcBef>
          <a:spcPct val="0"/>
        </a:spcBef>
        <a:spcAft>
          <a:spcPct val="0"/>
        </a:spcAft>
        <a:defRPr sz="4000" b="1">
          <a:solidFill>
            <a:schemeClr val="tx2"/>
          </a:solidFill>
          <a:latin typeface="Garamond" pitchFamily="18" charset="0"/>
        </a:defRPr>
      </a:lvl5pPr>
      <a:lvl6pPr marL="457200" algn="ctr" rtl="0" eaLnBrk="1" fontAlgn="base" hangingPunct="1">
        <a:spcBef>
          <a:spcPct val="0"/>
        </a:spcBef>
        <a:spcAft>
          <a:spcPct val="0"/>
        </a:spcAft>
        <a:defRPr sz="4000" b="1">
          <a:solidFill>
            <a:schemeClr val="tx2"/>
          </a:solidFill>
          <a:latin typeface="Garamond" pitchFamily="18" charset="0"/>
        </a:defRPr>
      </a:lvl6pPr>
      <a:lvl7pPr marL="914400" algn="ctr" rtl="0" eaLnBrk="1" fontAlgn="base" hangingPunct="1">
        <a:spcBef>
          <a:spcPct val="0"/>
        </a:spcBef>
        <a:spcAft>
          <a:spcPct val="0"/>
        </a:spcAft>
        <a:defRPr sz="4000" b="1">
          <a:solidFill>
            <a:schemeClr val="tx2"/>
          </a:solidFill>
          <a:latin typeface="Garamond" pitchFamily="18" charset="0"/>
        </a:defRPr>
      </a:lvl7pPr>
      <a:lvl8pPr marL="1371600" algn="ctr" rtl="0" eaLnBrk="1" fontAlgn="base" hangingPunct="1">
        <a:spcBef>
          <a:spcPct val="0"/>
        </a:spcBef>
        <a:spcAft>
          <a:spcPct val="0"/>
        </a:spcAft>
        <a:defRPr sz="4000" b="1">
          <a:solidFill>
            <a:schemeClr val="tx2"/>
          </a:solidFill>
          <a:latin typeface="Garamond" pitchFamily="18" charset="0"/>
        </a:defRPr>
      </a:lvl8pPr>
      <a:lvl9pPr marL="1828800" algn="ctr" rtl="0" eaLnBrk="1" fontAlgn="base" hangingPunct="1">
        <a:spcBef>
          <a:spcPct val="0"/>
        </a:spcBef>
        <a:spcAft>
          <a:spcPct val="0"/>
        </a:spcAft>
        <a:defRPr sz="4000" b="1">
          <a:solidFill>
            <a:schemeClr val="tx2"/>
          </a:solidFill>
          <a:latin typeface="Garamond" pitchFamily="18"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400" b="1">
          <a:solidFill>
            <a:schemeClr val="bg2"/>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folHlink"/>
        </a:buClr>
        <a:buSzPct val="70000"/>
        <a:buFont typeface="Wingdings" pitchFamily="2" charset="2"/>
        <a:buChar char="n"/>
        <a:defRPr sz="2000" b="1">
          <a:solidFill>
            <a:schemeClr val="bg2"/>
          </a:solidFill>
          <a:effectLst>
            <a:outerShdw blurRad="38100" dist="38100" dir="2700000" algn="tl">
              <a:srgbClr val="C0C0C0"/>
            </a:outerShdw>
          </a:effectLst>
          <a:latin typeface="+mn-lt"/>
        </a:defRPr>
      </a:lvl3pPr>
      <a:lvl4pPr marL="1600200" indent="-228600" algn="l" rtl="0" eaLnBrk="1" fontAlgn="base" hangingPunct="1">
        <a:spcBef>
          <a:spcPct val="20000"/>
        </a:spcBef>
        <a:spcAft>
          <a:spcPct val="0"/>
        </a:spcAft>
        <a:buClr>
          <a:schemeClr val="accent1"/>
        </a:buClr>
        <a:buSzPct val="70000"/>
        <a:buFont typeface="Wingdings" pitchFamily="2" charset="2"/>
        <a:buChar char="n"/>
        <a:defRPr b="1">
          <a:solidFill>
            <a:schemeClr val="bg2"/>
          </a:solidFill>
          <a:effectLst>
            <a:outerShdw blurRad="38100" dist="38100" dir="2700000" algn="tl">
              <a:srgbClr val="C0C0C0"/>
            </a:outerShdw>
          </a:effectLst>
          <a:latin typeface="+mn-lt"/>
        </a:defRPr>
      </a:lvl4pPr>
      <a:lvl5pPr marL="20574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5pPr>
      <a:lvl6pPr marL="25146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hyperlink" Target="http://hydroacoustics.usgs.go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video" Target="../media/media1.AVI"/><Relationship Id="rId2" Type="http://schemas.microsoft.com/office/2007/relationships/media" Target="../media/media1.AVI"/><Relationship Id="rId1" Type="http://schemas.openxmlformats.org/officeDocument/2006/relationships/tags" Target="../tags/tag4.xml"/><Relationship Id="rId6" Type="http://schemas.openxmlformats.org/officeDocument/2006/relationships/image" Target="../media/image63.png"/><Relationship Id="rId5" Type="http://schemas.openxmlformats.org/officeDocument/2006/relationships/notesSlide" Target="../notesSlides/notesSlide36.xml"/><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6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hyperlink" Target="http://hydroacoustics.usgs.gov/foru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 Id="rId9"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ollaboration.usgs.gov/wg/oswha/Testing/default.aspx"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hydroacoustics.usgs.gov/training/podcasts/podcasts.list.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sz="quarter"/>
          </p:nvPr>
        </p:nvSpPr>
        <p:spPr/>
        <p:txBody>
          <a:bodyPr/>
          <a:lstStyle/>
          <a:p>
            <a:r>
              <a:rPr lang="en-US" dirty="0" smtClean="0"/>
              <a:t>What’s New in Hydroacoustics</a:t>
            </a:r>
            <a:endParaRPr lang="en-US" dirty="0"/>
          </a:p>
        </p:txBody>
      </p:sp>
      <p:sp>
        <p:nvSpPr>
          <p:cNvPr id="2" name="Subtitle 1"/>
          <p:cNvSpPr>
            <a:spLocks noGrp="1"/>
          </p:cNvSpPr>
          <p:nvPr>
            <p:ph type="subTitle" sz="quarter" idx="1"/>
          </p:nvPr>
        </p:nvSpPr>
        <p:spPr/>
        <p:txBody>
          <a:bodyPr/>
          <a:lstStyle/>
          <a:p>
            <a:r>
              <a:rPr lang="en-US" dirty="0" smtClean="0"/>
              <a:t>The latest in equipment, policies, procedures, and common issues</a:t>
            </a:r>
          </a:p>
          <a:p>
            <a:endParaRPr lang="en-US" sz="2000" dirty="0" smtClean="0"/>
          </a:p>
          <a:p>
            <a:r>
              <a:rPr lang="en-US" sz="2000" dirty="0" smtClean="0">
                <a:solidFill>
                  <a:schemeClr val="tx1">
                    <a:lumMod val="75000"/>
                    <a:lumOff val="25000"/>
                  </a:schemeClr>
                </a:solidFill>
              </a:rPr>
              <a:t>May 2011</a:t>
            </a:r>
            <a:endParaRPr lang="en-US" sz="20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WinRiver II Status Example</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695" y="1199736"/>
            <a:ext cx="7191375"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724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WinRiver II</a:t>
            </a:r>
            <a:endParaRPr lang="en-US" dirty="0"/>
          </a:p>
        </p:txBody>
      </p:sp>
      <p:sp>
        <p:nvSpPr>
          <p:cNvPr id="3" name="Content Placeholder 2"/>
          <p:cNvSpPr>
            <a:spLocks noGrp="1"/>
          </p:cNvSpPr>
          <p:nvPr>
            <p:ph idx="1"/>
          </p:nvPr>
        </p:nvSpPr>
        <p:spPr>
          <a:xfrm>
            <a:off x="219075" y="1295400"/>
            <a:ext cx="2466975" cy="5135563"/>
          </a:xfrm>
        </p:spPr>
        <p:txBody>
          <a:bodyPr/>
          <a:lstStyle/>
          <a:p>
            <a:r>
              <a:rPr lang="en-US" sz="2000" dirty="0" smtClean="0"/>
              <a:t>Version 2.07 recommended</a:t>
            </a:r>
          </a:p>
          <a:p>
            <a:pPr lvl="1"/>
            <a:r>
              <a:rPr lang="en-US" sz="1800" dirty="0" smtClean="0"/>
              <a:t>Required with StreamPro firmware 31.07 or greater</a:t>
            </a:r>
          </a:p>
          <a:p>
            <a:pPr lvl="1"/>
            <a:r>
              <a:rPr lang="en-US" sz="1800" dirty="0" smtClean="0"/>
              <a:t>Required for </a:t>
            </a:r>
            <a:r>
              <a:rPr lang="en-US" sz="1800" dirty="0" err="1" smtClean="0"/>
              <a:t>RiverRay</a:t>
            </a:r>
            <a:endParaRPr lang="en-US" sz="1800" dirty="0" smtClean="0"/>
          </a:p>
          <a:p>
            <a:r>
              <a:rPr lang="en-US" sz="2000" dirty="0" smtClean="0"/>
              <a:t>Version 2.04 Min Required</a:t>
            </a:r>
          </a:p>
          <a:p>
            <a:pPr marL="0" indent="0">
              <a:buNone/>
            </a:pP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6050" y="1169394"/>
            <a:ext cx="6362700" cy="492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673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5307750" y="4625273"/>
            <a:ext cx="3062428" cy="1828800"/>
          </a:xfrm>
          <a:prstGeom prst="rect">
            <a:avLst/>
          </a:prstGeom>
          <a:noFill/>
          <a:ln w="9525">
            <a:noFill/>
            <a:miter lim="800000"/>
            <a:headEnd/>
            <a:tailEnd/>
          </a:ln>
        </p:spPr>
      </p:pic>
      <p:sp>
        <p:nvSpPr>
          <p:cNvPr id="13324" name="Rectangle 12"/>
          <p:cNvSpPr>
            <a:spLocks noGrp="1" noRot="1" noChangeArrowheads="1"/>
          </p:cNvSpPr>
          <p:nvPr>
            <p:ph type="title" idx="4294967295"/>
          </p:nvPr>
        </p:nvSpPr>
        <p:spPr/>
        <p:txBody>
          <a:bodyPr/>
          <a:lstStyle/>
          <a:p>
            <a:pPr>
              <a:defRPr/>
            </a:pPr>
            <a:r>
              <a:rPr lang="en-US" dirty="0" smtClean="0"/>
              <a:t>Good Field Procedures</a:t>
            </a:r>
          </a:p>
        </p:txBody>
      </p:sp>
      <p:sp>
        <p:nvSpPr>
          <p:cNvPr id="11267" name="Rectangle 13"/>
          <p:cNvSpPr>
            <a:spLocks noGrp="1" noChangeArrowheads="1"/>
          </p:cNvSpPr>
          <p:nvPr>
            <p:ph idx="4294967295"/>
          </p:nvPr>
        </p:nvSpPr>
        <p:spPr>
          <a:xfrm>
            <a:off x="220847" y="1306032"/>
            <a:ext cx="4999739" cy="4973638"/>
          </a:xfrm>
        </p:spPr>
        <p:txBody>
          <a:bodyPr/>
          <a:lstStyle/>
          <a:p>
            <a:pPr>
              <a:lnSpc>
                <a:spcPct val="90000"/>
              </a:lnSpc>
            </a:pPr>
            <a:r>
              <a:rPr lang="en-US" sz="2400" dirty="0" smtClean="0"/>
              <a:t>Setup Deployment</a:t>
            </a:r>
          </a:p>
          <a:p>
            <a:pPr lvl="1">
              <a:lnSpc>
                <a:spcPct val="90000"/>
              </a:lnSpc>
            </a:pPr>
            <a:r>
              <a:rPr lang="en-US" sz="2000" dirty="0" smtClean="0"/>
              <a:t>Attach safety line to ADCP</a:t>
            </a:r>
          </a:p>
          <a:p>
            <a:pPr lvl="1">
              <a:lnSpc>
                <a:spcPct val="90000"/>
              </a:lnSpc>
            </a:pPr>
            <a:r>
              <a:rPr lang="en-US" sz="2000" dirty="0" smtClean="0"/>
              <a:t>Do NOT attach tether rope to yourself our around your body</a:t>
            </a:r>
          </a:p>
          <a:p>
            <a:pPr>
              <a:lnSpc>
                <a:spcPct val="90000"/>
              </a:lnSpc>
            </a:pPr>
            <a:r>
              <a:rPr lang="en-US" sz="2400" dirty="0" smtClean="0"/>
              <a:t>Measure ADCP draft</a:t>
            </a:r>
          </a:p>
          <a:p>
            <a:pPr lvl="1">
              <a:lnSpc>
                <a:spcPct val="90000"/>
              </a:lnSpc>
            </a:pPr>
            <a:r>
              <a:rPr lang="en-US" sz="2000" dirty="0" smtClean="0"/>
              <a:t>Distance from center of transducers to water surface (SonTek = distance from </a:t>
            </a:r>
            <a:r>
              <a:rPr lang="en-US" sz="2000" dirty="0" err="1" smtClean="0"/>
              <a:t>btm</a:t>
            </a:r>
            <a:r>
              <a:rPr lang="en-US" sz="2000" dirty="0" smtClean="0"/>
              <a:t>)</a:t>
            </a:r>
          </a:p>
          <a:p>
            <a:pPr lvl="1">
              <a:lnSpc>
                <a:spcPct val="90000"/>
              </a:lnSpc>
            </a:pPr>
            <a:r>
              <a:rPr lang="en-US" sz="2000" dirty="0" smtClean="0"/>
              <a:t>Account for roll on manned boat</a:t>
            </a:r>
          </a:p>
          <a:p>
            <a:pPr>
              <a:lnSpc>
                <a:spcPct val="90000"/>
              </a:lnSpc>
            </a:pPr>
            <a:r>
              <a:rPr lang="en-US" sz="2400" dirty="0" smtClean="0"/>
              <a:t>Measure and record independent water temperature and</a:t>
            </a:r>
            <a:br>
              <a:rPr lang="en-US" sz="2400" dirty="0" smtClean="0"/>
            </a:br>
            <a:r>
              <a:rPr lang="en-US" sz="2400" dirty="0" smtClean="0"/>
              <a:t>salinity</a:t>
            </a:r>
          </a:p>
          <a:p>
            <a:pPr lvl="1">
              <a:lnSpc>
                <a:spcPct val="90000"/>
              </a:lnSpc>
            </a:pPr>
            <a:r>
              <a:rPr lang="en-US" sz="2000" dirty="0">
                <a:solidFill>
                  <a:schemeClr val="tx1"/>
                </a:solidFill>
              </a:rPr>
              <a:t>Policy: All acoustic instruments must have </a:t>
            </a:r>
            <a:r>
              <a:rPr lang="en-US" sz="2000" dirty="0" smtClean="0">
                <a:solidFill>
                  <a:schemeClr val="tx1"/>
                </a:solidFill>
              </a:rPr>
              <a:t>independent  temp check (within </a:t>
            </a:r>
            <a:r>
              <a:rPr lang="en-US" sz="2000" dirty="0">
                <a:solidFill>
                  <a:schemeClr val="tx1"/>
                </a:solidFill>
              </a:rPr>
              <a:t>2 degrees C)</a:t>
            </a:r>
          </a:p>
          <a:p>
            <a:pPr lvl="1">
              <a:lnSpc>
                <a:spcPct val="90000"/>
              </a:lnSpc>
            </a:pPr>
            <a:endParaRPr lang="en-US" sz="2000" dirty="0" smtClean="0"/>
          </a:p>
          <a:p>
            <a:pPr lvl="1">
              <a:lnSpc>
                <a:spcPct val="90000"/>
              </a:lnSpc>
            </a:pPr>
            <a:endParaRPr lang="en-US" dirty="0" smtClean="0"/>
          </a:p>
        </p:txBody>
      </p:sp>
      <p:pic>
        <p:nvPicPr>
          <p:cNvPr id="11268" name="Picture 4" descr="DCP_032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88308" y="1226252"/>
            <a:ext cx="3560762" cy="310832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7927491" y="4625164"/>
            <a:ext cx="1216509" cy="1828800"/>
          </a:xfrm>
          <a:prstGeom prst="rect">
            <a:avLst/>
          </a:prstGeom>
          <a:noFill/>
          <a:ln w="9525">
            <a:noFill/>
            <a:miter lim="800000"/>
            <a:headEnd/>
            <a:tailEnd/>
          </a:ln>
        </p:spPr>
      </p:pic>
      <p:pic>
        <p:nvPicPr>
          <p:cNvPr id="4098" name="Picture 2" descr="C:\MyDocs\My Pictures\Spring 2011 Classes\DSCF0873.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86198" y="1226252"/>
            <a:ext cx="1835681" cy="136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533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Measurements - Technique</a:t>
            </a:r>
            <a:endParaRPr lang="en-US" dirty="0"/>
          </a:p>
        </p:txBody>
      </p:sp>
      <p:sp>
        <p:nvSpPr>
          <p:cNvPr id="3" name="Text Placeholder 2"/>
          <p:cNvSpPr>
            <a:spLocks noGrp="1"/>
          </p:cNvSpPr>
          <p:nvPr>
            <p:ph type="body" sz="half" idx="1"/>
          </p:nvPr>
        </p:nvSpPr>
        <p:spPr>
          <a:xfrm>
            <a:off x="145472" y="1340427"/>
            <a:ext cx="5413664" cy="1371600"/>
          </a:xfrm>
        </p:spPr>
        <p:txBody>
          <a:bodyPr/>
          <a:lstStyle/>
          <a:p>
            <a:r>
              <a:rPr lang="en-US" dirty="0" smtClean="0"/>
              <a:t>Good site selection – the best way to improve your measurements!</a:t>
            </a:r>
          </a:p>
          <a:p>
            <a:endParaRPr lang="en-US" dirty="0"/>
          </a:p>
        </p:txBody>
      </p:sp>
      <p:pic>
        <p:nvPicPr>
          <p:cNvPr id="5122" name="Picture 2" descr="C:\Documents and Settings\kaoberg\My Documents\My Pictures\HydroAcoustics\WhereNot2Measure\DCP05186.jpg"/>
          <p:cNvPicPr>
            <a:picLocks noGrp="1" noChangeAspect="1" noChangeArrowheads="1"/>
          </p:cNvPicPr>
          <p:nvPr>
            <p:ph sz="half" idx="2"/>
          </p:nvPr>
        </p:nvPicPr>
        <p:blipFill>
          <a:blip r:embed="rId3" cstate="print"/>
          <a:srcRect/>
          <a:stretch>
            <a:fillRect/>
          </a:stretch>
        </p:blipFill>
        <p:spPr bwMode="auto">
          <a:xfrm>
            <a:off x="471055" y="2714554"/>
            <a:ext cx="4388523" cy="3291392"/>
          </a:xfrm>
          <a:prstGeom prst="rect">
            <a:avLst/>
          </a:prstGeom>
          <a:noFill/>
        </p:spPr>
      </p:pic>
      <p:pic>
        <p:nvPicPr>
          <p:cNvPr id="5123" name="Picture 3" descr="C:\Documents and Settings\kaoberg\My Documents\My Pictures\HydroAcoustics\WhereNot2Measure\ADV below xs4_IMG.JPG"/>
          <p:cNvPicPr>
            <a:picLocks noChangeAspect="1" noChangeArrowheads="1"/>
          </p:cNvPicPr>
          <p:nvPr/>
        </p:nvPicPr>
        <p:blipFill>
          <a:blip r:embed="rId4" cstate="print"/>
          <a:srcRect/>
          <a:stretch>
            <a:fillRect/>
          </a:stretch>
        </p:blipFill>
        <p:spPr bwMode="auto">
          <a:xfrm>
            <a:off x="5477037" y="1546372"/>
            <a:ext cx="3454959" cy="4605049"/>
          </a:xfrm>
          <a:prstGeom prst="rect">
            <a:avLst/>
          </a:prstGeom>
          <a:noFill/>
        </p:spPr>
      </p:pic>
    </p:spTree>
    <p:extLst>
      <p:ext uri="{BB962C8B-B14F-4D97-AF65-F5344CB8AC3E}">
        <p14:creationId xmlns:p14="http://schemas.microsoft.com/office/powerpoint/2010/main" val="3122880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Notes- SWAMI and Paper</a:t>
            </a:r>
            <a:endParaRPr lang="en-US" dirty="0"/>
          </a:p>
        </p:txBody>
      </p:sp>
      <p:sp>
        <p:nvSpPr>
          <p:cNvPr id="3" name="Content Placeholder 2"/>
          <p:cNvSpPr>
            <a:spLocks noGrp="1"/>
          </p:cNvSpPr>
          <p:nvPr>
            <p:ph idx="1"/>
          </p:nvPr>
        </p:nvSpPr>
        <p:spPr/>
        <p:txBody>
          <a:bodyPr>
            <a:normAutofit/>
          </a:bodyPr>
          <a:lstStyle/>
          <a:p>
            <a:r>
              <a:rPr lang="en-US" dirty="0"/>
              <a:t>N</a:t>
            </a:r>
            <a:r>
              <a:rPr lang="en-US" dirty="0" smtClean="0"/>
              <a:t>ecessary info on the current paper form will be documented in SWAMI and stored in NWIS, either in the SWAMI XML or </a:t>
            </a:r>
            <a:r>
              <a:rPr lang="en-US" dirty="0" err="1" smtClean="0"/>
              <a:t>SiteVisit</a:t>
            </a:r>
            <a:endParaRPr lang="en-US" dirty="0" smtClean="0"/>
          </a:p>
          <a:p>
            <a:pPr lvl="1"/>
            <a:r>
              <a:rPr lang="en-US" dirty="0" smtClean="0"/>
              <a:t>Offices should have local policy on taking and storing notes</a:t>
            </a:r>
          </a:p>
          <a:p>
            <a:endParaRPr lang="en-US" dirty="0" smtClean="0"/>
          </a:p>
          <a:p>
            <a:endParaRPr lang="en-US" dirty="0" smtClean="0"/>
          </a:p>
          <a:p>
            <a:endParaRPr lang="en-US" dirty="0"/>
          </a:p>
        </p:txBody>
      </p:sp>
      <p:pic>
        <p:nvPicPr>
          <p:cNvPr id="4" name="Picture 2" descr="H:\National HA WS 2011\SWAMI with Acoustics\AcousticInfo2.PNG"/>
          <p:cNvPicPr>
            <a:picLocks noChangeAspect="1" noChangeArrowheads="1"/>
          </p:cNvPicPr>
          <p:nvPr/>
        </p:nvPicPr>
        <p:blipFill>
          <a:blip r:embed="rId3" cstate="print"/>
          <a:srcRect/>
          <a:stretch>
            <a:fillRect/>
          </a:stretch>
        </p:blipFill>
        <p:spPr bwMode="auto">
          <a:xfrm>
            <a:off x="1301441" y="3848100"/>
            <a:ext cx="2362129" cy="2626766"/>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5037390" y="3735282"/>
            <a:ext cx="2420684" cy="2722608"/>
          </a:xfrm>
          <a:prstGeom prst="rect">
            <a:avLst/>
          </a:prstGeom>
          <a:noFill/>
          <a:ln w="9525">
            <a:noFill/>
            <a:miter lim="800000"/>
            <a:headEnd/>
            <a:tailEnd/>
          </a:ln>
        </p:spPr>
      </p:pic>
      <p:sp>
        <p:nvSpPr>
          <p:cNvPr id="6" name="Rectangle 5"/>
          <p:cNvSpPr/>
          <p:nvPr/>
        </p:nvSpPr>
        <p:spPr>
          <a:xfrm>
            <a:off x="4751311" y="6457890"/>
            <a:ext cx="3235181" cy="400110"/>
          </a:xfrm>
          <a:prstGeom prst="rect">
            <a:avLst/>
          </a:prstGeom>
        </p:spPr>
        <p:txBody>
          <a:bodyPr wrap="none">
            <a:spAutoFit/>
          </a:bodyPr>
          <a:lstStyle/>
          <a:p>
            <a:pPr marL="342900" lvl="0" indent="-342900" eaLnBrk="0" hangingPunct="0">
              <a:spcBef>
                <a:spcPct val="20000"/>
              </a:spcBef>
              <a:buClr>
                <a:schemeClr val="hlink"/>
              </a:buClr>
              <a:buSzPct val="70000"/>
              <a:buFont typeface="Wingdings" pitchFamily="2" charset="2"/>
              <a:buChar char="n"/>
              <a:defRPr/>
            </a:pPr>
            <a:r>
              <a:rPr lang="en-US" kern="0" dirty="0"/>
              <a:t>Available from the HIF</a:t>
            </a:r>
          </a:p>
        </p:txBody>
      </p:sp>
    </p:spTree>
    <p:extLst>
      <p:ext uri="{BB962C8B-B14F-4D97-AF65-F5344CB8AC3E}">
        <p14:creationId xmlns:p14="http://schemas.microsoft.com/office/powerpoint/2010/main" val="3504651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Smooth/Consistent Motion</a:t>
            </a:r>
            <a:endParaRPr lang="en-US" dirty="0"/>
          </a:p>
        </p:txBody>
      </p:sp>
      <p:sp>
        <p:nvSpPr>
          <p:cNvPr id="3" name="Content Placeholder 2"/>
          <p:cNvSpPr>
            <a:spLocks noGrp="1"/>
          </p:cNvSpPr>
          <p:nvPr>
            <p:ph idx="1"/>
          </p:nvPr>
        </p:nvSpPr>
        <p:spPr>
          <a:xfrm>
            <a:off x="457199" y="1531089"/>
            <a:ext cx="3695701" cy="4768112"/>
          </a:xfrm>
        </p:spPr>
        <p:txBody>
          <a:bodyPr/>
          <a:lstStyle/>
          <a:p>
            <a:r>
              <a:rPr lang="en-US" sz="1800" dirty="0" smtClean="0"/>
              <a:t>Operating/moving the boat smoothly and consistently is very important for quality measurements (more important than going slow)</a:t>
            </a:r>
          </a:p>
          <a:p>
            <a:r>
              <a:rPr lang="en-US" sz="1800" dirty="0" smtClean="0"/>
              <a:t>Careful setup and deployment (lines and pulleys can make it easier to be consistent)</a:t>
            </a:r>
          </a:p>
          <a:p>
            <a:r>
              <a:rPr lang="en-US" sz="1800" dirty="0"/>
              <a:t>Sometimes you need to move across the stream faster to maintain speed and direction</a:t>
            </a:r>
          </a:p>
          <a:p>
            <a:r>
              <a:rPr lang="en-US" sz="1800" dirty="0"/>
              <a:t>Make more transects to increase sample time</a:t>
            </a:r>
          </a:p>
          <a:p>
            <a:endParaRPr lang="en-US" sz="2000" dirty="0" smtClean="0"/>
          </a:p>
        </p:txBody>
      </p:sp>
      <p:pic>
        <p:nvPicPr>
          <p:cNvPr id="1028" name="Picture 4"/>
          <p:cNvPicPr>
            <a:picLocks noChangeAspect="1" noChangeArrowheads="1"/>
          </p:cNvPicPr>
          <p:nvPr/>
        </p:nvPicPr>
        <p:blipFill>
          <a:blip r:embed="rId3" cstate="print"/>
          <a:srcRect/>
          <a:stretch>
            <a:fillRect/>
          </a:stretch>
        </p:blipFill>
        <p:spPr bwMode="auto">
          <a:xfrm>
            <a:off x="4163308" y="1383770"/>
            <a:ext cx="4800070" cy="353703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165600" y="5136445"/>
            <a:ext cx="4823060" cy="1569155"/>
          </a:xfrm>
          <a:prstGeom prst="rect">
            <a:avLst/>
          </a:prstGeom>
          <a:noFill/>
          <a:ln w="9525">
            <a:noFill/>
            <a:miter lim="800000"/>
            <a:headEnd/>
            <a:tailEnd/>
          </a:ln>
        </p:spPr>
      </p:pic>
      <p:pic>
        <p:nvPicPr>
          <p:cNvPr id="6" name="Picture 2"/>
          <p:cNvPicPr>
            <a:picLocks noChangeAspect="1" noChangeArrowheads="1"/>
          </p:cNvPicPr>
          <p:nvPr/>
        </p:nvPicPr>
        <p:blipFill>
          <a:blip r:embed="rId5"/>
          <a:srcRect/>
          <a:stretch>
            <a:fillRect/>
          </a:stretch>
        </p:blipFill>
        <p:spPr bwMode="auto">
          <a:xfrm>
            <a:off x="4165600" y="1383770"/>
            <a:ext cx="2444694" cy="2203837"/>
          </a:xfrm>
          <a:prstGeom prst="rect">
            <a:avLst/>
          </a:prstGeom>
          <a:noFill/>
          <a:ln w="9525">
            <a:noFill/>
            <a:miter lim="800000"/>
            <a:headEnd/>
            <a:tailEnd/>
          </a:ln>
        </p:spPr>
      </p:pic>
      <p:pic>
        <p:nvPicPr>
          <p:cNvPr id="7" name="Picture 3"/>
          <p:cNvPicPr>
            <a:picLocks noChangeAspect="1" noChangeArrowheads="1"/>
          </p:cNvPicPr>
          <p:nvPr/>
        </p:nvPicPr>
        <p:blipFill>
          <a:blip r:embed="rId6" cstate="print"/>
          <a:srcRect/>
          <a:stretch>
            <a:fillRect/>
          </a:stretch>
        </p:blipFill>
        <p:spPr bwMode="auto">
          <a:xfrm>
            <a:off x="6487964" y="1383770"/>
            <a:ext cx="3062428" cy="1828800"/>
          </a:xfrm>
          <a:prstGeom prst="rect">
            <a:avLst/>
          </a:prstGeom>
          <a:noFill/>
          <a:ln w="9525">
            <a:noFill/>
            <a:miter lim="800000"/>
            <a:headEnd/>
            <a:tailEnd/>
          </a:ln>
        </p:spPr>
      </p:pic>
    </p:spTree>
    <p:extLst>
      <p:ext uri="{BB962C8B-B14F-4D97-AF65-F5344CB8AC3E}">
        <p14:creationId xmlns:p14="http://schemas.microsoft.com/office/powerpoint/2010/main" val="90278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534"/>
            <a:ext cx="8229600" cy="609600"/>
          </a:xfrm>
        </p:spPr>
        <p:txBody>
          <a:bodyPr/>
          <a:lstStyle/>
          <a:p>
            <a:r>
              <a:rPr lang="en-US" dirty="0" smtClean="0"/>
              <a:t>Exposure Time Policy is Coming</a:t>
            </a:r>
            <a:endParaRPr lang="en-US" dirty="0"/>
          </a:p>
        </p:txBody>
      </p:sp>
      <p:pic>
        <p:nvPicPr>
          <p:cNvPr id="14" name="Content Placeholder 7" descr="all.bmp"/>
          <p:cNvPicPr>
            <a:picLocks noGrp="1" noChangeAspect="1"/>
          </p:cNvPicPr>
          <p:nvPr>
            <p:ph idx="1"/>
          </p:nvPr>
        </p:nvPicPr>
        <p:blipFill>
          <a:blip r:embed="rId3" cstate="print">
            <a:extLst>
              <a:ext uri="{28A0092B-C50C-407E-A947-70E740481C1C}">
                <a14:useLocalDpi xmlns:a14="http://schemas.microsoft.com/office/drawing/2010/main"/>
              </a:ext>
            </a:extLst>
          </a:blip>
          <a:srcRect l="7191" t="5928" r="7613" b="4346"/>
          <a:stretch>
            <a:fillRect/>
          </a:stretch>
        </p:blipFill>
        <p:spPr>
          <a:xfrm>
            <a:off x="1006866" y="977900"/>
            <a:ext cx="7267183" cy="5375404"/>
          </a:xfrm>
          <a:prstGeom prst="rect">
            <a:avLst/>
          </a:prstGeom>
          <a:ln>
            <a:noFill/>
          </a:ln>
          <a:effectLst>
            <a:outerShdw blurRad="190500" algn="tl" rotWithShape="0">
              <a:srgbClr val="000000">
                <a:alpha val="70000"/>
              </a:srgbClr>
            </a:outerShdw>
          </a:effectLst>
        </p:spPr>
      </p:pic>
      <p:cxnSp>
        <p:nvCxnSpPr>
          <p:cNvPr id="16" name="Straight Connector 11"/>
          <p:cNvCxnSpPr>
            <a:cxnSpLocks noChangeShapeType="1"/>
          </p:cNvCxnSpPr>
          <p:nvPr/>
        </p:nvCxnSpPr>
        <p:spPr bwMode="auto">
          <a:xfrm>
            <a:off x="1497977" y="2304908"/>
            <a:ext cx="6617323" cy="142"/>
          </a:xfrm>
          <a:prstGeom prst="line">
            <a:avLst/>
          </a:prstGeom>
          <a:noFill/>
          <a:ln w="9525" algn="ctr">
            <a:solidFill>
              <a:schemeClr val="tx1"/>
            </a:solidFill>
            <a:round/>
            <a:headEnd/>
            <a:tailEnd/>
          </a:ln>
        </p:spPr>
      </p:cxnSp>
      <p:pic>
        <p:nvPicPr>
          <p:cNvPr id="18" name="Picture 2"/>
          <p:cNvPicPr>
            <a:picLocks noChangeAspect="1" noChangeArrowheads="1"/>
          </p:cNvPicPr>
          <p:nvPr/>
        </p:nvPicPr>
        <p:blipFill>
          <a:blip r:embed="rId4"/>
          <a:srcRect/>
          <a:stretch>
            <a:fillRect/>
          </a:stretch>
        </p:blipFill>
        <p:spPr bwMode="auto">
          <a:xfrm>
            <a:off x="3768725" y="3970338"/>
            <a:ext cx="3971925" cy="1800225"/>
          </a:xfrm>
          <a:prstGeom prst="rect">
            <a:avLst/>
          </a:prstGeom>
          <a:noFill/>
          <a:ln w="9525">
            <a:noFill/>
            <a:miter lim="800000"/>
            <a:headEnd/>
            <a:tailEnd/>
          </a:ln>
        </p:spPr>
      </p:pic>
      <p:sp>
        <p:nvSpPr>
          <p:cNvPr id="17" name="Rectangle 16"/>
          <p:cNvSpPr/>
          <p:nvPr/>
        </p:nvSpPr>
        <p:spPr>
          <a:xfrm>
            <a:off x="2434975" y="1114081"/>
            <a:ext cx="5548045" cy="1200329"/>
          </a:xfrm>
          <a:prstGeom prst="rect">
            <a:avLst/>
          </a:prstGeom>
          <a:solidFill>
            <a:schemeClr val="tx2">
              <a:lumMod val="95000"/>
              <a:alpha val="85000"/>
            </a:schemeClr>
          </a:solidFill>
        </p:spPr>
        <p:txBody>
          <a:bodyPr wrap="square">
            <a:spAutoFit/>
          </a:bodyPr>
          <a:lstStyle/>
          <a:p>
            <a:pPr algn="ctr"/>
            <a:r>
              <a:rPr lang="en-US" sz="2400" b="1" dirty="0" smtClean="0"/>
              <a:t>Possible policy – For steady flows, exposure time</a:t>
            </a:r>
            <a:r>
              <a:rPr lang="en-US" sz="2400" b="1" i="1" dirty="0" smtClean="0"/>
              <a:t> </a:t>
            </a:r>
            <a:r>
              <a:rPr lang="en-US" sz="2400" b="1" dirty="0" smtClean="0"/>
              <a:t>must be ≥ 720 s (12 min) &amp; minimum of 2 transects</a:t>
            </a:r>
            <a:endParaRPr lang="en-US" sz="2400" b="1" dirty="0"/>
          </a:p>
        </p:txBody>
      </p:sp>
      <p:cxnSp>
        <p:nvCxnSpPr>
          <p:cNvPr id="15" name="Straight Connector 6"/>
          <p:cNvCxnSpPr>
            <a:cxnSpLocks noChangeShapeType="1"/>
          </p:cNvCxnSpPr>
          <p:nvPr/>
        </p:nvCxnSpPr>
        <p:spPr bwMode="auto">
          <a:xfrm>
            <a:off x="1497977" y="4781408"/>
            <a:ext cx="6617323" cy="142"/>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248179942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Grp="1" noRot="1" noChangeArrowheads="1"/>
          </p:cNvSpPr>
          <p:nvPr>
            <p:ph type="title" idx="4294967295"/>
          </p:nvPr>
        </p:nvSpPr>
        <p:spPr/>
        <p:txBody>
          <a:bodyPr/>
          <a:lstStyle/>
          <a:p>
            <a:pPr>
              <a:defRPr/>
            </a:pPr>
            <a:r>
              <a:rPr lang="en-US" dirty="0" smtClean="0"/>
              <a:t>Moving Bed Tests</a:t>
            </a:r>
          </a:p>
        </p:txBody>
      </p:sp>
      <p:sp>
        <p:nvSpPr>
          <p:cNvPr id="16387" name="Rectangle 7"/>
          <p:cNvSpPr>
            <a:spLocks noGrp="1" noChangeArrowheads="1"/>
          </p:cNvSpPr>
          <p:nvPr>
            <p:ph type="body" sz="half" idx="4294967295"/>
          </p:nvPr>
        </p:nvSpPr>
        <p:spPr>
          <a:xfrm>
            <a:off x="574158" y="1157176"/>
            <a:ext cx="5476875" cy="5135563"/>
          </a:xfrm>
        </p:spPr>
        <p:txBody>
          <a:bodyPr anchor="ctr"/>
          <a:lstStyle/>
          <a:p>
            <a:pPr>
              <a:defRPr/>
            </a:pPr>
            <a:r>
              <a:rPr lang="en-US" sz="2000" dirty="0" smtClean="0"/>
              <a:t>Loop Method: preferred MB test – IF you have a calibrated/accurate compass AND can maintain bottom track</a:t>
            </a:r>
          </a:p>
          <a:p>
            <a:pPr>
              <a:defRPr/>
            </a:pPr>
            <a:r>
              <a:rPr lang="en-US" sz="2000" dirty="0" smtClean="0"/>
              <a:t>Stationary MB test: Pick location most likely to have moving bed, do multiple when in doubt, minimum required MB Test (Use when no compass, or compass errors)</a:t>
            </a:r>
          </a:p>
          <a:p>
            <a:pPr>
              <a:defRPr/>
            </a:pPr>
            <a:r>
              <a:rPr lang="en-US" sz="2000" dirty="0" smtClean="0"/>
              <a:t>If there is any doubt in one method collect an additional test with the other method</a:t>
            </a:r>
          </a:p>
          <a:p>
            <a:pPr>
              <a:defRPr/>
            </a:pPr>
            <a:r>
              <a:rPr lang="en-US" sz="2000" dirty="0" smtClean="0"/>
              <a:t>Use </a:t>
            </a:r>
            <a:r>
              <a:rPr lang="en-US" sz="2000" u="sng" dirty="0" smtClean="0"/>
              <a:t>GPS</a:t>
            </a:r>
            <a:r>
              <a:rPr lang="en-US" sz="2000" dirty="0" smtClean="0"/>
              <a:t> or </a:t>
            </a:r>
            <a:r>
              <a:rPr lang="en-US" sz="2000" u="sng" dirty="0" smtClean="0"/>
              <a:t>loop method </a:t>
            </a:r>
            <a:r>
              <a:rPr lang="en-US" sz="2000" dirty="0" smtClean="0"/>
              <a:t>if a moving bed exists. For instruments without a compass or when there are compass errors, do </a:t>
            </a:r>
            <a:r>
              <a:rPr lang="en-US" sz="2000" u="sng" dirty="0" smtClean="0"/>
              <a:t>multiple</a:t>
            </a:r>
            <a:r>
              <a:rPr lang="en-US" sz="2000" dirty="0" smtClean="0"/>
              <a:t> stationary moving bed tests</a:t>
            </a:r>
          </a:p>
          <a:p>
            <a:pPr>
              <a:defRPr/>
            </a:pPr>
            <a:r>
              <a:rPr lang="en-US" sz="2000" dirty="0" smtClean="0"/>
              <a:t>Always use LC or SMBA for corrections</a:t>
            </a:r>
          </a:p>
        </p:txBody>
      </p:sp>
      <p:pic>
        <p:nvPicPr>
          <p:cNvPr id="2050" name="Picture 2"/>
          <p:cNvPicPr>
            <a:picLocks noChangeAspect="1" noChangeArrowheads="1"/>
          </p:cNvPicPr>
          <p:nvPr/>
        </p:nvPicPr>
        <p:blipFill>
          <a:blip r:embed="rId3"/>
          <a:srcRect/>
          <a:stretch>
            <a:fillRect/>
          </a:stretch>
        </p:blipFill>
        <p:spPr bwMode="auto">
          <a:xfrm>
            <a:off x="5972107" y="4008475"/>
            <a:ext cx="3171893" cy="2518144"/>
          </a:xfrm>
          <a:prstGeom prst="rect">
            <a:avLst/>
          </a:prstGeom>
          <a:noFill/>
          <a:ln w="9525">
            <a:noFill/>
            <a:miter lim="800000"/>
            <a:headEnd/>
            <a:tailEnd/>
          </a:ln>
        </p:spPr>
      </p:pic>
      <p:pic>
        <p:nvPicPr>
          <p:cNvPr id="1026" name="Picture 2"/>
          <p:cNvPicPr>
            <a:picLocks noChangeAspect="1" noChangeArrowheads="1"/>
          </p:cNvPicPr>
          <p:nvPr/>
        </p:nvPicPr>
        <p:blipFill>
          <a:blip r:embed="rId4"/>
          <a:srcRect/>
          <a:stretch>
            <a:fillRect/>
          </a:stretch>
        </p:blipFill>
        <p:spPr bwMode="auto">
          <a:xfrm>
            <a:off x="5996762" y="1595179"/>
            <a:ext cx="2828261" cy="2199758"/>
          </a:xfrm>
          <a:prstGeom prst="rect">
            <a:avLst/>
          </a:prstGeom>
          <a:noFill/>
          <a:ln w="9525">
            <a:noFill/>
            <a:miter lim="800000"/>
            <a:headEnd/>
            <a:tailEnd/>
          </a:ln>
        </p:spPr>
      </p:pic>
    </p:spTree>
    <p:extLst>
      <p:ext uri="{BB962C8B-B14F-4D97-AF65-F5344CB8AC3E}">
        <p14:creationId xmlns:p14="http://schemas.microsoft.com/office/powerpoint/2010/main" val="3370705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a:xfrm>
            <a:off x="457200" y="274638"/>
            <a:ext cx="8229600" cy="658812"/>
          </a:xfrm>
          <a:noFill/>
          <a:ln/>
        </p:spPr>
        <p:txBody>
          <a:bodyPr lIns="90488" tIns="44450" rIns="90488" bIns="44450"/>
          <a:lstStyle/>
          <a:p>
            <a:r>
              <a:rPr lang="en-US" sz="4000" dirty="0" smtClean="0"/>
              <a:t>Processing Data in the Field</a:t>
            </a:r>
            <a:endParaRPr lang="en-US" sz="4000" dirty="0"/>
          </a:p>
        </p:txBody>
      </p:sp>
      <p:sp>
        <p:nvSpPr>
          <p:cNvPr id="58371" name="Rectangle 3"/>
          <p:cNvSpPr>
            <a:spLocks noGrp="1" noChangeArrowheads="1"/>
          </p:cNvSpPr>
          <p:nvPr>
            <p:ph type="body" idx="1"/>
          </p:nvPr>
        </p:nvSpPr>
        <p:spPr>
          <a:xfrm>
            <a:off x="349250" y="1349375"/>
            <a:ext cx="8461375" cy="5508625"/>
          </a:xfrm>
          <a:noFill/>
          <a:ln/>
        </p:spPr>
        <p:txBody>
          <a:bodyPr lIns="90488" tIns="44450" rIns="90488" bIns="44450"/>
          <a:lstStyle/>
          <a:p>
            <a:r>
              <a:rPr lang="en-US" sz="2400" b="1" dirty="0" smtClean="0"/>
              <a:t>Most </a:t>
            </a:r>
            <a:r>
              <a:rPr lang="en-US" sz="2400" dirty="0" smtClean="0"/>
              <a:t>ADCP measurement processing should be completed before leaving measurement site</a:t>
            </a:r>
          </a:p>
          <a:p>
            <a:pPr lvl="1"/>
            <a:r>
              <a:rPr lang="en-US" sz="2000" dirty="0" smtClean="0"/>
              <a:t>Determine and correct for moving bed </a:t>
            </a:r>
            <a:r>
              <a:rPr lang="en-US" sz="2000" dirty="0"/>
              <a:t>(</a:t>
            </a:r>
            <a:r>
              <a:rPr lang="en-US" sz="2000" dirty="0" smtClean="0"/>
              <a:t>SMBA or LC)</a:t>
            </a:r>
          </a:p>
          <a:p>
            <a:pPr lvl="1"/>
            <a:r>
              <a:rPr lang="en-US" sz="2000" dirty="0" smtClean="0"/>
              <a:t>Examine profile (</a:t>
            </a:r>
            <a:r>
              <a:rPr lang="en-US" sz="2000" dirty="0" err="1" smtClean="0"/>
              <a:t>Extrap</a:t>
            </a:r>
            <a:r>
              <a:rPr lang="en-US" sz="2000" dirty="0" smtClean="0"/>
              <a:t>)</a:t>
            </a:r>
            <a:endParaRPr lang="en-US" sz="2000" b="1" dirty="0" smtClean="0"/>
          </a:p>
          <a:p>
            <a:pPr lvl="1"/>
            <a:r>
              <a:rPr lang="en-US" sz="2000" b="1" dirty="0" smtClean="0"/>
              <a:t>If measurement is off of the rating more than expected a check measurement should be made</a:t>
            </a:r>
          </a:p>
          <a:p>
            <a:pPr lvl="1"/>
            <a:r>
              <a:rPr lang="en-US" sz="2000" dirty="0" smtClean="0"/>
              <a:t>To make a check measurement - change as much as practical (if possible: meter, cross-section, mode, draft, method, recalibrate compass)</a:t>
            </a:r>
            <a:endParaRPr lang="en-US" sz="2000" b="1" dirty="0" smtClean="0"/>
          </a:p>
          <a:p>
            <a:pPr lvl="1"/>
            <a:r>
              <a:rPr lang="en-US" sz="2000" dirty="0" smtClean="0"/>
              <a:t>Backup data – If using M9/S5 </a:t>
            </a:r>
            <a:br>
              <a:rPr lang="en-US" sz="2000" dirty="0" smtClean="0"/>
            </a:br>
            <a:r>
              <a:rPr lang="en-US" sz="2000" dirty="0" smtClean="0"/>
              <a:t>download any missing data from ADCP </a:t>
            </a:r>
            <a:br>
              <a:rPr lang="en-US" sz="2000" dirty="0" smtClean="0"/>
            </a:br>
            <a:r>
              <a:rPr lang="en-US" sz="2000" dirty="0" smtClean="0"/>
              <a:t>(Direct connect cable to ADCP is fastest)</a:t>
            </a:r>
          </a:p>
          <a:p>
            <a:r>
              <a:rPr lang="en-US" sz="2400" b="1" dirty="0" smtClean="0"/>
              <a:t>Possible exceptions: Collecting </a:t>
            </a:r>
            <a:br>
              <a:rPr lang="en-US" sz="2400" b="1" dirty="0" smtClean="0"/>
            </a:br>
            <a:r>
              <a:rPr lang="en-US" sz="2400" b="1" dirty="0" smtClean="0"/>
              <a:t>data over tidal cycles or special projects</a:t>
            </a:r>
            <a:endParaRPr lang="en-US" sz="2400" b="1" dirty="0"/>
          </a:p>
        </p:txBody>
      </p:sp>
      <p:sp>
        <p:nvSpPr>
          <p:cNvPr id="58372" name="Rectangle 4"/>
          <p:cNvSpPr>
            <a:spLocks noChangeArrowheads="1"/>
          </p:cNvSpPr>
          <p:nvPr/>
        </p:nvSpPr>
        <p:spPr bwMode="auto">
          <a:xfrm>
            <a:off x="685800" y="6248400"/>
            <a:ext cx="1905000" cy="457200"/>
          </a:xfrm>
          <a:prstGeom prst="rect">
            <a:avLst/>
          </a:prstGeom>
          <a:noFill/>
          <a:ln w="9525">
            <a:noFill/>
            <a:miter lim="800000"/>
            <a:headEnd/>
            <a:tailEnd/>
          </a:ln>
          <a:effectLst/>
        </p:spPr>
        <p:txBody>
          <a:bodyPr lIns="90488" tIns="44450" rIns="90488" bIns="44450"/>
          <a:lstStyle/>
          <a:p>
            <a:endParaRPr lang="en-US" sz="2400">
              <a:latin typeface="Times New Roman" pitchFamily="18" charset="0"/>
            </a:endParaRPr>
          </a:p>
        </p:txBody>
      </p:sp>
      <p:sp>
        <p:nvSpPr>
          <p:cNvPr id="58373" name="Rectangle 5"/>
          <p:cNvSpPr>
            <a:spLocks noChangeArrowheads="1"/>
          </p:cNvSpPr>
          <p:nvPr/>
        </p:nvSpPr>
        <p:spPr bwMode="auto">
          <a:xfrm>
            <a:off x="3124200" y="6248400"/>
            <a:ext cx="2895600" cy="457200"/>
          </a:xfrm>
          <a:prstGeom prst="rect">
            <a:avLst/>
          </a:prstGeom>
          <a:noFill/>
          <a:ln w="9525">
            <a:noFill/>
            <a:miter lim="800000"/>
            <a:headEnd/>
            <a:tailEnd/>
          </a:ln>
          <a:effectLst/>
        </p:spPr>
        <p:txBody>
          <a:bodyPr wrap="none" lIns="92075" tIns="46038" rIns="92075" bIns="46038" anchor="ctr"/>
          <a:lstStyle/>
          <a:p>
            <a:pPr algn="ctr"/>
            <a:endParaRPr lang="en-US" sz="2400">
              <a:latin typeface="Times New Roman" pitchFamily="18" charset="0"/>
            </a:endParaRPr>
          </a:p>
        </p:txBody>
      </p:sp>
      <p:pic>
        <p:nvPicPr>
          <p:cNvPr id="2050" name="Picture 2" descr="C:\MyDocs\streampro\firmware\JuneApril2009\Data\Yuma\Coachella Canal\pics\DSCF03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022" y="4242391"/>
            <a:ext cx="2188536" cy="16575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91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StreamPros</a:t>
            </a:r>
            <a:r>
              <a:rPr lang="en-US" dirty="0" smtClean="0"/>
              <a:t> with a Compass</a:t>
            </a:r>
            <a:endParaRPr lang="en-US" dirty="0"/>
          </a:p>
        </p:txBody>
      </p:sp>
      <p:sp>
        <p:nvSpPr>
          <p:cNvPr id="3" name="Content Placeholder 2"/>
          <p:cNvSpPr>
            <a:spLocks noGrp="1"/>
          </p:cNvSpPr>
          <p:nvPr>
            <p:ph idx="1"/>
          </p:nvPr>
        </p:nvSpPr>
        <p:spPr>
          <a:xfrm>
            <a:off x="457200" y="1295400"/>
            <a:ext cx="5450114" cy="5135563"/>
          </a:xfrm>
        </p:spPr>
        <p:txBody>
          <a:bodyPr/>
          <a:lstStyle/>
          <a:p>
            <a:r>
              <a:rPr lang="en-US" sz="1800" dirty="0"/>
              <a:t>Advantages</a:t>
            </a:r>
          </a:p>
          <a:p>
            <a:pPr lvl="1"/>
            <a:r>
              <a:rPr lang="en-US" sz="1600" dirty="0"/>
              <a:t>Correct velocity directions, widths, areas, </a:t>
            </a:r>
            <a:r>
              <a:rPr lang="en-US" sz="1600" dirty="0" err="1"/>
              <a:t>etc</a:t>
            </a:r>
            <a:endParaRPr lang="en-US" sz="1600" dirty="0"/>
          </a:p>
          <a:p>
            <a:pPr lvl="1"/>
            <a:r>
              <a:rPr lang="en-US" sz="1600" dirty="0"/>
              <a:t>Better QA/QC of data (viewing)</a:t>
            </a:r>
          </a:p>
          <a:p>
            <a:pPr lvl="1"/>
            <a:r>
              <a:rPr lang="en-US" sz="1600" dirty="0"/>
              <a:t>Can correct for moving bed using Loop method (LC.exe)</a:t>
            </a:r>
          </a:p>
          <a:p>
            <a:pPr lvl="1"/>
            <a:r>
              <a:rPr lang="en-US" sz="1600" dirty="0"/>
              <a:t>Potential to use GPS</a:t>
            </a:r>
          </a:p>
          <a:p>
            <a:r>
              <a:rPr lang="en-US" sz="1600" dirty="0" smtClean="0"/>
              <a:t>Compass </a:t>
            </a:r>
            <a:r>
              <a:rPr lang="en-US" sz="1600" dirty="0"/>
              <a:t>in electronics housing so transducer must be in known alignment</a:t>
            </a:r>
          </a:p>
          <a:p>
            <a:r>
              <a:rPr lang="en-US" sz="1600" dirty="0" smtClean="0"/>
              <a:t>Place transducer in grooves so that arrow on top point to the front of boat</a:t>
            </a:r>
          </a:p>
        </p:txBody>
      </p:sp>
      <p:pic>
        <p:nvPicPr>
          <p:cNvPr id="4" name="Picture 4"/>
          <p:cNvPicPr>
            <a:picLocks noChangeAspect="1" noChangeArrowheads="1"/>
          </p:cNvPicPr>
          <p:nvPr/>
        </p:nvPicPr>
        <p:blipFill>
          <a:blip r:embed="rId3" cstate="print"/>
          <a:srcRect/>
          <a:stretch>
            <a:fillRect/>
          </a:stretch>
        </p:blipFill>
        <p:spPr bwMode="auto">
          <a:xfrm>
            <a:off x="82362" y="4339095"/>
            <a:ext cx="7816736" cy="2431821"/>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6034523" y="1262743"/>
            <a:ext cx="2637082" cy="2000250"/>
          </a:xfrm>
          <a:prstGeom prst="rect">
            <a:avLst/>
          </a:prstGeom>
          <a:noFill/>
          <a:ln w="9525">
            <a:noFill/>
            <a:miter lim="800000"/>
            <a:headEnd/>
            <a:tailEnd/>
          </a:ln>
        </p:spPr>
      </p:pic>
      <p:pic>
        <p:nvPicPr>
          <p:cNvPr id="1026" name="Picture 2" descr="C:\MyDocs\My Pictures\SPGPSHortne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5586" y="3273265"/>
            <a:ext cx="2154955" cy="2131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019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Hydroacoutics.usgs.gov</a:t>
            </a:r>
          </a:p>
          <a:p>
            <a:r>
              <a:rPr lang="en-US" dirty="0" smtClean="0"/>
              <a:t>Moving Boat ADCP Measurements</a:t>
            </a:r>
          </a:p>
          <a:p>
            <a:pPr lvl="1"/>
            <a:r>
              <a:rPr lang="en-US" dirty="0" smtClean="0"/>
              <a:t>Good Technique</a:t>
            </a:r>
          </a:p>
          <a:p>
            <a:pPr lvl="1"/>
            <a:r>
              <a:rPr lang="en-US" dirty="0" smtClean="0"/>
              <a:t>Instruments and Software</a:t>
            </a:r>
          </a:p>
          <a:p>
            <a:pPr lvl="1"/>
            <a:r>
              <a:rPr lang="en-US" dirty="0" smtClean="0"/>
              <a:t>Processing</a:t>
            </a:r>
          </a:p>
          <a:p>
            <a:r>
              <a:rPr lang="en-US" dirty="0" smtClean="0"/>
              <a:t>Mid-Section Measurements</a:t>
            </a:r>
          </a:p>
          <a:p>
            <a:pPr lvl="1"/>
            <a:r>
              <a:rPr lang="en-US" dirty="0" smtClean="0"/>
              <a:t>ADCP – Software Status</a:t>
            </a:r>
          </a:p>
          <a:p>
            <a:pPr lvl="1"/>
            <a:r>
              <a:rPr lang="en-US" dirty="0" smtClean="0"/>
              <a:t>OTT – ADC</a:t>
            </a:r>
          </a:p>
          <a:p>
            <a:pPr lvl="1"/>
            <a:r>
              <a:rPr lang="en-US" dirty="0" smtClean="0"/>
              <a:t>SonTek – FlowTracker ADV</a:t>
            </a:r>
          </a:p>
          <a:p>
            <a:pPr lvl="1"/>
            <a:endParaRPr lang="en-US" dirty="0" smtClean="0"/>
          </a:p>
          <a:p>
            <a:endParaRPr lang="en-US" dirty="0"/>
          </a:p>
        </p:txBody>
      </p:sp>
      <p:pic>
        <p:nvPicPr>
          <p:cNvPr id="4" name="Picture 24" descr="C:\MyDocs\My Pictures\2009 12 02\DSC04747.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7409" y="2923948"/>
            <a:ext cx="1378980" cy="83445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P102000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a:xfrm>
            <a:off x="7916982" y="5116771"/>
            <a:ext cx="753837" cy="1005116"/>
          </a:xfrm>
          <a:prstGeom prst="rect">
            <a:avLst/>
          </a:prstGeom>
          <a:ln w="12700">
            <a:solidFill>
              <a:schemeClr val="tx1"/>
            </a:solidFill>
          </a:ln>
          <a:effectLst>
            <a:outerShdw blurRad="50800" dist="38100" dir="10800000" algn="r" rotWithShape="0">
              <a:prstClr val="black">
                <a:alpha val="40000"/>
              </a:prstClr>
            </a:outerShdw>
          </a:effec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98506" y="950811"/>
            <a:ext cx="2236952" cy="1671339"/>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06965" y="4536028"/>
            <a:ext cx="1396172" cy="833757"/>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02611" y="3884803"/>
            <a:ext cx="1305679" cy="843705"/>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1"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633977" y="3280136"/>
            <a:ext cx="1653591" cy="1190585"/>
          </a:xfrm>
          <a:prstGeom prst="rect">
            <a:avLst/>
          </a:prstGeom>
          <a:noFill/>
          <a:ln w="12700" algn="ctr">
            <a:noFill/>
            <a:miter lim="800000"/>
            <a:headEnd/>
            <a:tailEnd/>
          </a:ln>
          <a:effectLst>
            <a:outerShdw blurRad="50800" dist="38100" dir="10800000" algn="r" rotWithShape="0">
              <a:prstClr val="black">
                <a:alpha val="40000"/>
              </a:prstClr>
            </a:outerShdw>
          </a:effec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156226" y="5493550"/>
            <a:ext cx="1642805" cy="1139588"/>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342029" y="5481079"/>
            <a:ext cx="1291948" cy="129194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224672" y="5568747"/>
            <a:ext cx="1477939" cy="11062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3904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StreamPro Single Tilt Calibration</a:t>
            </a:r>
            <a:endParaRPr lang="en-US" dirty="0"/>
          </a:p>
        </p:txBody>
      </p:sp>
      <p:sp>
        <p:nvSpPr>
          <p:cNvPr id="3" name="Content Placeholder 2"/>
          <p:cNvSpPr>
            <a:spLocks noGrp="1"/>
          </p:cNvSpPr>
          <p:nvPr>
            <p:ph idx="1"/>
          </p:nvPr>
        </p:nvSpPr>
        <p:spPr>
          <a:xfrm>
            <a:off x="457200" y="1167720"/>
            <a:ext cx="4426629" cy="5263243"/>
          </a:xfrm>
        </p:spPr>
        <p:txBody>
          <a:bodyPr/>
          <a:lstStyle/>
          <a:p>
            <a:r>
              <a:rPr lang="en-US" sz="2000" dirty="0" smtClean="0"/>
              <a:t>Execute compass calibration in WRII</a:t>
            </a:r>
          </a:p>
          <a:p>
            <a:r>
              <a:rPr lang="en-US" sz="2000" dirty="0" smtClean="0"/>
              <a:t>Use Pitch/Roll </a:t>
            </a:r>
            <a:r>
              <a:rPr lang="en-US" sz="2000" i="1" dirty="0" smtClean="0"/>
              <a:t>No</a:t>
            </a:r>
          </a:p>
          <a:p>
            <a:r>
              <a:rPr lang="en-US" sz="2000" dirty="0" smtClean="0"/>
              <a:t>Slowly </a:t>
            </a:r>
            <a:r>
              <a:rPr lang="en-US" sz="2000" dirty="0"/>
              <a:t>rotate the boat 360 degrees</a:t>
            </a:r>
          </a:p>
          <a:p>
            <a:r>
              <a:rPr lang="en-US" sz="2000" dirty="0"/>
              <a:t>There are 12 squares that change colors as you rotate</a:t>
            </a:r>
          </a:p>
          <a:p>
            <a:r>
              <a:rPr lang="en-US" sz="2000" dirty="0"/>
              <a:t>The more Green they are the better</a:t>
            </a:r>
          </a:p>
          <a:p>
            <a:r>
              <a:rPr lang="en-US" sz="2000" dirty="0"/>
              <a:t>Go slower if they are yellow or </a:t>
            </a:r>
            <a:r>
              <a:rPr lang="en-US" sz="2000" dirty="0" smtClean="0"/>
              <a:t>red</a:t>
            </a:r>
          </a:p>
          <a:p>
            <a:r>
              <a:rPr lang="en-US" sz="2000" dirty="0" smtClean="0"/>
              <a:t>Evaluation does at the end of calibrations</a:t>
            </a:r>
            <a:endParaRPr lang="en-US" sz="2000" dirty="0"/>
          </a:p>
          <a:p>
            <a:endParaRPr lang="en-US" sz="2000" i="1" dirty="0"/>
          </a:p>
        </p:txBody>
      </p:sp>
      <p:pic>
        <p:nvPicPr>
          <p:cNvPr id="6" name="Picture 2"/>
          <p:cNvPicPr>
            <a:picLocks noChangeAspect="1" noChangeArrowheads="1"/>
          </p:cNvPicPr>
          <p:nvPr/>
        </p:nvPicPr>
        <p:blipFill>
          <a:blip r:embed="rId3"/>
          <a:srcRect/>
          <a:stretch>
            <a:fillRect/>
          </a:stretch>
        </p:blipFill>
        <p:spPr bwMode="auto">
          <a:xfrm>
            <a:off x="4883829" y="1167720"/>
            <a:ext cx="4169159" cy="4121375"/>
          </a:xfrm>
          <a:prstGeom prst="rect">
            <a:avLst/>
          </a:prstGeom>
          <a:noFill/>
          <a:ln w="9525">
            <a:noFill/>
            <a:miter lim="800000"/>
            <a:headEnd/>
            <a:tailEnd/>
          </a:ln>
        </p:spPr>
      </p:pic>
    </p:spTree>
    <p:extLst>
      <p:ext uri="{BB962C8B-B14F-4D97-AF65-F5344CB8AC3E}">
        <p14:creationId xmlns:p14="http://schemas.microsoft.com/office/powerpoint/2010/main" val="3460911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StreamPro Site Specific Acoustics Interference </a:t>
            </a:r>
            <a:endParaRPr lang="en-US" dirty="0"/>
          </a:p>
        </p:txBody>
      </p:sp>
      <p:sp>
        <p:nvSpPr>
          <p:cNvPr id="3" name="Content Placeholder 2"/>
          <p:cNvSpPr>
            <a:spLocks noGrp="1"/>
          </p:cNvSpPr>
          <p:nvPr>
            <p:ph idx="1"/>
          </p:nvPr>
        </p:nvSpPr>
        <p:spPr>
          <a:xfrm>
            <a:off x="3233530" y="1295401"/>
            <a:ext cx="5453270" cy="2971800"/>
          </a:xfrm>
        </p:spPr>
        <p:txBody>
          <a:bodyPr/>
          <a:lstStyle/>
          <a:p>
            <a:r>
              <a:rPr lang="en-US" dirty="0" smtClean="0"/>
              <a:t>PT3 test results RSSI do not decrease to 15% or less by lag 3</a:t>
            </a:r>
          </a:p>
          <a:p>
            <a:r>
              <a:rPr lang="en-US" dirty="0" smtClean="0"/>
              <a:t>High error and vertical velocities that increase with depth</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1376155"/>
            <a:ext cx="2878774" cy="270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6812" y="4144617"/>
            <a:ext cx="68103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840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StreamPro Site Specific Acoustics Interference </a:t>
            </a:r>
          </a:p>
        </p:txBody>
      </p:sp>
      <p:sp>
        <p:nvSpPr>
          <p:cNvPr id="3" name="Content Placeholder 2"/>
          <p:cNvSpPr>
            <a:spLocks noGrp="1"/>
          </p:cNvSpPr>
          <p:nvPr>
            <p:ph idx="1"/>
          </p:nvPr>
        </p:nvSpPr>
        <p:spPr>
          <a:xfrm>
            <a:off x="457200" y="1537252"/>
            <a:ext cx="8229600" cy="4893711"/>
          </a:xfrm>
        </p:spPr>
        <p:txBody>
          <a:bodyPr/>
          <a:lstStyle/>
          <a:p>
            <a:r>
              <a:rPr lang="en-US" sz="2400" dirty="0" smtClean="0">
                <a:effectLst/>
              </a:rPr>
              <a:t>StreamPro more susceptible, largely due to cable between transducer and electronics</a:t>
            </a:r>
          </a:p>
          <a:p>
            <a:r>
              <a:rPr lang="en-US" sz="2400" dirty="0" smtClean="0">
                <a:effectLst/>
              </a:rPr>
              <a:t>Lower backscatter sites more susceptible</a:t>
            </a:r>
          </a:p>
          <a:p>
            <a:r>
              <a:rPr lang="en-US" sz="2400" kern="1200" dirty="0" smtClean="0">
                <a:solidFill>
                  <a:schemeClr val="tx1"/>
                </a:solidFill>
                <a:effectLst/>
              </a:rPr>
              <a:t>Reasonable </a:t>
            </a:r>
            <a:r>
              <a:rPr lang="en-US" sz="2400" kern="1200" dirty="0">
                <a:solidFill>
                  <a:schemeClr val="tx1"/>
                </a:solidFill>
                <a:effectLst/>
              </a:rPr>
              <a:t>values for the WT Up and WT Error thresholds </a:t>
            </a:r>
            <a:r>
              <a:rPr lang="en-US" sz="2400" kern="1200" dirty="0" smtClean="0">
                <a:solidFill>
                  <a:schemeClr val="tx1"/>
                </a:solidFill>
                <a:effectLst/>
              </a:rPr>
              <a:t>can usually screen </a:t>
            </a:r>
            <a:r>
              <a:rPr lang="en-US" sz="2400" kern="1200" dirty="0">
                <a:solidFill>
                  <a:schemeClr val="tx1"/>
                </a:solidFill>
                <a:effectLst/>
              </a:rPr>
              <a:t>out erroneous </a:t>
            </a:r>
            <a:r>
              <a:rPr lang="en-US" sz="2400" kern="1200" dirty="0" smtClean="0">
                <a:solidFill>
                  <a:schemeClr val="tx1"/>
                </a:solidFill>
                <a:effectLst/>
              </a:rPr>
              <a:t>data – but may screen out a significant amount of data</a:t>
            </a:r>
            <a:endParaRPr lang="en-US" sz="2400" dirty="0" smtClean="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3112" y="4091817"/>
            <a:ext cx="68199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929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Guidance for Wading Measurements</a:t>
            </a:r>
            <a:endParaRPr lang="en-US" dirty="0"/>
          </a:p>
        </p:txBody>
      </p:sp>
      <p:pic>
        <p:nvPicPr>
          <p:cNvPr id="1026" name="Picture 2" descr="C:\Documents and Settings\kaoberg\My Documents\My Pictures\HydroAcoustics\PoorTechnique\campbel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1134" y="3587739"/>
            <a:ext cx="6206067" cy="3134793"/>
          </a:xfrm>
          <a:prstGeom prst="rect">
            <a:avLst/>
          </a:prstGeom>
          <a:noFill/>
        </p:spPr>
      </p:pic>
      <p:sp>
        <p:nvSpPr>
          <p:cNvPr id="3" name="Content Placeholder 2"/>
          <p:cNvSpPr>
            <a:spLocks noGrp="1"/>
          </p:cNvSpPr>
          <p:nvPr>
            <p:ph idx="1"/>
          </p:nvPr>
        </p:nvSpPr>
        <p:spPr>
          <a:xfrm>
            <a:off x="355599" y="1397004"/>
            <a:ext cx="8492067" cy="3395129"/>
          </a:xfrm>
          <a:gradFill>
            <a:gsLst>
              <a:gs pos="100000">
                <a:schemeClr val="tx2">
                  <a:alpha val="29000"/>
                </a:schemeClr>
              </a:gs>
              <a:gs pos="100000">
                <a:schemeClr val="accent1">
                  <a:tint val="23500"/>
                  <a:satMod val="160000"/>
                </a:schemeClr>
              </a:gs>
            </a:gsLst>
            <a:lin ang="5400000" scaled="0"/>
          </a:gradFill>
        </p:spPr>
        <p:txBody>
          <a:bodyPr/>
          <a:lstStyle/>
          <a:p>
            <a:r>
              <a:rPr lang="en-US" dirty="0" smtClean="0"/>
              <a:t>Do NOT Wade with </a:t>
            </a:r>
            <a:r>
              <a:rPr lang="en-US" dirty="0" err="1" smtClean="0"/>
              <a:t>StreamPro’s</a:t>
            </a:r>
            <a:r>
              <a:rPr lang="en-US" dirty="0" smtClean="0"/>
              <a:t> or other shallow water ADCPs!</a:t>
            </a:r>
          </a:p>
          <a:p>
            <a:pPr lvl="1"/>
            <a:r>
              <a:rPr lang="en-US" dirty="0" smtClean="0"/>
              <a:t>ADCP beams may impinge on hydrographer or sample the flow disturbance caused by the hydrographer</a:t>
            </a:r>
          </a:p>
          <a:p>
            <a:pPr lvl="1"/>
            <a:r>
              <a:rPr lang="en-US" dirty="0" smtClean="0"/>
              <a:t>It is difficult to wade across channel while keeping the StreamPro motion smooth and steady</a:t>
            </a:r>
          </a:p>
        </p:txBody>
      </p:sp>
    </p:spTree>
    <p:extLst>
      <p:ext uri="{BB962C8B-B14F-4D97-AF65-F5344CB8AC3E}">
        <p14:creationId xmlns:p14="http://schemas.microsoft.com/office/powerpoint/2010/main" val="9960743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idx="4294967295"/>
          </p:nvPr>
        </p:nvSpPr>
        <p:spPr/>
        <p:txBody>
          <a:bodyPr/>
          <a:lstStyle/>
          <a:p>
            <a:pPr>
              <a:defRPr/>
            </a:pPr>
            <a:r>
              <a:rPr lang="en-US" sz="3200" dirty="0" smtClean="0"/>
              <a:t>Rio Grande Water Modes </a:t>
            </a:r>
            <a:br>
              <a:rPr lang="en-US" sz="3200" dirty="0" smtClean="0"/>
            </a:br>
            <a:r>
              <a:rPr lang="en-US" sz="3200" dirty="0" smtClean="0"/>
              <a:t>(In Priority Order)</a:t>
            </a:r>
          </a:p>
        </p:txBody>
      </p:sp>
      <p:sp>
        <p:nvSpPr>
          <p:cNvPr id="6147" name="Rectangle 3"/>
          <p:cNvSpPr>
            <a:spLocks noGrp="1" noChangeArrowheads="1"/>
          </p:cNvSpPr>
          <p:nvPr>
            <p:ph idx="4294967295"/>
          </p:nvPr>
        </p:nvSpPr>
        <p:spPr/>
        <p:txBody>
          <a:bodyPr/>
          <a:lstStyle/>
          <a:p>
            <a:pPr>
              <a:lnSpc>
                <a:spcPct val="90000"/>
              </a:lnSpc>
            </a:pPr>
            <a:r>
              <a:rPr lang="en-US" sz="2400" dirty="0" smtClean="0"/>
              <a:t>Mode 5 or 11 (often need to try both)</a:t>
            </a:r>
          </a:p>
          <a:p>
            <a:pPr lvl="1">
              <a:lnSpc>
                <a:spcPct val="90000"/>
              </a:lnSpc>
            </a:pPr>
            <a:r>
              <a:rPr lang="en-US" sz="2000" dirty="0" smtClean="0"/>
              <a:t>Low instrument noise</a:t>
            </a:r>
          </a:p>
          <a:p>
            <a:pPr lvl="1">
              <a:lnSpc>
                <a:spcPct val="90000"/>
              </a:lnSpc>
            </a:pPr>
            <a:r>
              <a:rPr lang="en-US" sz="2000" dirty="0" smtClean="0"/>
              <a:t>Small bins</a:t>
            </a:r>
          </a:p>
          <a:p>
            <a:pPr lvl="1">
              <a:lnSpc>
                <a:spcPct val="90000"/>
              </a:lnSpc>
            </a:pPr>
            <a:r>
              <a:rPr lang="en-US" sz="2000" dirty="0" smtClean="0"/>
              <a:t>Limited application</a:t>
            </a:r>
          </a:p>
          <a:p>
            <a:pPr>
              <a:lnSpc>
                <a:spcPct val="90000"/>
              </a:lnSpc>
            </a:pPr>
            <a:r>
              <a:rPr lang="en-US" sz="2400" dirty="0" smtClean="0"/>
              <a:t>Mode 12</a:t>
            </a:r>
          </a:p>
          <a:p>
            <a:pPr lvl="1">
              <a:lnSpc>
                <a:spcPct val="90000"/>
              </a:lnSpc>
            </a:pPr>
            <a:r>
              <a:rPr lang="en-US" sz="2000" dirty="0" smtClean="0"/>
              <a:t>High-ping rate</a:t>
            </a:r>
          </a:p>
          <a:p>
            <a:pPr lvl="1">
              <a:lnSpc>
                <a:spcPct val="90000"/>
              </a:lnSpc>
            </a:pPr>
            <a:r>
              <a:rPr lang="en-US" sz="2000" dirty="0" smtClean="0"/>
              <a:t>Small bins</a:t>
            </a:r>
          </a:p>
          <a:p>
            <a:pPr lvl="1">
              <a:lnSpc>
                <a:spcPct val="90000"/>
              </a:lnSpc>
            </a:pPr>
            <a:r>
              <a:rPr lang="en-US" sz="2000" dirty="0" smtClean="0">
                <a:solidFill>
                  <a:schemeClr val="folHlink"/>
                </a:solidFill>
              </a:rPr>
              <a:t>Potential errors in dynamic conditions</a:t>
            </a:r>
            <a:r>
              <a:rPr lang="en-US" sz="2000" dirty="0" smtClean="0"/>
              <a:t> </a:t>
            </a:r>
          </a:p>
          <a:p>
            <a:pPr>
              <a:lnSpc>
                <a:spcPct val="90000"/>
              </a:lnSpc>
            </a:pPr>
            <a:r>
              <a:rPr lang="en-US" sz="2400" dirty="0" smtClean="0"/>
              <a:t>Mode 1</a:t>
            </a:r>
          </a:p>
          <a:p>
            <a:pPr lvl="1">
              <a:lnSpc>
                <a:spcPct val="90000"/>
              </a:lnSpc>
            </a:pPr>
            <a:r>
              <a:rPr lang="en-US" sz="2000" dirty="0" smtClean="0"/>
              <a:t>Robust mode</a:t>
            </a:r>
          </a:p>
          <a:p>
            <a:pPr lvl="1">
              <a:lnSpc>
                <a:spcPct val="90000"/>
              </a:lnSpc>
            </a:pPr>
            <a:r>
              <a:rPr lang="en-US" sz="2000" dirty="0" smtClean="0"/>
              <a:t>Highest instrument noise </a:t>
            </a:r>
          </a:p>
          <a:p>
            <a:pPr lvl="1">
              <a:lnSpc>
                <a:spcPct val="90000"/>
              </a:lnSpc>
            </a:pPr>
            <a:r>
              <a:rPr lang="en-US" sz="2000" dirty="0" smtClean="0"/>
              <a:t>Limited bin sizes</a:t>
            </a:r>
            <a:endParaRPr lang="en-US" sz="2000" dirty="0" smtClean="0">
              <a:solidFill>
                <a:schemeClr val="folHlink"/>
              </a:solidFill>
            </a:endParaRPr>
          </a:p>
        </p:txBody>
      </p:sp>
      <p:sp>
        <p:nvSpPr>
          <p:cNvPr id="6148" name="Text Box 4"/>
          <p:cNvSpPr txBox="1">
            <a:spLocks noChangeArrowheads="1"/>
          </p:cNvSpPr>
          <p:nvPr/>
        </p:nvSpPr>
        <p:spPr bwMode="auto">
          <a:xfrm>
            <a:off x="4884738" y="2120900"/>
            <a:ext cx="3689350" cy="366713"/>
          </a:xfrm>
          <a:prstGeom prst="rect">
            <a:avLst/>
          </a:prstGeom>
          <a:noFill/>
          <a:ln w="9525">
            <a:noFill/>
            <a:miter lim="800000"/>
            <a:headEnd/>
            <a:tailEnd/>
          </a:ln>
        </p:spPr>
        <p:txBody>
          <a:bodyPr wrap="none">
            <a:spAutoFit/>
          </a:bodyPr>
          <a:lstStyle/>
          <a:p>
            <a:pPr algn="ctr" eaLnBrk="0" hangingPunct="0"/>
            <a:r>
              <a:rPr lang="en-US" b="1">
                <a:latin typeface="Arial" pitchFamily="34" charset="0"/>
              </a:rPr>
              <a:t>Too fast, too deep, too turbulent</a:t>
            </a:r>
          </a:p>
        </p:txBody>
      </p:sp>
      <p:sp>
        <p:nvSpPr>
          <p:cNvPr id="6149" name="Text Box 5"/>
          <p:cNvSpPr txBox="1">
            <a:spLocks noChangeArrowheads="1"/>
          </p:cNvSpPr>
          <p:nvPr/>
        </p:nvSpPr>
        <p:spPr bwMode="auto">
          <a:xfrm>
            <a:off x="4722813" y="3370263"/>
            <a:ext cx="3657600" cy="366712"/>
          </a:xfrm>
          <a:prstGeom prst="rect">
            <a:avLst/>
          </a:prstGeom>
          <a:noFill/>
          <a:ln w="9525">
            <a:noFill/>
            <a:miter lim="800000"/>
            <a:headEnd/>
            <a:tailEnd/>
          </a:ln>
        </p:spPr>
        <p:txBody>
          <a:bodyPr>
            <a:spAutoFit/>
          </a:bodyPr>
          <a:lstStyle/>
          <a:p>
            <a:pPr algn="ctr" eaLnBrk="0" hangingPunct="0">
              <a:spcBef>
                <a:spcPct val="50000"/>
              </a:spcBef>
            </a:pPr>
            <a:r>
              <a:rPr lang="en-US" b="1">
                <a:latin typeface="Arial" pitchFamily="34" charset="0"/>
              </a:rPr>
              <a:t>Dynamic Conditions</a:t>
            </a:r>
          </a:p>
        </p:txBody>
      </p:sp>
      <p:sp>
        <p:nvSpPr>
          <p:cNvPr id="6150" name="Line 6"/>
          <p:cNvSpPr>
            <a:spLocks noChangeShapeType="1"/>
          </p:cNvSpPr>
          <p:nvPr/>
        </p:nvSpPr>
        <p:spPr bwMode="auto">
          <a:xfrm>
            <a:off x="5483225" y="1787525"/>
            <a:ext cx="1222375" cy="346075"/>
          </a:xfrm>
          <a:prstGeom prst="line">
            <a:avLst/>
          </a:prstGeom>
          <a:noFill/>
          <a:ln w="9525">
            <a:solidFill>
              <a:schemeClr val="tx1"/>
            </a:solidFill>
            <a:round/>
            <a:headEnd/>
            <a:tailEnd type="triangle" w="med" len="med"/>
          </a:ln>
        </p:spPr>
        <p:txBody>
          <a:bodyPr/>
          <a:lstStyle/>
          <a:p>
            <a:endParaRPr lang="en-US"/>
          </a:p>
        </p:txBody>
      </p:sp>
      <p:sp>
        <p:nvSpPr>
          <p:cNvPr id="6151" name="Line 7"/>
          <p:cNvSpPr>
            <a:spLocks noChangeShapeType="1"/>
          </p:cNvSpPr>
          <p:nvPr/>
        </p:nvSpPr>
        <p:spPr bwMode="auto">
          <a:xfrm flipH="1">
            <a:off x="2411413" y="2514600"/>
            <a:ext cx="4132262" cy="376238"/>
          </a:xfrm>
          <a:prstGeom prst="line">
            <a:avLst/>
          </a:prstGeom>
          <a:noFill/>
          <a:ln w="9525">
            <a:solidFill>
              <a:schemeClr val="tx1"/>
            </a:solidFill>
            <a:round/>
            <a:headEnd/>
            <a:tailEnd type="triangle" w="med" len="med"/>
          </a:ln>
        </p:spPr>
        <p:txBody>
          <a:bodyPr/>
          <a:lstStyle/>
          <a:p>
            <a:endParaRPr lang="en-US"/>
          </a:p>
        </p:txBody>
      </p:sp>
      <p:sp>
        <p:nvSpPr>
          <p:cNvPr id="6152" name="Line 8"/>
          <p:cNvSpPr>
            <a:spLocks noChangeShapeType="1"/>
          </p:cNvSpPr>
          <p:nvPr/>
        </p:nvSpPr>
        <p:spPr bwMode="auto">
          <a:xfrm>
            <a:off x="2559050" y="3001963"/>
            <a:ext cx="2640271" cy="508000"/>
          </a:xfrm>
          <a:prstGeom prst="line">
            <a:avLst/>
          </a:prstGeom>
          <a:noFill/>
          <a:ln w="9525">
            <a:solidFill>
              <a:schemeClr val="tx1"/>
            </a:solidFill>
            <a:round/>
            <a:headEnd/>
            <a:tailEnd type="triangle" w="med" len="med"/>
          </a:ln>
        </p:spPr>
        <p:txBody>
          <a:bodyPr/>
          <a:lstStyle/>
          <a:p>
            <a:endParaRPr lang="en-US"/>
          </a:p>
        </p:txBody>
      </p:sp>
      <p:sp>
        <p:nvSpPr>
          <p:cNvPr id="6153" name="Line 9"/>
          <p:cNvSpPr>
            <a:spLocks noChangeShapeType="1"/>
          </p:cNvSpPr>
          <p:nvPr/>
        </p:nvSpPr>
        <p:spPr bwMode="auto">
          <a:xfrm flipH="1" flipV="1">
            <a:off x="2373313" y="4322763"/>
            <a:ext cx="4714875" cy="547687"/>
          </a:xfrm>
          <a:prstGeom prst="line">
            <a:avLst/>
          </a:prstGeom>
          <a:noFill/>
          <a:ln w="9525">
            <a:solidFill>
              <a:schemeClr val="tx1"/>
            </a:solidFill>
            <a:round/>
            <a:headEnd/>
            <a:tailEnd type="triangle" w="med" len="med"/>
          </a:ln>
        </p:spPr>
        <p:txBody>
          <a:bodyPr/>
          <a:lstStyle/>
          <a:p>
            <a:endParaRPr lang="en-US"/>
          </a:p>
        </p:txBody>
      </p:sp>
      <p:sp>
        <p:nvSpPr>
          <p:cNvPr id="6154" name="Line 10"/>
          <p:cNvSpPr>
            <a:spLocks noChangeShapeType="1"/>
          </p:cNvSpPr>
          <p:nvPr/>
        </p:nvSpPr>
        <p:spPr bwMode="auto">
          <a:xfrm flipV="1">
            <a:off x="7081838" y="3703638"/>
            <a:ext cx="0" cy="1157287"/>
          </a:xfrm>
          <a:prstGeom prst="line">
            <a:avLst/>
          </a:prstGeom>
          <a:noFill/>
          <a:ln w="9525">
            <a:solidFill>
              <a:schemeClr val="tx1"/>
            </a:solidFill>
            <a:round/>
            <a:headEnd/>
            <a:tailEnd/>
          </a:ln>
        </p:spPr>
        <p:txBody>
          <a:bodyPr/>
          <a:lstStyle/>
          <a:p>
            <a:endParaRPr lang="en-US"/>
          </a:p>
        </p:txBody>
      </p:sp>
      <p:pic>
        <p:nvPicPr>
          <p:cNvPr id="11" name="Picture 4" descr="IMGP0216"/>
          <p:cNvPicPr>
            <a:picLocks noChangeAspect="1" noChangeArrowheads="1"/>
          </p:cNvPicPr>
          <p:nvPr/>
        </p:nvPicPr>
        <p:blipFill>
          <a:blip r:embed="rId3" cstate="print"/>
          <a:srcRect/>
          <a:stretch>
            <a:fillRect/>
          </a:stretch>
        </p:blipFill>
        <p:spPr>
          <a:xfrm>
            <a:off x="7196705" y="3952398"/>
            <a:ext cx="1840969" cy="2454079"/>
          </a:xfrm>
          <a:prstGeom prst="rect">
            <a:avLst/>
          </a:prstGeom>
          <a:noFill/>
          <a:ln/>
        </p:spPr>
      </p:pic>
    </p:spTree>
    <p:extLst>
      <p:ext uri="{BB962C8B-B14F-4D97-AF65-F5344CB8AC3E}">
        <p14:creationId xmlns:p14="http://schemas.microsoft.com/office/powerpoint/2010/main" val="1754042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Wizard Configuration RG WM12</a:t>
            </a:r>
            <a:endParaRPr lang="en-US" dirty="0"/>
          </a:p>
        </p:txBody>
      </p:sp>
      <p:sp>
        <p:nvSpPr>
          <p:cNvPr id="13315" name="Content Placeholder 2"/>
          <p:cNvSpPr>
            <a:spLocks noGrp="1"/>
          </p:cNvSpPr>
          <p:nvPr>
            <p:ph sz="half" idx="1"/>
          </p:nvPr>
        </p:nvSpPr>
        <p:spPr/>
        <p:txBody>
          <a:bodyPr/>
          <a:lstStyle/>
          <a:p>
            <a:endParaRPr lang="en-US" smtClean="0"/>
          </a:p>
        </p:txBody>
      </p:sp>
      <p:sp>
        <p:nvSpPr>
          <p:cNvPr id="13316" name="Text Placeholder 3"/>
          <p:cNvSpPr>
            <a:spLocks noGrp="1"/>
          </p:cNvSpPr>
          <p:nvPr>
            <p:ph type="body" sz="half" idx="2"/>
          </p:nvPr>
        </p:nvSpPr>
        <p:spPr>
          <a:xfrm>
            <a:off x="4183063" y="1295400"/>
            <a:ext cx="4503737" cy="5135563"/>
          </a:xfrm>
        </p:spPr>
        <p:txBody>
          <a:bodyPr/>
          <a:lstStyle/>
          <a:p>
            <a:r>
              <a:rPr lang="en-US" sz="2400" dirty="0" smtClean="0"/>
              <a:t>Secondary Depth</a:t>
            </a:r>
          </a:p>
          <a:p>
            <a:pPr lvl="1"/>
            <a:r>
              <a:rPr lang="en-US" sz="2000" dirty="0" smtClean="0"/>
              <a:t>If not zero, shallowest depth needed to profile</a:t>
            </a:r>
          </a:p>
          <a:p>
            <a:pPr lvl="1"/>
            <a:r>
              <a:rPr lang="en-US" sz="2000" dirty="0" smtClean="0"/>
              <a:t>Will attempt to configure bin size to get at least 3 good bins in this depth</a:t>
            </a:r>
          </a:p>
          <a:p>
            <a:pPr lvl="1"/>
            <a:r>
              <a:rPr lang="en-US" sz="2000" dirty="0" smtClean="0">
                <a:solidFill>
                  <a:srgbClr val="C00000"/>
                </a:solidFill>
              </a:rPr>
              <a:t>Only</a:t>
            </a:r>
            <a:r>
              <a:rPr lang="en-US" sz="2000" dirty="0" smtClean="0"/>
              <a:t> use when you </a:t>
            </a:r>
            <a:r>
              <a:rPr lang="en-US" sz="2000" dirty="0" smtClean="0">
                <a:solidFill>
                  <a:srgbClr val="C00000"/>
                </a:solidFill>
              </a:rPr>
              <a:t>MUST</a:t>
            </a:r>
            <a:r>
              <a:rPr lang="en-US" sz="2000" dirty="0" smtClean="0"/>
              <a:t> profile in this depth (suggest always </a:t>
            </a:r>
            <a:r>
              <a:rPr lang="en-US" sz="2000" u="sng" dirty="0" smtClean="0"/>
              <a:t>initially leaving this at zero</a:t>
            </a:r>
            <a:r>
              <a:rPr lang="en-US" sz="2000" dirty="0" smtClean="0"/>
              <a:t>, then adjust if necessary after reviewing min depth on summary page)</a:t>
            </a:r>
          </a:p>
          <a:p>
            <a:r>
              <a:rPr lang="en-US" sz="2400" dirty="0" smtClean="0"/>
              <a:t>Max Water Speed</a:t>
            </a:r>
          </a:p>
          <a:p>
            <a:r>
              <a:rPr lang="en-US" sz="2400" dirty="0" smtClean="0"/>
              <a:t>Max Boat Speed </a:t>
            </a:r>
          </a:p>
        </p:txBody>
      </p:sp>
      <p:pic>
        <p:nvPicPr>
          <p:cNvPr id="13317" name="Picture 2"/>
          <p:cNvPicPr>
            <a:picLocks noChangeAspect="1" noChangeArrowheads="1"/>
          </p:cNvPicPr>
          <p:nvPr/>
        </p:nvPicPr>
        <p:blipFill>
          <a:blip r:embed="rId3"/>
          <a:srcRect/>
          <a:stretch>
            <a:fillRect/>
          </a:stretch>
        </p:blipFill>
        <p:spPr bwMode="auto">
          <a:xfrm>
            <a:off x="474663" y="1268413"/>
            <a:ext cx="3346450" cy="3333750"/>
          </a:xfrm>
          <a:prstGeom prst="rect">
            <a:avLst/>
          </a:prstGeom>
          <a:noFill/>
          <a:ln w="12700">
            <a:noFill/>
            <a:miter lim="800000"/>
            <a:headEnd type="none" w="sm" len="sm"/>
            <a:tailEnd type="none" w="sm" len="sm"/>
          </a:ln>
        </p:spPr>
      </p:pic>
      <p:grpSp>
        <p:nvGrpSpPr>
          <p:cNvPr id="13318" name="Group 26"/>
          <p:cNvGrpSpPr>
            <a:grpSpLocks/>
          </p:cNvGrpSpPr>
          <p:nvPr/>
        </p:nvGrpSpPr>
        <p:grpSpPr bwMode="auto">
          <a:xfrm>
            <a:off x="396875" y="4875213"/>
            <a:ext cx="3579813" cy="1500187"/>
            <a:chOff x="4606503" y="3467817"/>
            <a:chExt cx="3579964" cy="767753"/>
          </a:xfrm>
        </p:grpSpPr>
        <p:grpSp>
          <p:nvGrpSpPr>
            <p:cNvPr id="13319" name="Group 16"/>
            <p:cNvGrpSpPr>
              <a:grpSpLocks/>
            </p:cNvGrpSpPr>
            <p:nvPr/>
          </p:nvGrpSpPr>
          <p:grpSpPr bwMode="auto">
            <a:xfrm>
              <a:off x="4606503" y="3493698"/>
              <a:ext cx="1147315" cy="595223"/>
              <a:chOff x="822325" y="1901825"/>
              <a:chExt cx="2917825" cy="1600200"/>
            </a:xfrm>
          </p:grpSpPr>
          <p:grpSp>
            <p:nvGrpSpPr>
              <p:cNvPr id="13325" name="Group 8"/>
              <p:cNvGrpSpPr>
                <a:grpSpLocks/>
              </p:cNvGrpSpPr>
              <p:nvPr/>
            </p:nvGrpSpPr>
            <p:grpSpPr bwMode="auto">
              <a:xfrm>
                <a:off x="822325" y="1901825"/>
                <a:ext cx="2917825" cy="1600200"/>
                <a:chOff x="426" y="1080"/>
                <a:chExt cx="1462" cy="535"/>
              </a:xfrm>
            </p:grpSpPr>
            <p:sp>
              <p:nvSpPr>
                <p:cNvPr id="20" name="Freeform 4"/>
                <p:cNvSpPr>
                  <a:spLocks/>
                </p:cNvSpPr>
                <p:nvPr/>
              </p:nvSpPr>
              <p:spPr bwMode="auto">
                <a:xfrm>
                  <a:off x="426" y="1080"/>
                  <a:ext cx="1463" cy="535"/>
                </a:xfrm>
                <a:custGeom>
                  <a:avLst/>
                  <a:gdLst/>
                  <a:ahLst/>
                  <a:cxnLst>
                    <a:cxn ang="0">
                      <a:pos x="1" y="36"/>
                    </a:cxn>
                    <a:cxn ang="0">
                      <a:pos x="22" y="123"/>
                    </a:cxn>
                    <a:cxn ang="0">
                      <a:pos x="52" y="180"/>
                    </a:cxn>
                    <a:cxn ang="0">
                      <a:pos x="68" y="206"/>
                    </a:cxn>
                    <a:cxn ang="0">
                      <a:pos x="104" y="216"/>
                    </a:cxn>
                    <a:cxn ang="0">
                      <a:pos x="551" y="231"/>
                    </a:cxn>
                    <a:cxn ang="0">
                      <a:pos x="685" y="303"/>
                    </a:cxn>
                    <a:cxn ang="0">
                      <a:pos x="736" y="339"/>
                    </a:cxn>
                    <a:cxn ang="0">
                      <a:pos x="762" y="370"/>
                    </a:cxn>
                    <a:cxn ang="0">
                      <a:pos x="803" y="401"/>
                    </a:cxn>
                    <a:cxn ang="0">
                      <a:pos x="906" y="473"/>
                    </a:cxn>
                    <a:cxn ang="0">
                      <a:pos x="958" y="504"/>
                    </a:cxn>
                    <a:cxn ang="0">
                      <a:pos x="994" y="509"/>
                    </a:cxn>
                    <a:cxn ang="0">
                      <a:pos x="1220" y="509"/>
                    </a:cxn>
                    <a:cxn ang="0">
                      <a:pos x="1318" y="483"/>
                    </a:cxn>
                    <a:cxn ang="0">
                      <a:pos x="1359" y="447"/>
                    </a:cxn>
                    <a:cxn ang="0">
                      <a:pos x="1441" y="334"/>
                    </a:cxn>
                    <a:cxn ang="0">
                      <a:pos x="1436" y="51"/>
                    </a:cxn>
                    <a:cxn ang="0">
                      <a:pos x="1462" y="0"/>
                    </a:cxn>
                  </a:cxnLst>
                  <a:rect l="0" t="0" r="r" b="b"/>
                  <a:pathLst>
                    <a:path w="1462" h="535">
                      <a:moveTo>
                        <a:pt x="1" y="36"/>
                      </a:moveTo>
                      <a:cubicBezTo>
                        <a:pt x="5" y="79"/>
                        <a:pt x="0" y="93"/>
                        <a:pt x="22" y="123"/>
                      </a:cubicBezTo>
                      <a:cubicBezTo>
                        <a:pt x="32" y="155"/>
                        <a:pt x="38" y="153"/>
                        <a:pt x="52" y="180"/>
                      </a:cubicBezTo>
                      <a:cubicBezTo>
                        <a:pt x="57" y="190"/>
                        <a:pt x="57" y="200"/>
                        <a:pt x="68" y="206"/>
                      </a:cubicBezTo>
                      <a:cubicBezTo>
                        <a:pt x="79" y="212"/>
                        <a:pt x="92" y="212"/>
                        <a:pt x="104" y="216"/>
                      </a:cubicBezTo>
                      <a:cubicBezTo>
                        <a:pt x="251" y="208"/>
                        <a:pt x="403" y="224"/>
                        <a:pt x="551" y="231"/>
                      </a:cubicBezTo>
                      <a:cubicBezTo>
                        <a:pt x="598" y="244"/>
                        <a:pt x="640" y="282"/>
                        <a:pt x="685" y="303"/>
                      </a:cubicBezTo>
                      <a:cubicBezTo>
                        <a:pt x="700" y="319"/>
                        <a:pt x="720" y="323"/>
                        <a:pt x="736" y="339"/>
                      </a:cubicBezTo>
                      <a:cubicBezTo>
                        <a:pt x="746" y="349"/>
                        <a:pt x="752" y="360"/>
                        <a:pt x="762" y="370"/>
                      </a:cubicBezTo>
                      <a:cubicBezTo>
                        <a:pt x="769" y="393"/>
                        <a:pt x="783" y="388"/>
                        <a:pt x="803" y="401"/>
                      </a:cubicBezTo>
                      <a:cubicBezTo>
                        <a:pt x="822" y="463"/>
                        <a:pt x="850" y="455"/>
                        <a:pt x="906" y="473"/>
                      </a:cubicBezTo>
                      <a:cubicBezTo>
                        <a:pt x="924" y="479"/>
                        <a:pt x="941" y="498"/>
                        <a:pt x="958" y="504"/>
                      </a:cubicBezTo>
                      <a:cubicBezTo>
                        <a:pt x="969" y="508"/>
                        <a:pt x="982" y="507"/>
                        <a:pt x="994" y="509"/>
                      </a:cubicBezTo>
                      <a:cubicBezTo>
                        <a:pt x="1073" y="535"/>
                        <a:pt x="1108" y="515"/>
                        <a:pt x="1220" y="509"/>
                      </a:cubicBezTo>
                      <a:cubicBezTo>
                        <a:pt x="1256" y="503"/>
                        <a:pt x="1286" y="500"/>
                        <a:pt x="1318" y="483"/>
                      </a:cubicBezTo>
                      <a:cubicBezTo>
                        <a:pt x="1334" y="475"/>
                        <a:pt x="1359" y="447"/>
                        <a:pt x="1359" y="447"/>
                      </a:cubicBezTo>
                      <a:cubicBezTo>
                        <a:pt x="1374" y="401"/>
                        <a:pt x="1408" y="369"/>
                        <a:pt x="1441" y="334"/>
                      </a:cubicBezTo>
                      <a:cubicBezTo>
                        <a:pt x="1461" y="240"/>
                        <a:pt x="1458" y="144"/>
                        <a:pt x="1436" y="51"/>
                      </a:cubicBezTo>
                      <a:cubicBezTo>
                        <a:pt x="1439" y="29"/>
                        <a:pt x="1432" y="0"/>
                        <a:pt x="1462" y="0"/>
                      </a:cubicBezTo>
                    </a:path>
                  </a:pathLst>
                </a:custGeom>
                <a:noFill/>
                <a:ln w="38100" cmpd="sng">
                  <a:solidFill>
                    <a:srgbClr val="990033"/>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21" name="Line 6"/>
                <p:cNvSpPr>
                  <a:spLocks noChangeShapeType="1"/>
                </p:cNvSpPr>
                <p:nvPr/>
              </p:nvSpPr>
              <p:spPr bwMode="auto">
                <a:xfrm>
                  <a:off x="442" y="1192"/>
                  <a:ext cx="1420" cy="0"/>
                </a:xfrm>
                <a:prstGeom prst="line">
                  <a:avLst/>
                </a:prstGeom>
                <a:noFill/>
                <a:ln w="28575">
                  <a:solidFill>
                    <a:srgbClr val="0000FF"/>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sp>
            <p:nvSpPr>
              <p:cNvPr id="19" name="Line 10"/>
              <p:cNvSpPr>
                <a:spLocks noChangeShapeType="1"/>
              </p:cNvSpPr>
              <p:nvPr/>
            </p:nvSpPr>
            <p:spPr bwMode="auto">
              <a:xfrm>
                <a:off x="1363345" y="2234132"/>
                <a:ext cx="0" cy="268651"/>
              </a:xfrm>
              <a:prstGeom prst="line">
                <a:avLst/>
              </a:prstGeom>
              <a:noFill/>
              <a:ln w="9525">
                <a:solidFill>
                  <a:schemeClr val="tx1"/>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grpSp>
        <p:grpSp>
          <p:nvGrpSpPr>
            <p:cNvPr id="13320" name="Group 21"/>
            <p:cNvGrpSpPr>
              <a:grpSpLocks/>
            </p:cNvGrpSpPr>
            <p:nvPr/>
          </p:nvGrpSpPr>
          <p:grpSpPr bwMode="auto">
            <a:xfrm>
              <a:off x="6150630" y="3467817"/>
              <a:ext cx="2035837" cy="767753"/>
              <a:chOff x="746125" y="3917950"/>
              <a:chExt cx="3036888" cy="1568450"/>
            </a:xfrm>
          </p:grpSpPr>
          <p:grpSp>
            <p:nvGrpSpPr>
              <p:cNvPr id="13321" name="Group 9"/>
              <p:cNvGrpSpPr>
                <a:grpSpLocks/>
              </p:cNvGrpSpPr>
              <p:nvPr/>
            </p:nvGrpSpPr>
            <p:grpSpPr bwMode="auto">
              <a:xfrm>
                <a:off x="746125" y="3917950"/>
                <a:ext cx="3036888" cy="1568450"/>
                <a:chOff x="474" y="2361"/>
                <a:chExt cx="1393" cy="386"/>
              </a:xfrm>
            </p:grpSpPr>
            <p:sp>
              <p:nvSpPr>
                <p:cNvPr id="25" name="Freeform 5"/>
                <p:cNvSpPr>
                  <a:spLocks/>
                </p:cNvSpPr>
                <p:nvPr/>
              </p:nvSpPr>
              <p:spPr bwMode="auto">
                <a:xfrm>
                  <a:off x="474" y="2361"/>
                  <a:ext cx="1386" cy="386"/>
                </a:xfrm>
                <a:custGeom>
                  <a:avLst/>
                  <a:gdLst/>
                  <a:ahLst/>
                  <a:cxnLst>
                    <a:cxn ang="0">
                      <a:pos x="0" y="0"/>
                    </a:cxn>
                    <a:cxn ang="0">
                      <a:pos x="10" y="149"/>
                    </a:cxn>
                    <a:cxn ang="0">
                      <a:pos x="87" y="308"/>
                    </a:cxn>
                    <a:cxn ang="0">
                      <a:pos x="380" y="267"/>
                    </a:cxn>
                    <a:cxn ang="0">
                      <a:pos x="447" y="216"/>
                    </a:cxn>
                    <a:cxn ang="0">
                      <a:pos x="524" y="144"/>
                    </a:cxn>
                    <a:cxn ang="0">
                      <a:pos x="673" y="164"/>
                    </a:cxn>
                    <a:cxn ang="0">
                      <a:pos x="684" y="200"/>
                    </a:cxn>
                    <a:cxn ang="0">
                      <a:pos x="750" y="226"/>
                    </a:cxn>
                    <a:cxn ang="0">
                      <a:pos x="807" y="267"/>
                    </a:cxn>
                    <a:cxn ang="0">
                      <a:pos x="864" y="308"/>
                    </a:cxn>
                    <a:cxn ang="0">
                      <a:pos x="910" y="334"/>
                    </a:cxn>
                    <a:cxn ang="0">
                      <a:pos x="1224" y="339"/>
                    </a:cxn>
                    <a:cxn ang="0">
                      <a:pos x="1290" y="272"/>
                    </a:cxn>
                    <a:cxn ang="0">
                      <a:pos x="1326" y="236"/>
                    </a:cxn>
                    <a:cxn ang="0">
                      <a:pos x="1388" y="134"/>
                    </a:cxn>
                    <a:cxn ang="0">
                      <a:pos x="1388" y="72"/>
                    </a:cxn>
                  </a:cxnLst>
                  <a:rect l="0" t="0" r="r" b="b"/>
                  <a:pathLst>
                    <a:path w="1390" h="386">
                      <a:moveTo>
                        <a:pt x="0" y="0"/>
                      </a:moveTo>
                      <a:cubicBezTo>
                        <a:pt x="2" y="36"/>
                        <a:pt x="8" y="113"/>
                        <a:pt x="10" y="149"/>
                      </a:cubicBezTo>
                      <a:cubicBezTo>
                        <a:pt x="14" y="218"/>
                        <a:pt x="36" y="274"/>
                        <a:pt x="87" y="308"/>
                      </a:cubicBezTo>
                      <a:cubicBezTo>
                        <a:pt x="467" y="301"/>
                        <a:pt x="265" y="351"/>
                        <a:pt x="380" y="267"/>
                      </a:cubicBezTo>
                      <a:cubicBezTo>
                        <a:pt x="398" y="241"/>
                        <a:pt x="420" y="233"/>
                        <a:pt x="447" y="216"/>
                      </a:cubicBezTo>
                      <a:cubicBezTo>
                        <a:pt x="476" y="197"/>
                        <a:pt x="495" y="163"/>
                        <a:pt x="524" y="144"/>
                      </a:cubicBezTo>
                      <a:cubicBezTo>
                        <a:pt x="664" y="150"/>
                        <a:pt x="605" y="141"/>
                        <a:pt x="673" y="164"/>
                      </a:cubicBezTo>
                      <a:cubicBezTo>
                        <a:pt x="674" y="167"/>
                        <a:pt x="679" y="195"/>
                        <a:pt x="684" y="200"/>
                      </a:cubicBezTo>
                      <a:cubicBezTo>
                        <a:pt x="700" y="216"/>
                        <a:pt x="730" y="216"/>
                        <a:pt x="750" y="226"/>
                      </a:cubicBezTo>
                      <a:cubicBezTo>
                        <a:pt x="773" y="237"/>
                        <a:pt x="782" y="259"/>
                        <a:pt x="807" y="267"/>
                      </a:cubicBezTo>
                      <a:cubicBezTo>
                        <a:pt x="824" y="285"/>
                        <a:pt x="840" y="300"/>
                        <a:pt x="864" y="308"/>
                      </a:cubicBezTo>
                      <a:cubicBezTo>
                        <a:pt x="899" y="332"/>
                        <a:pt x="882" y="325"/>
                        <a:pt x="910" y="334"/>
                      </a:cubicBezTo>
                      <a:cubicBezTo>
                        <a:pt x="926" y="386"/>
                        <a:pt x="1153" y="342"/>
                        <a:pt x="1224" y="339"/>
                      </a:cubicBezTo>
                      <a:cubicBezTo>
                        <a:pt x="1244" y="318"/>
                        <a:pt x="1263" y="283"/>
                        <a:pt x="1290" y="272"/>
                      </a:cubicBezTo>
                      <a:cubicBezTo>
                        <a:pt x="1314" y="238"/>
                        <a:pt x="1300" y="247"/>
                        <a:pt x="1326" y="236"/>
                      </a:cubicBezTo>
                      <a:cubicBezTo>
                        <a:pt x="1341" y="222"/>
                        <a:pt x="1386" y="152"/>
                        <a:pt x="1388" y="134"/>
                      </a:cubicBezTo>
                      <a:cubicBezTo>
                        <a:pt x="1390" y="113"/>
                        <a:pt x="1388" y="93"/>
                        <a:pt x="1388" y="72"/>
                      </a:cubicBezTo>
                    </a:path>
                  </a:pathLst>
                </a:custGeom>
                <a:noFill/>
                <a:ln w="38100" cmpd="sng">
                  <a:solidFill>
                    <a:srgbClr val="990033"/>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26" name="Line 7"/>
                <p:cNvSpPr>
                  <a:spLocks noChangeShapeType="1"/>
                </p:cNvSpPr>
                <p:nvPr/>
              </p:nvSpPr>
              <p:spPr bwMode="auto">
                <a:xfrm>
                  <a:off x="474" y="2442"/>
                  <a:ext cx="1393" cy="6"/>
                </a:xfrm>
                <a:prstGeom prst="line">
                  <a:avLst/>
                </a:prstGeom>
                <a:noFill/>
                <a:ln w="28575">
                  <a:solidFill>
                    <a:srgbClr val="0000FF"/>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grpSp>
          <p:sp>
            <p:nvSpPr>
              <p:cNvPr id="24" name="Line 11"/>
              <p:cNvSpPr>
                <a:spLocks noChangeShapeType="1"/>
              </p:cNvSpPr>
              <p:nvPr/>
            </p:nvSpPr>
            <p:spPr bwMode="auto">
              <a:xfrm>
                <a:off x="1895559" y="4291390"/>
                <a:ext cx="0" cy="197509"/>
              </a:xfrm>
              <a:prstGeom prst="line">
                <a:avLst/>
              </a:prstGeom>
              <a:noFill/>
              <a:ln w="9525">
                <a:solidFill>
                  <a:schemeClr val="tx1"/>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grpSp>
      </p:grpSp>
    </p:spTree>
    <p:extLst>
      <p:ext uri="{BB962C8B-B14F-4D97-AF65-F5344CB8AC3E}">
        <p14:creationId xmlns:p14="http://schemas.microsoft.com/office/powerpoint/2010/main" val="2213050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7"/>
          <p:cNvSpPr>
            <a:spLocks noGrp="1" noRot="1" noChangeArrowheads="1"/>
          </p:cNvSpPr>
          <p:nvPr>
            <p:ph type="title" idx="4294967295"/>
          </p:nvPr>
        </p:nvSpPr>
        <p:spPr>
          <a:xfrm>
            <a:off x="457200" y="361950"/>
            <a:ext cx="8229600" cy="609600"/>
          </a:xfrm>
        </p:spPr>
        <p:txBody>
          <a:bodyPr/>
          <a:lstStyle/>
          <a:p>
            <a:pPr>
              <a:defRPr/>
            </a:pPr>
            <a:r>
              <a:rPr lang="en-US" sz="3200" dirty="0" smtClean="0"/>
              <a:t>WinRiver II Wizard - Summary Page</a:t>
            </a:r>
          </a:p>
        </p:txBody>
      </p:sp>
      <p:sp>
        <p:nvSpPr>
          <p:cNvPr id="20483" name="Rectangle 9"/>
          <p:cNvSpPr>
            <a:spLocks noGrp="1" noChangeArrowheads="1"/>
          </p:cNvSpPr>
          <p:nvPr>
            <p:ph type="body" sz="half" idx="4294967295"/>
          </p:nvPr>
        </p:nvSpPr>
        <p:spPr>
          <a:xfrm>
            <a:off x="4648200" y="1295400"/>
            <a:ext cx="4305300" cy="4251325"/>
          </a:xfrm>
        </p:spPr>
        <p:txBody>
          <a:bodyPr/>
          <a:lstStyle/>
          <a:p>
            <a:pPr>
              <a:lnSpc>
                <a:spcPct val="90000"/>
              </a:lnSpc>
            </a:pPr>
            <a:r>
              <a:rPr lang="en-US" sz="2400" dirty="0" smtClean="0"/>
              <a:t>Water and bottom modes configured </a:t>
            </a:r>
          </a:p>
          <a:p>
            <a:pPr>
              <a:lnSpc>
                <a:spcPct val="90000"/>
              </a:lnSpc>
            </a:pPr>
            <a:r>
              <a:rPr lang="en-US" sz="2400" dirty="0"/>
              <a:t>Minimum profile </a:t>
            </a:r>
            <a:r>
              <a:rPr lang="en-US" sz="2400" dirty="0" smtClean="0"/>
              <a:t>depth</a:t>
            </a:r>
          </a:p>
          <a:p>
            <a:pPr>
              <a:lnSpc>
                <a:spcPct val="90000"/>
              </a:lnSpc>
            </a:pPr>
            <a:r>
              <a:rPr lang="en-US" sz="2400" dirty="0" smtClean="0"/>
              <a:t>Maximum </a:t>
            </a:r>
            <a:r>
              <a:rPr lang="en-US" sz="2400" dirty="0"/>
              <a:t>profile </a:t>
            </a:r>
            <a:r>
              <a:rPr lang="en-US" sz="2400" dirty="0" smtClean="0"/>
              <a:t>depth</a:t>
            </a:r>
          </a:p>
          <a:p>
            <a:pPr>
              <a:lnSpc>
                <a:spcPct val="90000"/>
              </a:lnSpc>
            </a:pPr>
            <a:r>
              <a:rPr lang="en-US" sz="2400" dirty="0" smtClean="0"/>
              <a:t>Estimate of the horizontal standard deviation (Water modes 1 and 12 only).</a:t>
            </a:r>
          </a:p>
        </p:txBody>
      </p:sp>
      <p:pic>
        <p:nvPicPr>
          <p:cNvPr id="2048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3688" y="1157288"/>
            <a:ext cx="4278312" cy="4429125"/>
          </a:xfrm>
          <a:prstGeom prst="rect">
            <a:avLst/>
          </a:prstGeom>
          <a:noFill/>
          <a:ln w="9525">
            <a:noFill/>
            <a:miter lim="800000"/>
            <a:headEnd/>
            <a:tailEnd/>
          </a:ln>
        </p:spPr>
      </p:pic>
      <p:sp>
        <p:nvSpPr>
          <p:cNvPr id="20485" name="TextBox 3"/>
          <p:cNvSpPr txBox="1">
            <a:spLocks noChangeArrowheads="1"/>
          </p:cNvSpPr>
          <p:nvPr/>
        </p:nvSpPr>
        <p:spPr bwMode="auto">
          <a:xfrm>
            <a:off x="4711700" y="5230813"/>
            <a:ext cx="3968750" cy="1035050"/>
          </a:xfrm>
          <a:prstGeom prst="rect">
            <a:avLst/>
          </a:prstGeom>
          <a:noFill/>
          <a:ln w="28575">
            <a:solidFill>
              <a:schemeClr val="tx1"/>
            </a:solidFill>
            <a:miter lim="800000"/>
            <a:headEnd/>
            <a:tailEnd/>
          </a:ln>
        </p:spPr>
        <p:txBody>
          <a:bodyPr>
            <a:spAutoFit/>
          </a:bodyPr>
          <a:lstStyle/>
          <a:p>
            <a:pPr algn="ctr" eaLnBrk="0" hangingPunct="0"/>
            <a:r>
              <a:rPr lang="en-US">
                <a:solidFill>
                  <a:srgbClr val="FF0000"/>
                </a:solidFill>
                <a:latin typeface="Garamond" pitchFamily="18" charset="0"/>
              </a:rPr>
              <a:t>NOTE: This summary page does not reflect any user commands entered on the previous screen.</a:t>
            </a:r>
            <a:endParaRPr lang="en-US">
              <a:latin typeface="Garamond" pitchFamily="18" charset="0"/>
            </a:endParaRPr>
          </a:p>
        </p:txBody>
      </p:sp>
    </p:spTree>
    <p:extLst>
      <p:ext uri="{BB962C8B-B14F-4D97-AF65-F5344CB8AC3E}">
        <p14:creationId xmlns:p14="http://schemas.microsoft.com/office/powerpoint/2010/main" val="3104227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OceanScience High Speed Tethered Boat</a:t>
            </a:r>
            <a:endParaRPr lang="en-US" dirty="0"/>
          </a:p>
        </p:txBody>
      </p:sp>
      <p:sp>
        <p:nvSpPr>
          <p:cNvPr id="3" name="Content Placeholder 2"/>
          <p:cNvSpPr>
            <a:spLocks noGrp="1"/>
          </p:cNvSpPr>
          <p:nvPr>
            <p:ph idx="1"/>
          </p:nvPr>
        </p:nvSpPr>
        <p:spPr>
          <a:xfrm>
            <a:off x="457200" y="1295400"/>
            <a:ext cx="2709784" cy="5135563"/>
          </a:xfrm>
        </p:spPr>
        <p:txBody>
          <a:bodyPr/>
          <a:lstStyle/>
          <a:p>
            <a:r>
              <a:rPr lang="en-US" dirty="0" smtClean="0"/>
              <a:t>Designed for high speed (&gt;15 </a:t>
            </a:r>
            <a:r>
              <a:rPr lang="en-US" dirty="0" err="1" smtClean="0"/>
              <a:t>ft</a:t>
            </a:r>
            <a:r>
              <a:rPr lang="en-US" dirty="0" smtClean="0"/>
              <a:t>/sec)</a:t>
            </a:r>
          </a:p>
          <a:p>
            <a:r>
              <a:rPr lang="en-US" dirty="0" smtClean="0"/>
              <a:t>OSW has two for TRDI Rio Grande </a:t>
            </a:r>
          </a:p>
          <a:p>
            <a:r>
              <a:rPr lang="en-US" dirty="0" smtClean="0"/>
              <a:t>Also available for SonTek M9/S5</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6984" y="1233714"/>
            <a:ext cx="5783341"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497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TRDI – </a:t>
            </a:r>
            <a:r>
              <a:rPr lang="en-US" sz="4000" dirty="0" err="1" smtClean="0"/>
              <a:t>RiverRay</a:t>
            </a:r>
            <a:endParaRPr lang="en-US" sz="4000" dirty="0"/>
          </a:p>
        </p:txBody>
      </p:sp>
      <p:sp>
        <p:nvSpPr>
          <p:cNvPr id="3" name="Content Placeholder 2"/>
          <p:cNvSpPr>
            <a:spLocks noGrp="1"/>
          </p:cNvSpPr>
          <p:nvPr>
            <p:ph sz="half" idx="1"/>
          </p:nvPr>
        </p:nvSpPr>
        <p:spPr>
          <a:xfrm>
            <a:off x="219669" y="1332460"/>
            <a:ext cx="4814667" cy="4047613"/>
          </a:xfrm>
        </p:spPr>
        <p:txBody>
          <a:bodyPr/>
          <a:lstStyle/>
          <a:p>
            <a:pPr>
              <a:lnSpc>
                <a:spcPct val="90000"/>
              </a:lnSpc>
            </a:pPr>
            <a:r>
              <a:rPr lang="en-US" sz="2400" dirty="0" smtClean="0"/>
              <a:t>Flat face Phased array  - 600 kHz</a:t>
            </a:r>
          </a:p>
          <a:p>
            <a:pPr>
              <a:lnSpc>
                <a:spcPct val="90000"/>
              </a:lnSpc>
            </a:pPr>
            <a:r>
              <a:rPr lang="en-US" sz="2400" dirty="0" smtClean="0"/>
              <a:t>30-degree beams (larger unmeasured area)</a:t>
            </a:r>
          </a:p>
          <a:p>
            <a:pPr>
              <a:lnSpc>
                <a:spcPct val="90000"/>
              </a:lnSpc>
            </a:pPr>
            <a:r>
              <a:rPr lang="en-US" sz="2400" dirty="0" smtClean="0"/>
              <a:t>Uses WinRiver II</a:t>
            </a:r>
          </a:p>
          <a:p>
            <a:pPr>
              <a:lnSpc>
                <a:spcPct val="90000"/>
              </a:lnSpc>
            </a:pPr>
            <a:r>
              <a:rPr lang="en-US" sz="2400" dirty="0" smtClean="0"/>
              <a:t>Integrated float</a:t>
            </a:r>
          </a:p>
          <a:p>
            <a:r>
              <a:rPr lang="en-US" sz="2400" dirty="0" smtClean="0"/>
              <a:t>Built-in Bluetooth </a:t>
            </a:r>
          </a:p>
          <a:p>
            <a:r>
              <a:rPr lang="en-US" sz="2400" dirty="0" smtClean="0"/>
              <a:t>Dynamic configuration</a:t>
            </a:r>
          </a:p>
          <a:p>
            <a:r>
              <a:rPr lang="en-US" sz="2400" dirty="0" smtClean="0"/>
              <a:t>Profiling range </a:t>
            </a:r>
            <a:br>
              <a:rPr lang="en-US" sz="2400" dirty="0" smtClean="0"/>
            </a:br>
            <a:r>
              <a:rPr lang="en-US" sz="2400" dirty="0" smtClean="0"/>
              <a:t>1.8 – 130 </a:t>
            </a:r>
            <a:r>
              <a:rPr lang="en-US" sz="2400" dirty="0" err="1" smtClean="0"/>
              <a:t>ft</a:t>
            </a:r>
            <a:endParaRPr lang="en-US" sz="2400" dirty="0" smtClean="0"/>
          </a:p>
          <a:p>
            <a:r>
              <a:rPr lang="en-US" sz="2400" dirty="0" smtClean="0"/>
              <a:t>Latest firmware</a:t>
            </a:r>
            <a:br>
              <a:rPr lang="en-US" sz="2400" dirty="0" smtClean="0"/>
            </a:br>
            <a:r>
              <a:rPr lang="en-US" sz="2400" dirty="0" smtClean="0"/>
              <a:t>44.12</a:t>
            </a:r>
            <a:br>
              <a:rPr lang="en-US" sz="2400" dirty="0" smtClean="0"/>
            </a:br>
            <a:endParaRPr lang="en-US" sz="2400" dirty="0" smtClean="0"/>
          </a:p>
          <a:p>
            <a:pPr>
              <a:buNone/>
            </a:pPr>
            <a:endParaRPr lang="en-US" sz="2400" dirty="0"/>
          </a:p>
        </p:txBody>
      </p:sp>
      <p:pic>
        <p:nvPicPr>
          <p:cNvPr id="147457" name="Picture 1" descr="D:\ObergKevin\Pictures\Y2k09\P1000685.JPG"/>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tretch>
            <a:fillRect/>
          </a:stretch>
        </p:blipFill>
        <p:spPr bwMode="auto">
          <a:xfrm rot="5400000">
            <a:off x="5773250" y="1611508"/>
            <a:ext cx="3447625" cy="2585038"/>
          </a:xfrm>
          <a:prstGeom prst="rect">
            <a:avLst/>
          </a:prstGeom>
          <a:noFill/>
        </p:spPr>
      </p:pic>
      <p:pic>
        <p:nvPicPr>
          <p:cNvPr id="7" name="Picture 6" descr="IMG_0639.JPG"/>
          <p:cNvPicPr>
            <a:picLocks noChangeAspect="1"/>
          </p:cNvPicPr>
          <p:nvPr/>
        </p:nvPicPr>
        <p:blipFill>
          <a:blip r:embed="rId4" cstate="print"/>
          <a:stretch>
            <a:fillRect/>
          </a:stretch>
        </p:blipFill>
        <p:spPr>
          <a:xfrm>
            <a:off x="7162800" y="5257800"/>
            <a:ext cx="1828800" cy="1371600"/>
          </a:xfrm>
          <a:prstGeom prst="rect">
            <a:avLst/>
          </a:prstGeom>
        </p:spPr>
      </p:pic>
      <p:pic>
        <p:nvPicPr>
          <p:cNvPr id="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89768" y="4841334"/>
            <a:ext cx="3822084" cy="156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72104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RiverRay</a:t>
            </a:r>
            <a:r>
              <a:rPr lang="en-US" dirty="0" smtClean="0"/>
              <a:t> - Compass Calibration</a:t>
            </a:r>
            <a:endParaRPr lang="en-US" dirty="0"/>
          </a:p>
        </p:txBody>
      </p:sp>
      <p:sp>
        <p:nvSpPr>
          <p:cNvPr id="3" name="Content Placeholder 2"/>
          <p:cNvSpPr>
            <a:spLocks noGrp="1"/>
          </p:cNvSpPr>
          <p:nvPr>
            <p:ph idx="1"/>
          </p:nvPr>
        </p:nvSpPr>
        <p:spPr/>
        <p:txBody>
          <a:bodyPr/>
          <a:lstStyle/>
          <a:p>
            <a:r>
              <a:rPr lang="en-US" dirty="0" smtClean="0"/>
              <a:t>Acquire… Execute compass calibration</a:t>
            </a:r>
          </a:p>
          <a:p>
            <a:r>
              <a:rPr lang="en-US" dirty="0" smtClean="0"/>
              <a:t>Follow instructions on screen </a:t>
            </a:r>
          </a:p>
          <a:p>
            <a:pPr lvl="1"/>
            <a:r>
              <a:rPr lang="en-US" dirty="0" smtClean="0"/>
              <a:t>“S” to start and being slowly rotating</a:t>
            </a:r>
            <a:endParaRPr lang="en-US" dirty="0"/>
          </a:p>
        </p:txBody>
      </p:sp>
      <p:pic>
        <p:nvPicPr>
          <p:cNvPr id="203777" name="Picture 1"/>
          <p:cNvPicPr>
            <a:picLocks noChangeAspect="1" noChangeArrowheads="1"/>
          </p:cNvPicPr>
          <p:nvPr/>
        </p:nvPicPr>
        <p:blipFill>
          <a:blip r:embed="rId3"/>
          <a:srcRect/>
          <a:stretch>
            <a:fillRect/>
          </a:stretch>
        </p:blipFill>
        <p:spPr bwMode="auto">
          <a:xfrm>
            <a:off x="517888" y="2784901"/>
            <a:ext cx="3191839" cy="2174792"/>
          </a:xfrm>
          <a:prstGeom prst="rect">
            <a:avLst/>
          </a:prstGeom>
          <a:noFill/>
          <a:ln w="9525">
            <a:noFill/>
            <a:miter lim="800000"/>
            <a:headEnd/>
            <a:tailEnd/>
          </a:ln>
        </p:spPr>
      </p:pic>
      <p:sp>
        <p:nvSpPr>
          <p:cNvPr id="5" name="Content Placeholder 2"/>
          <p:cNvSpPr txBox="1">
            <a:spLocks/>
          </p:cNvSpPr>
          <p:nvPr/>
        </p:nvSpPr>
        <p:spPr bwMode="auto">
          <a:xfrm>
            <a:off x="457200" y="4988967"/>
            <a:ext cx="8229600" cy="15189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70000"/>
              <a:buFont typeface="Wingdings" pitchFamily="2" charset="2"/>
              <a:buChar char="n"/>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400" b="1">
                <a:solidFill>
                  <a:schemeClr val="bg2"/>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folHlink"/>
              </a:buClr>
              <a:buSzPct val="70000"/>
              <a:buFont typeface="Wingdings" pitchFamily="2" charset="2"/>
              <a:buChar char="n"/>
              <a:defRPr sz="2000" b="1">
                <a:solidFill>
                  <a:schemeClr val="bg2"/>
                </a:solidFill>
                <a:effectLst>
                  <a:outerShdw blurRad="38100" dist="38100" dir="2700000" algn="tl">
                    <a:srgbClr val="C0C0C0"/>
                  </a:outerShdw>
                </a:effectLst>
                <a:latin typeface="+mn-lt"/>
              </a:defRPr>
            </a:lvl3pPr>
            <a:lvl4pPr marL="1600200" indent="-228600" algn="l" rtl="0" eaLnBrk="1" fontAlgn="base" hangingPunct="1">
              <a:spcBef>
                <a:spcPct val="20000"/>
              </a:spcBef>
              <a:spcAft>
                <a:spcPct val="0"/>
              </a:spcAft>
              <a:buClr>
                <a:schemeClr val="accent1"/>
              </a:buClr>
              <a:buSzPct val="70000"/>
              <a:buFont typeface="Wingdings" pitchFamily="2" charset="2"/>
              <a:buChar char="n"/>
              <a:defRPr b="1">
                <a:solidFill>
                  <a:schemeClr val="bg2"/>
                </a:solidFill>
                <a:effectLst>
                  <a:outerShdw blurRad="38100" dist="38100" dir="2700000" algn="tl">
                    <a:srgbClr val="C0C0C0"/>
                  </a:outerShdw>
                </a:effectLst>
                <a:latin typeface="+mn-lt"/>
              </a:defRPr>
            </a:lvl4pPr>
            <a:lvl5pPr marL="20574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5pPr>
            <a:lvl6pPr marL="25146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9pPr>
          </a:lstStyle>
          <a:p>
            <a:r>
              <a:rPr lang="en-US" dirty="0" smtClean="0"/>
              <a:t>If completed with out pitch roll X and Y offsets should &lt; 200, if so press A to accept </a:t>
            </a:r>
          </a:p>
          <a:p>
            <a:r>
              <a:rPr lang="en-US" dirty="0" smtClean="0"/>
              <a:t>&gt;200 press R to reset and retry calibration</a:t>
            </a:r>
            <a:endParaRPr lang="en-US" dirty="0"/>
          </a:p>
        </p:txBody>
      </p:sp>
      <p:pic>
        <p:nvPicPr>
          <p:cNvPr id="6" name="Picture 2"/>
          <p:cNvPicPr>
            <a:picLocks noChangeAspect="1" noChangeArrowheads="1"/>
          </p:cNvPicPr>
          <p:nvPr/>
        </p:nvPicPr>
        <p:blipFill>
          <a:blip r:embed="rId4"/>
          <a:srcRect/>
          <a:stretch>
            <a:fillRect/>
          </a:stretch>
        </p:blipFill>
        <p:spPr bwMode="auto">
          <a:xfrm>
            <a:off x="3891516" y="2784901"/>
            <a:ext cx="4595678" cy="2174792"/>
          </a:xfrm>
          <a:prstGeom prst="rect">
            <a:avLst/>
          </a:prstGeom>
          <a:noFill/>
          <a:ln w="9525">
            <a:noFill/>
            <a:miter lim="800000"/>
            <a:headEnd/>
            <a:tailEnd/>
          </a:ln>
        </p:spPr>
      </p:pic>
    </p:spTree>
    <p:extLst>
      <p:ext uri="{BB962C8B-B14F-4D97-AF65-F5344CB8AC3E}">
        <p14:creationId xmlns:p14="http://schemas.microsoft.com/office/powerpoint/2010/main" val="2759245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OSW Hydroacoustics Website</a:t>
            </a:r>
            <a:endParaRPr lang="en-US" dirty="0"/>
          </a:p>
        </p:txBody>
      </p:sp>
      <p:sp>
        <p:nvSpPr>
          <p:cNvPr id="3" name="Content Placeholder 2"/>
          <p:cNvSpPr>
            <a:spLocks noGrp="1"/>
          </p:cNvSpPr>
          <p:nvPr>
            <p:ph idx="1"/>
          </p:nvPr>
        </p:nvSpPr>
        <p:spPr>
          <a:xfrm>
            <a:off x="457200" y="1295400"/>
            <a:ext cx="5977890" cy="5135563"/>
          </a:xfrm>
        </p:spPr>
        <p:txBody>
          <a:bodyPr/>
          <a:lstStyle/>
          <a:p>
            <a:r>
              <a:rPr lang="en-US" dirty="0" smtClean="0">
                <a:hlinkClick r:id="rId3"/>
              </a:rPr>
              <a:t>http://hydroacoustics.usgs.gov</a:t>
            </a:r>
            <a:endParaRPr lang="en-US" dirty="0" smtClean="0"/>
          </a:p>
          <a:p>
            <a:r>
              <a:rPr lang="en-US" dirty="0" smtClean="0"/>
              <a:t>Info on</a:t>
            </a:r>
          </a:p>
          <a:p>
            <a:pPr lvl="1"/>
            <a:r>
              <a:rPr lang="en-US" dirty="0" smtClean="0"/>
              <a:t>Training</a:t>
            </a:r>
          </a:p>
          <a:p>
            <a:pPr lvl="1"/>
            <a:r>
              <a:rPr lang="en-US" dirty="0" smtClean="0"/>
              <a:t>Memos</a:t>
            </a:r>
          </a:p>
          <a:p>
            <a:pPr lvl="1"/>
            <a:r>
              <a:rPr lang="en-US" dirty="0" smtClean="0"/>
              <a:t>Forum </a:t>
            </a:r>
          </a:p>
          <a:p>
            <a:pPr lvl="1"/>
            <a:r>
              <a:rPr lang="en-US" dirty="0" smtClean="0"/>
              <a:t>Mailing list</a:t>
            </a:r>
          </a:p>
          <a:p>
            <a:pPr lvl="1"/>
            <a:r>
              <a:rPr lang="en-US" dirty="0" smtClean="0"/>
              <a:t>Software</a:t>
            </a:r>
          </a:p>
          <a:p>
            <a:pPr lvl="1"/>
            <a:r>
              <a:rPr lang="en-US" dirty="0" smtClean="0"/>
              <a:t>Tips</a:t>
            </a:r>
          </a:p>
          <a:p>
            <a:pPr lvl="1"/>
            <a:r>
              <a:rPr lang="en-US" dirty="0" smtClean="0"/>
              <a:t>Other guidance</a:t>
            </a:r>
            <a:endParaRPr lang="en-US" dirty="0"/>
          </a:p>
        </p:txBody>
      </p:sp>
      <p:pic>
        <p:nvPicPr>
          <p:cNvPr id="108546" name="Picture 2"/>
          <p:cNvPicPr>
            <a:picLocks noChangeAspect="1" noChangeArrowheads="1"/>
          </p:cNvPicPr>
          <p:nvPr/>
        </p:nvPicPr>
        <p:blipFill>
          <a:blip r:embed="rId4"/>
          <a:srcRect/>
          <a:stretch>
            <a:fillRect/>
          </a:stretch>
        </p:blipFill>
        <p:spPr bwMode="auto">
          <a:xfrm>
            <a:off x="3743761" y="2263140"/>
            <a:ext cx="5400239" cy="4034790"/>
          </a:xfrm>
          <a:prstGeom prst="rect">
            <a:avLst/>
          </a:prstGeom>
          <a:noFill/>
          <a:ln w="9525">
            <a:noFill/>
            <a:miter lim="800000"/>
            <a:headEnd/>
            <a:tailEnd/>
          </a:ln>
        </p:spPr>
      </p:pic>
    </p:spTree>
    <p:extLst>
      <p:ext uri="{BB962C8B-B14F-4D97-AF65-F5344CB8AC3E}">
        <p14:creationId xmlns:p14="http://schemas.microsoft.com/office/powerpoint/2010/main" val="38487779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SonTek M9/S5</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MyDocs\My Pictures\Portland 2010 Class photos\IMG_829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5129" y="1523998"/>
            <a:ext cx="7673009" cy="48062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95131" y="1523999"/>
            <a:ext cx="2981740" cy="1323439"/>
          </a:xfrm>
          <a:prstGeom prst="rect">
            <a:avLst/>
          </a:prstGeom>
          <a:solidFill>
            <a:schemeClr val="bg1">
              <a:lumMod val="40000"/>
              <a:lumOff val="60000"/>
              <a:alpha val="80000"/>
            </a:schemeClr>
          </a:solidFill>
          <a:ln w="15875">
            <a:solidFill>
              <a:schemeClr val="tx1"/>
            </a:solidFill>
          </a:ln>
        </p:spPr>
        <p:txBody>
          <a:bodyPr wrap="square" rtlCol="0">
            <a:spAutoFit/>
          </a:bodyPr>
          <a:lstStyle/>
          <a:p>
            <a:pPr algn="ctr"/>
            <a:r>
              <a:rPr lang="en-US" b="1" dirty="0" smtClean="0"/>
              <a:t>(PCM) Power-Communications Module (with GPS) and wireless radio</a:t>
            </a:r>
            <a:endParaRPr lang="en-US" b="1" dirty="0"/>
          </a:p>
        </p:txBody>
      </p:sp>
      <p:cxnSp>
        <p:nvCxnSpPr>
          <p:cNvPr id="7" name="Straight Arrow Connector 6"/>
          <p:cNvCxnSpPr/>
          <p:nvPr/>
        </p:nvCxnSpPr>
        <p:spPr bwMode="auto">
          <a:xfrm>
            <a:off x="3313043" y="2637183"/>
            <a:ext cx="1497496" cy="993913"/>
          </a:xfrm>
          <a:prstGeom prst="straightConnector1">
            <a:avLst/>
          </a:prstGeom>
          <a:solidFill>
            <a:schemeClr val="accent1"/>
          </a:solidFill>
          <a:ln w="38100" cap="flat" cmpd="sng" algn="ctr">
            <a:solidFill>
              <a:srgbClr val="FF0000"/>
            </a:solidFill>
            <a:prstDash val="solid"/>
            <a:round/>
            <a:headEnd type="none" w="med" len="med"/>
            <a:tailEnd type="stealth"/>
          </a:ln>
          <a:effectLst/>
        </p:spPr>
      </p:cxnSp>
      <p:sp>
        <p:nvSpPr>
          <p:cNvPr id="14" name="TextBox 13"/>
          <p:cNvSpPr txBox="1"/>
          <p:nvPr/>
        </p:nvSpPr>
        <p:spPr>
          <a:xfrm>
            <a:off x="6202018" y="1523999"/>
            <a:ext cx="1938770" cy="400110"/>
          </a:xfrm>
          <a:prstGeom prst="rect">
            <a:avLst/>
          </a:prstGeom>
          <a:solidFill>
            <a:schemeClr val="bg1">
              <a:lumMod val="40000"/>
              <a:lumOff val="60000"/>
              <a:alpha val="80000"/>
            </a:schemeClr>
          </a:solidFill>
          <a:ln w="15875">
            <a:solidFill>
              <a:schemeClr val="tx1"/>
            </a:solidFill>
          </a:ln>
        </p:spPr>
        <p:txBody>
          <a:bodyPr wrap="square" rtlCol="0">
            <a:spAutoFit/>
          </a:bodyPr>
          <a:lstStyle/>
          <a:p>
            <a:pPr algn="ctr"/>
            <a:r>
              <a:rPr lang="en-US" b="1" dirty="0" smtClean="0"/>
              <a:t>GPS Antenna</a:t>
            </a:r>
            <a:endParaRPr lang="en-US" b="1" dirty="0"/>
          </a:p>
        </p:txBody>
      </p:sp>
      <p:sp>
        <p:nvSpPr>
          <p:cNvPr id="15" name="TextBox 14"/>
          <p:cNvSpPr txBox="1"/>
          <p:nvPr/>
        </p:nvSpPr>
        <p:spPr>
          <a:xfrm>
            <a:off x="6202018" y="5725127"/>
            <a:ext cx="1938770" cy="400110"/>
          </a:xfrm>
          <a:prstGeom prst="rect">
            <a:avLst/>
          </a:prstGeom>
          <a:solidFill>
            <a:schemeClr val="bg1">
              <a:lumMod val="40000"/>
              <a:lumOff val="60000"/>
              <a:alpha val="80000"/>
            </a:schemeClr>
          </a:solidFill>
          <a:ln w="15875">
            <a:solidFill>
              <a:schemeClr val="tx1"/>
            </a:solidFill>
          </a:ln>
        </p:spPr>
        <p:txBody>
          <a:bodyPr wrap="square" rtlCol="0">
            <a:spAutoFit/>
          </a:bodyPr>
          <a:lstStyle/>
          <a:p>
            <a:pPr algn="ctr"/>
            <a:r>
              <a:rPr lang="en-US" b="1" dirty="0" smtClean="0"/>
              <a:t>ADCP</a:t>
            </a:r>
            <a:endParaRPr lang="en-US" b="1" dirty="0"/>
          </a:p>
        </p:txBody>
      </p:sp>
      <p:cxnSp>
        <p:nvCxnSpPr>
          <p:cNvPr id="16" name="Straight Arrow Connector 15"/>
          <p:cNvCxnSpPr/>
          <p:nvPr/>
        </p:nvCxnSpPr>
        <p:spPr bwMode="auto">
          <a:xfrm flipH="1" flipV="1">
            <a:off x="6202018" y="3867855"/>
            <a:ext cx="969385" cy="1857272"/>
          </a:xfrm>
          <a:prstGeom prst="straightConnector1">
            <a:avLst/>
          </a:prstGeom>
          <a:solidFill>
            <a:schemeClr val="accent1"/>
          </a:solidFill>
          <a:ln w="38100" cap="flat" cmpd="sng" algn="ctr">
            <a:solidFill>
              <a:srgbClr val="FF0000"/>
            </a:solidFill>
            <a:prstDash val="solid"/>
            <a:round/>
            <a:headEnd type="none" w="med" len="med"/>
            <a:tailEnd type="stealth"/>
          </a:ln>
          <a:effectLst/>
        </p:spPr>
      </p:cxnSp>
      <p:cxnSp>
        <p:nvCxnSpPr>
          <p:cNvPr id="18" name="Straight Arrow Connector 17"/>
          <p:cNvCxnSpPr/>
          <p:nvPr/>
        </p:nvCxnSpPr>
        <p:spPr bwMode="auto">
          <a:xfrm flipH="1">
            <a:off x="6202019" y="1924109"/>
            <a:ext cx="969384" cy="233232"/>
          </a:xfrm>
          <a:prstGeom prst="straightConnector1">
            <a:avLst/>
          </a:prstGeom>
          <a:solidFill>
            <a:schemeClr val="accent1"/>
          </a:solidFill>
          <a:ln w="38100" cap="flat" cmpd="sng" algn="ctr">
            <a:solidFill>
              <a:srgbClr val="FF0000"/>
            </a:solidFill>
            <a:prstDash val="solid"/>
            <a:round/>
            <a:headEnd type="none" w="med" len="med"/>
            <a:tailEnd type="stealth"/>
          </a:ln>
          <a:effectLst/>
        </p:spPr>
      </p:cxnSp>
    </p:spTree>
    <p:extLst>
      <p:ext uri="{BB962C8B-B14F-4D97-AF65-F5344CB8AC3E}">
        <p14:creationId xmlns:p14="http://schemas.microsoft.com/office/powerpoint/2010/main" val="2471916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57200" y="1295400"/>
            <a:ext cx="4958862" cy="5562600"/>
          </a:xfrm>
        </p:spPr>
        <p:txBody>
          <a:bodyPr/>
          <a:lstStyle/>
          <a:p>
            <a:endParaRPr lang="en-US" dirty="0"/>
          </a:p>
        </p:txBody>
      </p:sp>
      <p:sp>
        <p:nvSpPr>
          <p:cNvPr id="4" name="Title 3"/>
          <p:cNvSpPr>
            <a:spLocks noGrp="1"/>
          </p:cNvSpPr>
          <p:nvPr>
            <p:ph type="title"/>
          </p:nvPr>
        </p:nvSpPr>
        <p:spPr/>
        <p:txBody>
          <a:bodyPr/>
          <a:lstStyle/>
          <a:p>
            <a:r>
              <a:rPr lang="en-US" dirty="0" smtClean="0"/>
              <a:t>Power, Communications, GPS</a:t>
            </a:r>
            <a:endParaRPr lang="en-US" dirty="0"/>
          </a:p>
        </p:txBody>
      </p:sp>
      <p:sp>
        <p:nvSpPr>
          <p:cNvPr id="6" name="Content Placeholder 5"/>
          <p:cNvSpPr>
            <a:spLocks noGrp="1"/>
          </p:cNvSpPr>
          <p:nvPr>
            <p:ph sz="half" idx="2"/>
          </p:nvPr>
        </p:nvSpPr>
        <p:spPr>
          <a:xfrm>
            <a:off x="5424853" y="1248509"/>
            <a:ext cx="3552093" cy="5147286"/>
          </a:xfrm>
        </p:spPr>
        <p:txBody>
          <a:bodyPr/>
          <a:lstStyle/>
          <a:p>
            <a:r>
              <a:rPr lang="en-US" sz="2400" dirty="0" smtClean="0"/>
              <a:t>Powers ADCP and radio</a:t>
            </a:r>
          </a:p>
          <a:p>
            <a:r>
              <a:rPr lang="en-US" sz="2400" dirty="0" smtClean="0"/>
              <a:t>Either PCM option can com with GPS</a:t>
            </a:r>
          </a:p>
          <a:p>
            <a:pPr lvl="1"/>
            <a:r>
              <a:rPr lang="en-US" sz="2000" dirty="0" smtClean="0"/>
              <a:t>Differential GPS or</a:t>
            </a:r>
          </a:p>
          <a:p>
            <a:pPr lvl="1"/>
            <a:r>
              <a:rPr lang="en-US" sz="2000" dirty="0" smtClean="0"/>
              <a:t>RTK GPS</a:t>
            </a:r>
          </a:p>
          <a:p>
            <a:r>
              <a:rPr lang="en-US" sz="2400" dirty="0" smtClean="0"/>
              <a:t>Dummy plug must be in place to use wireless</a:t>
            </a:r>
          </a:p>
          <a:p>
            <a:r>
              <a:rPr lang="en-US" sz="2400" dirty="0"/>
              <a:t>In boat, place Battery compartment </a:t>
            </a:r>
            <a:r>
              <a:rPr lang="en-US" sz="2400" dirty="0">
                <a:solidFill>
                  <a:schemeClr val="bg2">
                    <a:lumMod val="50000"/>
                    <a:lumOff val="50000"/>
                  </a:schemeClr>
                </a:solidFill>
              </a:rPr>
              <a:t>away</a:t>
            </a:r>
            <a:r>
              <a:rPr lang="en-US" sz="2400" dirty="0"/>
              <a:t> from ADCP</a:t>
            </a:r>
          </a:p>
          <a:p>
            <a:endParaRPr lang="en-US" sz="2000" dirty="0" smtClean="0"/>
          </a:p>
          <a:p>
            <a:pPr lvl="1">
              <a:buNone/>
            </a:pPr>
            <a:endParaRPr lang="en-US" dirty="0"/>
          </a:p>
        </p:txBody>
      </p:sp>
      <p:pic>
        <p:nvPicPr>
          <p:cNvPr id="25601" name="Picture 1"/>
          <p:cNvPicPr>
            <a:picLocks noChangeAspect="1" noChangeArrowheads="1"/>
          </p:cNvPicPr>
          <p:nvPr/>
        </p:nvPicPr>
        <p:blipFill>
          <a:blip r:embed="rId3"/>
          <a:srcRect/>
          <a:stretch>
            <a:fillRect/>
          </a:stretch>
        </p:blipFill>
        <p:spPr bwMode="auto">
          <a:xfrm>
            <a:off x="318977" y="1144022"/>
            <a:ext cx="5018566" cy="3183653"/>
          </a:xfrm>
          <a:prstGeom prst="rect">
            <a:avLst/>
          </a:prstGeom>
          <a:noFill/>
          <a:ln w="9525">
            <a:noFill/>
            <a:miter lim="800000"/>
            <a:headEnd/>
            <a:tailEnd/>
          </a:ln>
        </p:spPr>
      </p:pic>
      <p:pic>
        <p:nvPicPr>
          <p:cNvPr id="9" name="Picture 2" descr="D:\ObergKevin\Pictures\Y2k09\P1000688.JPG"/>
          <p:cNvPicPr>
            <a:picLocks noChangeAspect="1" noChangeArrowheads="1"/>
          </p:cNvPicPr>
          <p:nvPr/>
        </p:nvPicPr>
        <p:blipFill>
          <a:blip r:embed="rId4" cstate="print"/>
          <a:srcRect l="33099" t="24140" r="25551" b="30780"/>
          <a:stretch>
            <a:fillRect/>
          </a:stretch>
        </p:blipFill>
        <p:spPr bwMode="auto">
          <a:xfrm rot="10800000">
            <a:off x="2923952" y="4178595"/>
            <a:ext cx="2254105" cy="2445487"/>
          </a:xfrm>
          <a:prstGeom prst="rect">
            <a:avLst/>
          </a:prstGeom>
          <a:noFill/>
          <a:ln w="9525">
            <a:noFill/>
            <a:miter lim="800000"/>
            <a:headEnd/>
            <a:tailEnd/>
          </a:ln>
          <a:effectLst/>
        </p:spPr>
      </p:pic>
      <p:cxnSp>
        <p:nvCxnSpPr>
          <p:cNvPr id="3" name="Straight Arrow Connector 2"/>
          <p:cNvCxnSpPr/>
          <p:nvPr/>
        </p:nvCxnSpPr>
        <p:spPr bwMode="auto">
          <a:xfrm flipH="1">
            <a:off x="4051005" y="4093535"/>
            <a:ext cx="1499190" cy="83997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flipH="1">
            <a:off x="4848446" y="5284381"/>
            <a:ext cx="78681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flipH="1" flipV="1">
            <a:off x="3466214" y="3678865"/>
            <a:ext cx="2083981" cy="318977"/>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50178" name="Picture 2" descr="C:\MyDocs\My Pictures\SonTek ADCP Class\Pictures\DSCF05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93" y="4322168"/>
            <a:ext cx="1371600" cy="19244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594883" y="4767895"/>
            <a:ext cx="1233377" cy="646331"/>
          </a:xfrm>
          <a:prstGeom prst="rect">
            <a:avLst/>
          </a:prstGeom>
          <a:noFill/>
        </p:spPr>
        <p:txBody>
          <a:bodyPr wrap="square" rtlCol="0">
            <a:spAutoFit/>
          </a:bodyPr>
          <a:lstStyle/>
          <a:p>
            <a:r>
              <a:rPr lang="en-US" dirty="0" smtClean="0"/>
              <a:t>RTK Base </a:t>
            </a:r>
            <a:r>
              <a:rPr lang="en-US" dirty="0"/>
              <a:t>S</a:t>
            </a:r>
            <a:r>
              <a:rPr lang="en-US" dirty="0" smtClean="0"/>
              <a:t>tation</a:t>
            </a:r>
            <a:endParaRPr lang="en-US" dirty="0"/>
          </a:p>
        </p:txBody>
      </p:sp>
      <p:sp>
        <p:nvSpPr>
          <p:cNvPr id="22" name="Right Arrow 21"/>
          <p:cNvSpPr/>
          <p:nvPr/>
        </p:nvSpPr>
        <p:spPr bwMode="auto">
          <a:xfrm rot="10800000">
            <a:off x="1100468" y="4614528"/>
            <a:ext cx="494415" cy="78680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310410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Hydroboard Options</a:t>
            </a:r>
            <a:endParaRPr lang="en-US" dirty="0"/>
          </a:p>
        </p:txBody>
      </p:sp>
      <p:sp>
        <p:nvSpPr>
          <p:cNvPr id="6" name="Text Placeholder 5"/>
          <p:cNvSpPr>
            <a:spLocks noGrp="1"/>
          </p:cNvSpPr>
          <p:nvPr>
            <p:ph type="body" idx="1"/>
          </p:nvPr>
        </p:nvSpPr>
        <p:spPr/>
        <p:txBody>
          <a:bodyPr/>
          <a:lstStyle/>
          <a:p>
            <a:r>
              <a:rPr lang="en-US" dirty="0" smtClean="0"/>
              <a:t>Short (without white </a:t>
            </a:r>
            <a:br>
              <a:rPr lang="en-US" dirty="0" smtClean="0"/>
            </a:br>
            <a:r>
              <a:rPr lang="en-US" dirty="0" smtClean="0"/>
              <a:t>line recalled)</a:t>
            </a:r>
            <a:endParaRPr lang="en-US" dirty="0"/>
          </a:p>
        </p:txBody>
      </p:sp>
      <p:sp>
        <p:nvSpPr>
          <p:cNvPr id="8" name="Text Placeholder 7"/>
          <p:cNvSpPr>
            <a:spLocks noGrp="1"/>
          </p:cNvSpPr>
          <p:nvPr>
            <p:ph type="body" sz="quarter" idx="3"/>
          </p:nvPr>
        </p:nvSpPr>
        <p:spPr/>
        <p:txBody>
          <a:bodyPr/>
          <a:lstStyle/>
          <a:p>
            <a:r>
              <a:rPr lang="en-US" dirty="0" smtClean="0"/>
              <a:t>Long (all recalled)</a:t>
            </a:r>
            <a:endParaRPr lang="en-US" dirty="0"/>
          </a:p>
        </p:txBody>
      </p:sp>
      <p:pic>
        <p:nvPicPr>
          <p:cNvPr id="3075" name="Picture 3"/>
          <p:cNvPicPr>
            <a:picLocks noGrp="1" noChangeAspect="1" noChangeArrowheads="1"/>
          </p:cNvPicPr>
          <p:nvPr>
            <p:ph sz="quarter" idx="4"/>
          </p:nvPr>
        </p:nvPicPr>
        <p:blipFill>
          <a:blip r:embed="rId3"/>
          <a:srcRect/>
          <a:stretch>
            <a:fillRect/>
          </a:stretch>
        </p:blipFill>
        <p:spPr bwMode="auto">
          <a:xfrm>
            <a:off x="537480" y="2294721"/>
            <a:ext cx="2945947" cy="2350865"/>
          </a:xfrm>
          <a:prstGeom prst="rect">
            <a:avLst/>
          </a:prstGeom>
          <a:noFill/>
          <a:ln w="9525">
            <a:noFill/>
            <a:miter lim="800000"/>
            <a:headEnd/>
            <a:tailEnd/>
          </a:ln>
          <a:effectLst/>
        </p:spPr>
      </p:pic>
      <p:pic>
        <p:nvPicPr>
          <p:cNvPr id="4915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3829" y="4853291"/>
            <a:ext cx="8621486" cy="137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mueller\AppData\Local\Temp\1\wz8588\IMG_8294.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50229" y="2316528"/>
            <a:ext cx="3701144" cy="228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380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45611" y="366486"/>
            <a:ext cx="8229600" cy="609600"/>
          </a:xfrm>
        </p:spPr>
        <p:txBody>
          <a:bodyPr/>
          <a:lstStyle/>
          <a:p>
            <a:r>
              <a:rPr lang="en-US" dirty="0" smtClean="0"/>
              <a:t>OceanScience</a:t>
            </a:r>
            <a:endParaRPr lang="en-US" dirty="0"/>
          </a:p>
        </p:txBody>
      </p:sp>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9019" y="1524001"/>
            <a:ext cx="5277976" cy="3323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srcRect/>
          <a:stretch>
            <a:fillRect/>
          </a:stretch>
        </p:blipFill>
        <p:spPr bwMode="auto">
          <a:xfrm>
            <a:off x="790999" y="2917372"/>
            <a:ext cx="3098829" cy="3342831"/>
          </a:xfrm>
          <a:prstGeom prst="rect">
            <a:avLst/>
          </a:prstGeom>
          <a:noFill/>
          <a:ln w="9525">
            <a:noFill/>
            <a:miter lim="800000"/>
            <a:headEnd/>
            <a:tailEnd/>
          </a:ln>
          <a:effectLst/>
        </p:spPr>
      </p:pic>
      <p:sp>
        <p:nvSpPr>
          <p:cNvPr id="2" name="TextBox 1"/>
          <p:cNvSpPr txBox="1"/>
          <p:nvPr/>
        </p:nvSpPr>
        <p:spPr>
          <a:xfrm>
            <a:off x="4369982" y="5070507"/>
            <a:ext cx="3795823" cy="1200329"/>
          </a:xfrm>
          <a:prstGeom prst="rect">
            <a:avLst/>
          </a:prstGeom>
          <a:noFill/>
        </p:spPr>
        <p:txBody>
          <a:bodyPr wrap="square" rtlCol="0">
            <a:spAutoFit/>
          </a:bodyPr>
          <a:lstStyle/>
          <a:p>
            <a:pPr marL="285750" indent="-285750">
              <a:buFont typeface="Arial" pitchFamily="34" charset="0"/>
              <a:buChar char="•"/>
            </a:pPr>
            <a:r>
              <a:rPr lang="en-US" b="1" dirty="0" smtClean="0"/>
              <a:t>Better in high velocities, but also bigger and heavier</a:t>
            </a:r>
          </a:p>
          <a:p>
            <a:pPr marL="285750" indent="-285750">
              <a:buFont typeface="Arial" pitchFamily="34" charset="0"/>
              <a:buChar char="•"/>
            </a:pPr>
            <a:r>
              <a:rPr lang="en-US" b="1" dirty="0" smtClean="0"/>
              <a:t>Larger boat above has worked well in &gt; 15 </a:t>
            </a:r>
            <a:r>
              <a:rPr lang="en-US" b="1" dirty="0" err="1" smtClean="0"/>
              <a:t>ft</a:t>
            </a:r>
            <a:r>
              <a:rPr lang="en-US" b="1" dirty="0" smtClean="0"/>
              <a:t>/sec</a:t>
            </a:r>
            <a:endParaRPr lang="en-US" b="1" dirty="0"/>
          </a:p>
        </p:txBody>
      </p:sp>
    </p:spTree>
    <p:extLst>
      <p:ext uri="{BB962C8B-B14F-4D97-AF65-F5344CB8AC3E}">
        <p14:creationId xmlns:p14="http://schemas.microsoft.com/office/powerpoint/2010/main" val="14929447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M9/S5 Firmware and Software</a:t>
            </a:r>
            <a:endParaRPr lang="en-US" dirty="0"/>
          </a:p>
        </p:txBody>
      </p:sp>
      <p:sp>
        <p:nvSpPr>
          <p:cNvPr id="3" name="Content Placeholder 2"/>
          <p:cNvSpPr>
            <a:spLocks noGrp="1"/>
          </p:cNvSpPr>
          <p:nvPr>
            <p:ph idx="1"/>
          </p:nvPr>
        </p:nvSpPr>
        <p:spPr>
          <a:xfrm>
            <a:off x="457200" y="1073888"/>
            <a:ext cx="8229600" cy="5357075"/>
          </a:xfrm>
        </p:spPr>
        <p:txBody>
          <a:bodyPr>
            <a:normAutofit fontScale="85000" lnSpcReduction="20000"/>
          </a:bodyPr>
          <a:lstStyle/>
          <a:p>
            <a:r>
              <a:rPr lang="en-US" dirty="0" smtClean="0"/>
              <a:t>Firmware 1.5 (latest)</a:t>
            </a:r>
          </a:p>
          <a:p>
            <a:pPr lvl="1"/>
            <a:r>
              <a:rPr lang="en-US" dirty="0" smtClean="0"/>
              <a:t>Recording on PC / Handheld</a:t>
            </a:r>
          </a:p>
          <a:p>
            <a:pPr lvl="1"/>
            <a:r>
              <a:rPr lang="en-US" dirty="0" smtClean="0"/>
              <a:t>Loop test</a:t>
            </a:r>
          </a:p>
          <a:p>
            <a:pPr lvl="1"/>
            <a:r>
              <a:rPr lang="en-US" dirty="0" smtClean="0"/>
              <a:t>Mid-section method</a:t>
            </a:r>
          </a:p>
          <a:p>
            <a:pPr lvl="1"/>
            <a:r>
              <a:rPr lang="en-US" dirty="0" smtClean="0"/>
              <a:t>Includes </a:t>
            </a:r>
            <a:r>
              <a:rPr lang="en-US" dirty="0" err="1" smtClean="0"/>
              <a:t>SmartPulse</a:t>
            </a:r>
            <a:r>
              <a:rPr lang="en-US" dirty="0" smtClean="0"/>
              <a:t> HD (introduced in 1.0)</a:t>
            </a:r>
          </a:p>
          <a:p>
            <a:r>
              <a:rPr lang="en-US" dirty="0" smtClean="0"/>
              <a:t>Software 2.5 (latest)</a:t>
            </a:r>
          </a:p>
          <a:p>
            <a:pPr lvl="1"/>
            <a:r>
              <a:rPr lang="en-US" dirty="0" smtClean="0"/>
              <a:t>Loop test and correction (LC built in software)</a:t>
            </a:r>
          </a:p>
          <a:p>
            <a:pPr lvl="1"/>
            <a:r>
              <a:rPr lang="en-US" dirty="0" smtClean="0"/>
              <a:t>Ability to identify:</a:t>
            </a:r>
          </a:p>
          <a:p>
            <a:pPr lvl="2"/>
            <a:r>
              <a:rPr lang="en-US" dirty="0" smtClean="0"/>
              <a:t>Invalid bottom track</a:t>
            </a:r>
          </a:p>
          <a:p>
            <a:pPr lvl="2"/>
            <a:r>
              <a:rPr lang="en-US" dirty="0" smtClean="0"/>
              <a:t>Track reference changes</a:t>
            </a:r>
          </a:p>
          <a:p>
            <a:pPr lvl="2"/>
            <a:r>
              <a:rPr lang="en-US" dirty="0" smtClean="0"/>
              <a:t>Water track frequency and mode</a:t>
            </a:r>
          </a:p>
          <a:p>
            <a:pPr lvl="1"/>
            <a:r>
              <a:rPr lang="en-US" dirty="0" smtClean="0"/>
              <a:t>Water temp / speed of sound correction</a:t>
            </a:r>
          </a:p>
          <a:p>
            <a:pPr lvl="1"/>
            <a:r>
              <a:rPr lang="en-US" dirty="0" smtClean="0"/>
              <a:t>Bug fixes on discharge summary report</a:t>
            </a:r>
          </a:p>
          <a:p>
            <a:r>
              <a:rPr lang="en-US" dirty="0" smtClean="0"/>
              <a:t>If you have problems, try using SonTek supplied equipment (USB to Serial adapter, and/or, </a:t>
            </a:r>
            <a:r>
              <a:rPr lang="en-US" dirty="0" err="1" smtClean="0"/>
              <a:t>Parani</a:t>
            </a:r>
            <a:r>
              <a:rPr lang="en-US" dirty="0" smtClean="0"/>
              <a:t> 1000 Bluetooth to serial.)</a:t>
            </a:r>
          </a:p>
          <a:p>
            <a:r>
              <a:rPr lang="en-US" dirty="0" smtClean="0"/>
              <a:t>Routinely Format ADCP recorder</a:t>
            </a:r>
          </a:p>
          <a:p>
            <a:pPr marL="914400" lvl="2" indent="0">
              <a:buNone/>
            </a:pPr>
            <a:endParaRPr lang="en-US" dirty="0" smtClean="0"/>
          </a:p>
          <a:p>
            <a:pPr lvl="1"/>
            <a:endParaRPr lang="en-US" dirty="0"/>
          </a:p>
        </p:txBody>
      </p:sp>
    </p:spTree>
    <p:extLst>
      <p:ext uri="{BB962C8B-B14F-4D97-AF65-F5344CB8AC3E}">
        <p14:creationId xmlns:p14="http://schemas.microsoft.com/office/powerpoint/2010/main" val="15044813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RiverSurveyor Compass Calibration</a:t>
            </a:r>
          </a:p>
        </p:txBody>
      </p:sp>
      <p:sp>
        <p:nvSpPr>
          <p:cNvPr id="34819" name="Content Placeholder 2"/>
          <p:cNvSpPr>
            <a:spLocks noGrp="1"/>
          </p:cNvSpPr>
          <p:nvPr>
            <p:ph idx="1"/>
          </p:nvPr>
        </p:nvSpPr>
        <p:spPr>
          <a:xfrm>
            <a:off x="457200" y="1143000"/>
            <a:ext cx="8229600" cy="4918075"/>
          </a:xfrm>
        </p:spPr>
        <p:txBody>
          <a:bodyPr/>
          <a:lstStyle/>
          <a:p>
            <a:r>
              <a:rPr lang="en-US" dirty="0"/>
              <a:t>M</a:t>
            </a:r>
            <a:r>
              <a:rPr lang="en-US" dirty="0" smtClean="0"/>
              <a:t>ulti-tilt calibration that requires two complete circles while pitching and rolling the ADCP and boat significantly.</a:t>
            </a:r>
          </a:p>
          <a:p>
            <a:r>
              <a:rPr lang="en-US" dirty="0" smtClean="0"/>
              <a:t>A calibration with minimal pitch and roll is acceptable if only minimal pitch and roll is experienced during the measurement, such as on a manned boat.</a:t>
            </a:r>
          </a:p>
          <a:p>
            <a:r>
              <a:rPr lang="en-US" dirty="0" smtClean="0"/>
              <a:t>Rotate ACDP through </a:t>
            </a:r>
            <a:br>
              <a:rPr lang="en-US" dirty="0" smtClean="0"/>
            </a:br>
            <a:r>
              <a:rPr lang="en-US" dirty="0" smtClean="0"/>
              <a:t>two complete circles, </a:t>
            </a:r>
            <a:br>
              <a:rPr lang="en-US" dirty="0" smtClean="0"/>
            </a:br>
            <a:r>
              <a:rPr lang="en-US" dirty="0" smtClean="0"/>
              <a:t>slowly, while varying the roll and pitch angles as much as possible.</a:t>
            </a:r>
          </a:p>
          <a:p>
            <a:endParaRPr lang="en-US" dirty="0" smtClean="0"/>
          </a:p>
        </p:txBody>
      </p:sp>
      <p:pic>
        <p:nvPicPr>
          <p:cNvPr id="4" name="Picture 2"/>
          <p:cNvPicPr>
            <a:picLocks noChangeAspect="1" noChangeArrowheads="1"/>
          </p:cNvPicPr>
          <p:nvPr/>
        </p:nvPicPr>
        <p:blipFill>
          <a:blip r:embed="rId4"/>
          <a:srcRect/>
          <a:stretch>
            <a:fillRect/>
          </a:stretch>
        </p:blipFill>
        <p:spPr bwMode="auto">
          <a:xfrm>
            <a:off x="4675222" y="3941085"/>
            <a:ext cx="4086164" cy="1293523"/>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41957031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p:txBody>
          <a:bodyPr/>
          <a:lstStyle/>
          <a:p>
            <a:r>
              <a:rPr lang="en-US" smtClean="0"/>
              <a:t>Example of Compass Calibration</a:t>
            </a:r>
          </a:p>
        </p:txBody>
      </p:sp>
      <p:pic>
        <p:nvPicPr>
          <p:cNvPr id="2" name="M9_compcal.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380000" y="1287000"/>
            <a:ext cx="6096000" cy="4572000"/>
          </a:xfrm>
          <a:prstGeom prst="rect">
            <a:avLst/>
          </a:prstGeom>
        </p:spPr>
      </p:pic>
    </p:spTree>
    <p:custDataLst>
      <p:tags r:id="rId1"/>
    </p:custDataLst>
    <p:extLst>
      <p:ext uri="{BB962C8B-B14F-4D97-AF65-F5344CB8AC3E}">
        <p14:creationId xmlns:p14="http://schemas.microsoft.com/office/powerpoint/2010/main" val="2445773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Compass Calibration Results</a:t>
            </a:r>
          </a:p>
        </p:txBody>
      </p:sp>
      <p:sp>
        <p:nvSpPr>
          <p:cNvPr id="3" name="Content Placeholder 2"/>
          <p:cNvSpPr>
            <a:spLocks noGrp="1"/>
          </p:cNvSpPr>
          <p:nvPr>
            <p:ph idx="1"/>
          </p:nvPr>
        </p:nvSpPr>
        <p:spPr>
          <a:xfrm>
            <a:off x="442913" y="1295400"/>
            <a:ext cx="8229600" cy="5029200"/>
          </a:xfrm>
        </p:spPr>
        <p:txBody>
          <a:bodyPr>
            <a:noAutofit/>
          </a:bodyPr>
          <a:lstStyle/>
          <a:p>
            <a:pPr>
              <a:defRPr/>
            </a:pPr>
            <a:endParaRPr lang="en-US" sz="2000" dirty="0" smtClean="0"/>
          </a:p>
          <a:p>
            <a:pPr>
              <a:defRPr/>
            </a:pPr>
            <a:endParaRPr lang="en-US" sz="2000" dirty="0" smtClean="0"/>
          </a:p>
          <a:p>
            <a:pPr>
              <a:defRPr/>
            </a:pPr>
            <a:endParaRPr lang="en-US" sz="2000" dirty="0" smtClean="0"/>
          </a:p>
          <a:p>
            <a:pPr>
              <a:defRPr/>
            </a:pPr>
            <a:endParaRPr lang="en-US" sz="2000" dirty="0" smtClean="0"/>
          </a:p>
          <a:p>
            <a:pPr>
              <a:defRPr/>
            </a:pPr>
            <a:endParaRPr lang="en-US" sz="2000" dirty="0" smtClean="0"/>
          </a:p>
          <a:p>
            <a:pPr>
              <a:defRPr/>
            </a:pPr>
            <a:r>
              <a:rPr lang="en-US" sz="2000" dirty="0" smtClean="0"/>
              <a:t>Generally the results should say “Pass”, but the Score is often less than excellent if the pitch and roll were minimal.</a:t>
            </a:r>
          </a:p>
          <a:p>
            <a:pPr>
              <a:defRPr/>
            </a:pPr>
            <a:r>
              <a:rPr lang="en-US" sz="2000" dirty="0" smtClean="0"/>
              <a:t>The calibration score has two parts</a:t>
            </a:r>
          </a:p>
          <a:p>
            <a:pPr lvl="1">
              <a:defRPr/>
            </a:pPr>
            <a:r>
              <a:rPr lang="en-US" sz="1600" dirty="0" smtClean="0"/>
              <a:t>M is magnetic distortion which should be very low (less than 10), this may not be the case if there is minimal pitch and roll</a:t>
            </a:r>
          </a:p>
          <a:p>
            <a:pPr lvl="1">
              <a:defRPr/>
            </a:pPr>
            <a:r>
              <a:rPr lang="en-US" sz="1600" dirty="0" smtClean="0"/>
              <a:t>Q is a calibration score which should be very high, 8 or 9 (scale 1-10)</a:t>
            </a:r>
            <a:endParaRPr lang="en-US" sz="1600" dirty="0"/>
          </a:p>
          <a:p>
            <a:pPr>
              <a:defRPr/>
            </a:pPr>
            <a:r>
              <a:rPr lang="en-US" sz="2000" dirty="0" smtClean="0"/>
              <a:t>If Loop or GPS data look odd, recalibrate compass regardless or results!</a:t>
            </a:r>
          </a:p>
        </p:txBody>
      </p:sp>
      <p:pic>
        <p:nvPicPr>
          <p:cNvPr id="3584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752574" y="1454124"/>
            <a:ext cx="43322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499992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639943" y="1184400"/>
            <a:ext cx="2743200" cy="2320532"/>
          </a:xfrm>
          <a:prstGeom prst="rect">
            <a:avLst/>
          </a:prstGeom>
          <a:noFill/>
          <a:ln w="9525">
            <a:noFill/>
            <a:miter lim="800000"/>
            <a:headEnd/>
            <a:tailEnd/>
          </a:ln>
          <a:effectLst/>
        </p:spPr>
      </p:pic>
      <p:sp>
        <p:nvSpPr>
          <p:cNvPr id="8" name="Rectangle 7"/>
          <p:cNvSpPr/>
          <p:nvPr/>
        </p:nvSpPr>
        <p:spPr bwMode="auto">
          <a:xfrm>
            <a:off x="729943" y="1476380"/>
            <a:ext cx="2563200" cy="171600"/>
          </a:xfrm>
          <a:prstGeom prst="rect">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endParaRPr>
          </a:p>
        </p:txBody>
      </p:sp>
      <p:sp>
        <p:nvSpPr>
          <p:cNvPr id="2" name="Title 1"/>
          <p:cNvSpPr>
            <a:spLocks noGrp="1"/>
          </p:cNvSpPr>
          <p:nvPr>
            <p:ph type="title"/>
          </p:nvPr>
        </p:nvSpPr>
        <p:spPr/>
        <p:txBody>
          <a:bodyPr/>
          <a:lstStyle/>
          <a:p>
            <a:r>
              <a:rPr lang="en-US" dirty="0" smtClean="0"/>
              <a:t>Transducer Depth</a:t>
            </a:r>
            <a:endParaRPr lang="en-US" dirty="0"/>
          </a:p>
        </p:txBody>
      </p:sp>
      <p:sp>
        <p:nvSpPr>
          <p:cNvPr id="3" name="TextBox 2"/>
          <p:cNvSpPr txBox="1"/>
          <p:nvPr/>
        </p:nvSpPr>
        <p:spPr>
          <a:xfrm>
            <a:off x="500743" y="4194406"/>
            <a:ext cx="7990114" cy="2031325"/>
          </a:xfrm>
          <a:prstGeom prst="rect">
            <a:avLst/>
          </a:prstGeom>
          <a:noFill/>
        </p:spPr>
        <p:txBody>
          <a:bodyPr wrap="square" rtlCol="0">
            <a:spAutoFit/>
          </a:bodyPr>
          <a:lstStyle/>
          <a:p>
            <a:r>
              <a:rPr lang="en-US" b="1" dirty="0" smtClean="0"/>
              <a:t>Draft is the measured distance from the bottom flat transducer (vertical beam) to the water surface</a:t>
            </a:r>
          </a:p>
          <a:p>
            <a:endParaRPr lang="en-US" b="1" dirty="0" smtClean="0"/>
          </a:p>
          <a:p>
            <a:r>
              <a:rPr lang="en-US" b="1" dirty="0" smtClean="0"/>
              <a:t>Can be measured by first measuring the distance from the ADCP bottom flat transducer to the bottom of the </a:t>
            </a:r>
            <a:r>
              <a:rPr lang="en-US" b="1" dirty="0" err="1" smtClean="0"/>
              <a:t>hydroboard</a:t>
            </a:r>
            <a:r>
              <a:rPr lang="en-US" b="1" dirty="0" smtClean="0"/>
              <a:t>, then place in water and measure the distance from the bottom of the </a:t>
            </a:r>
            <a:r>
              <a:rPr lang="en-US" b="1" dirty="0" err="1" smtClean="0"/>
              <a:t>hydroboard</a:t>
            </a:r>
            <a:r>
              <a:rPr lang="en-US" b="1" dirty="0" smtClean="0"/>
              <a:t> to water surface and add these two distances together</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344049" y="1184401"/>
            <a:ext cx="3963792" cy="286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8224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dmueller\AppData\Local\Temp\1\SNAGHTML6c89a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005900"/>
            <a:ext cx="7619048" cy="5714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LC Moving-Bed Test in RS Live</a:t>
            </a:r>
            <a:endParaRPr lang="en-US" dirty="0"/>
          </a:p>
        </p:txBody>
      </p:sp>
      <p:pic>
        <p:nvPicPr>
          <p:cNvPr id="23554" name="Picture 2" descr="C:\Users\dmueller\AppData\Local\Temp\1\SNAGHTML140824f.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95576" y="2131199"/>
            <a:ext cx="3439018" cy="300327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C:\Users\dmueller\AppData\Local\Temp\1\SNAGHTML140824f.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05282" y="4807666"/>
            <a:ext cx="1309803" cy="24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63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Hydroacoustics OSW Forum</a:t>
            </a:r>
            <a:endParaRPr lang="en-US" dirty="0"/>
          </a:p>
        </p:txBody>
      </p:sp>
      <p:sp>
        <p:nvSpPr>
          <p:cNvPr id="3" name="Content Placeholder 2"/>
          <p:cNvSpPr>
            <a:spLocks noGrp="1"/>
          </p:cNvSpPr>
          <p:nvPr>
            <p:ph idx="1"/>
          </p:nvPr>
        </p:nvSpPr>
        <p:spPr>
          <a:xfrm>
            <a:off x="496957" y="1295400"/>
            <a:ext cx="8229600" cy="5135563"/>
          </a:xfrm>
        </p:spPr>
        <p:txBody>
          <a:bodyPr/>
          <a:lstStyle/>
          <a:p>
            <a:r>
              <a:rPr lang="en-US" dirty="0">
                <a:hlinkClick r:id="rId3"/>
              </a:rPr>
              <a:t>http://</a:t>
            </a:r>
            <a:r>
              <a:rPr lang="en-US" dirty="0" smtClean="0">
                <a:hlinkClick r:id="rId3"/>
              </a:rPr>
              <a:t>hydroacoustics.usgs.gov/forum</a:t>
            </a:r>
            <a:endParaRPr lang="en-US" dirty="0" smtClean="0"/>
          </a:p>
          <a:p>
            <a:endParaRPr lang="en-US" dirty="0"/>
          </a:p>
          <a:p>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09461" y="1848474"/>
            <a:ext cx="6229763" cy="488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530087" y="2040835"/>
            <a:ext cx="2279374" cy="45425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hlink"/>
              </a:buClr>
              <a:buSzPct val="70000"/>
              <a:buFont typeface="Wingdings" pitchFamily="2" charset="2"/>
              <a:buChar char="n"/>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400" b="1">
                <a:solidFill>
                  <a:schemeClr val="bg2"/>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folHlink"/>
              </a:buClr>
              <a:buSzPct val="70000"/>
              <a:buFont typeface="Wingdings" pitchFamily="2" charset="2"/>
              <a:buChar char="n"/>
              <a:defRPr sz="2000" b="1">
                <a:solidFill>
                  <a:schemeClr val="bg2"/>
                </a:solidFill>
                <a:effectLst>
                  <a:outerShdw blurRad="38100" dist="38100" dir="2700000" algn="tl">
                    <a:srgbClr val="C0C0C0"/>
                  </a:outerShdw>
                </a:effectLst>
                <a:latin typeface="+mn-lt"/>
              </a:defRPr>
            </a:lvl3pPr>
            <a:lvl4pPr marL="1600200" indent="-228600" algn="l" rtl="0" eaLnBrk="1" fontAlgn="base" hangingPunct="1">
              <a:spcBef>
                <a:spcPct val="20000"/>
              </a:spcBef>
              <a:spcAft>
                <a:spcPct val="0"/>
              </a:spcAft>
              <a:buClr>
                <a:schemeClr val="accent1"/>
              </a:buClr>
              <a:buSzPct val="70000"/>
              <a:buFont typeface="Wingdings" pitchFamily="2" charset="2"/>
              <a:buChar char="n"/>
              <a:defRPr b="1">
                <a:solidFill>
                  <a:schemeClr val="bg2"/>
                </a:solidFill>
                <a:effectLst>
                  <a:outerShdw blurRad="38100" dist="38100" dir="2700000" algn="tl">
                    <a:srgbClr val="C0C0C0"/>
                  </a:outerShdw>
                </a:effectLst>
                <a:latin typeface="+mn-lt"/>
              </a:defRPr>
            </a:lvl4pPr>
            <a:lvl5pPr marL="20574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5pPr>
            <a:lvl6pPr marL="25146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9pPr>
          </a:lstStyle>
          <a:p>
            <a:r>
              <a:rPr lang="en-US" dirty="0" smtClean="0"/>
              <a:t>Ask</a:t>
            </a:r>
          </a:p>
          <a:p>
            <a:r>
              <a:rPr lang="en-US" dirty="0" smtClean="0"/>
              <a:t>Search</a:t>
            </a:r>
          </a:p>
          <a:p>
            <a:r>
              <a:rPr lang="en-US" dirty="0" smtClean="0"/>
              <a:t>Read</a:t>
            </a:r>
          </a:p>
          <a:p>
            <a:r>
              <a:rPr lang="en-US" dirty="0" smtClean="0"/>
              <a:t>Answer</a:t>
            </a:r>
          </a:p>
          <a:p>
            <a:r>
              <a:rPr lang="en-US" dirty="0" smtClean="0"/>
              <a:t>Software</a:t>
            </a:r>
          </a:p>
          <a:p>
            <a:endParaRPr lang="en-US" dirty="0" smtClean="0"/>
          </a:p>
          <a:p>
            <a:endParaRPr lang="en-US" dirty="0"/>
          </a:p>
        </p:txBody>
      </p:sp>
    </p:spTree>
    <p:extLst>
      <p:ext uri="{BB962C8B-B14F-4D97-AF65-F5344CB8AC3E}">
        <p14:creationId xmlns:p14="http://schemas.microsoft.com/office/powerpoint/2010/main" val="1979939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57200" y="2638424"/>
            <a:ext cx="8229600" cy="4144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hlink"/>
              </a:buClr>
              <a:buSzPct val="70000"/>
              <a:buFont typeface="Wingdings" pitchFamily="2" charset="2"/>
              <a:buChar char="n"/>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1" fontAlgn="base" hangingPunct="1">
              <a:spcBef>
                <a:spcPct val="20000"/>
              </a:spcBef>
              <a:spcAft>
                <a:spcPct val="0"/>
              </a:spcAft>
              <a:buClr>
                <a:schemeClr val="accent2"/>
              </a:buClr>
              <a:buSzPct val="70000"/>
              <a:buFont typeface="Wingdings" pitchFamily="2" charset="2"/>
              <a:buChar char="n"/>
              <a:defRPr sz="2400" b="1">
                <a:solidFill>
                  <a:schemeClr val="bg2"/>
                </a:solidFill>
                <a:effectLst>
                  <a:outerShdw blurRad="38100" dist="38100" dir="2700000" algn="tl">
                    <a:srgbClr val="C0C0C0"/>
                  </a:outerShdw>
                </a:effectLst>
                <a:latin typeface="+mn-lt"/>
              </a:defRPr>
            </a:lvl2pPr>
            <a:lvl3pPr marL="1143000" indent="-228600" algn="l" rtl="0" eaLnBrk="1" fontAlgn="base" hangingPunct="1">
              <a:spcBef>
                <a:spcPct val="20000"/>
              </a:spcBef>
              <a:spcAft>
                <a:spcPct val="0"/>
              </a:spcAft>
              <a:buClr>
                <a:schemeClr val="folHlink"/>
              </a:buClr>
              <a:buSzPct val="70000"/>
              <a:buFont typeface="Wingdings" pitchFamily="2" charset="2"/>
              <a:buChar char="n"/>
              <a:defRPr sz="2000" b="1">
                <a:solidFill>
                  <a:schemeClr val="bg2"/>
                </a:solidFill>
                <a:effectLst>
                  <a:outerShdw blurRad="38100" dist="38100" dir="2700000" algn="tl">
                    <a:srgbClr val="C0C0C0"/>
                  </a:outerShdw>
                </a:effectLst>
                <a:latin typeface="+mn-lt"/>
              </a:defRPr>
            </a:lvl3pPr>
            <a:lvl4pPr marL="1600200" indent="-228600" algn="l" rtl="0" eaLnBrk="1" fontAlgn="base" hangingPunct="1">
              <a:spcBef>
                <a:spcPct val="20000"/>
              </a:spcBef>
              <a:spcAft>
                <a:spcPct val="0"/>
              </a:spcAft>
              <a:buClr>
                <a:schemeClr val="accent1"/>
              </a:buClr>
              <a:buSzPct val="70000"/>
              <a:buFont typeface="Wingdings" pitchFamily="2" charset="2"/>
              <a:buChar char="n"/>
              <a:defRPr b="1">
                <a:solidFill>
                  <a:schemeClr val="bg2"/>
                </a:solidFill>
                <a:effectLst>
                  <a:outerShdw blurRad="38100" dist="38100" dir="2700000" algn="tl">
                    <a:srgbClr val="C0C0C0"/>
                  </a:outerShdw>
                </a:effectLst>
                <a:latin typeface="+mn-lt"/>
              </a:defRPr>
            </a:lvl4pPr>
            <a:lvl5pPr marL="20574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5pPr>
            <a:lvl6pPr marL="25146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6pPr>
            <a:lvl7pPr marL="29718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7pPr>
            <a:lvl8pPr marL="34290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8pPr>
            <a:lvl9pPr marL="3886200" indent="-228600" algn="l" rtl="0" eaLnBrk="1" fontAlgn="base" hangingPunct="1">
              <a:spcBef>
                <a:spcPct val="20000"/>
              </a:spcBef>
              <a:spcAft>
                <a:spcPct val="0"/>
              </a:spcAft>
              <a:buClr>
                <a:srgbClr val="FFFF00"/>
              </a:buClr>
              <a:buSzPct val="70000"/>
              <a:buFont typeface="Wingdings" pitchFamily="2" charset="2"/>
              <a:buChar char="n"/>
              <a:defRPr sz="1600" b="1">
                <a:solidFill>
                  <a:schemeClr val="bg2"/>
                </a:solidFill>
                <a:effectLst>
                  <a:outerShdw blurRad="38100" dist="38100" dir="2700000" algn="tl">
                    <a:srgbClr val="C0C0C0"/>
                  </a:outerShdw>
                </a:effectLst>
                <a:latin typeface="+mn-lt"/>
              </a:defRPr>
            </a:lvl9pPr>
          </a:lstStyle>
          <a:p>
            <a:endParaRPr lang="en-US" dirty="0" smtClean="0"/>
          </a:p>
          <a:p>
            <a:r>
              <a:rPr lang="en-US" dirty="0" smtClean="0"/>
              <a:t>Displays current status information</a:t>
            </a:r>
          </a:p>
          <a:p>
            <a:r>
              <a:rPr lang="en-US" dirty="0" smtClean="0"/>
              <a:t>Blue is generally best</a:t>
            </a:r>
          </a:p>
          <a:p>
            <a:r>
              <a:rPr lang="en-US" dirty="0" smtClean="0"/>
              <a:t>Yellow – </a:t>
            </a:r>
            <a:r>
              <a:rPr lang="en-US" dirty="0" smtClean="0">
                <a:solidFill>
                  <a:srgbClr val="E5E00A"/>
                </a:solidFill>
              </a:rPr>
              <a:t>caution</a:t>
            </a:r>
            <a:r>
              <a:rPr lang="en-US" dirty="0" smtClean="0"/>
              <a:t> – (Note Yellow Feet = bad bottom track and will use previous boat speed for 9 samples)</a:t>
            </a:r>
          </a:p>
          <a:p>
            <a:r>
              <a:rPr lang="en-US" dirty="0" smtClean="0"/>
              <a:t>Red – </a:t>
            </a:r>
            <a:r>
              <a:rPr lang="en-US" dirty="0" smtClean="0">
                <a:solidFill>
                  <a:srgbClr val="C00000"/>
                </a:solidFill>
              </a:rPr>
              <a:t>Bad </a:t>
            </a:r>
            <a:r>
              <a:rPr lang="en-US" dirty="0" smtClean="0"/>
              <a:t>– when feet turn red = bad BT and depth</a:t>
            </a:r>
            <a:endParaRPr lang="en-US" dirty="0">
              <a:solidFill>
                <a:srgbClr val="C00000"/>
              </a:solidFill>
            </a:endParaRPr>
          </a:p>
        </p:txBody>
      </p:sp>
      <p:sp>
        <p:nvSpPr>
          <p:cNvPr id="2" name="Title 1"/>
          <p:cNvSpPr>
            <a:spLocks noGrp="1"/>
          </p:cNvSpPr>
          <p:nvPr>
            <p:ph type="title"/>
          </p:nvPr>
        </p:nvSpPr>
        <p:spPr/>
        <p:txBody>
          <a:bodyPr/>
          <a:lstStyle/>
          <a:p>
            <a:r>
              <a:rPr lang="en-US" dirty="0" smtClean="0"/>
              <a:t>Watch Status Icons</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225" y="1047750"/>
            <a:ext cx="52324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2736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SNR Profiles</a:t>
            </a:r>
            <a:endParaRPr lang="en-US" dirty="0"/>
          </a:p>
        </p:txBody>
      </p:sp>
      <p:sp>
        <p:nvSpPr>
          <p:cNvPr id="3" name="Content Placeholder 2"/>
          <p:cNvSpPr>
            <a:spLocks noGrp="1"/>
          </p:cNvSpPr>
          <p:nvPr>
            <p:ph idx="1"/>
          </p:nvPr>
        </p:nvSpPr>
        <p:spPr>
          <a:xfrm>
            <a:off x="2076505" y="6252481"/>
            <a:ext cx="8229600" cy="309110"/>
          </a:xfrm>
        </p:spPr>
        <p:txBody>
          <a:bodyPr/>
          <a:lstStyle/>
          <a:p>
            <a:r>
              <a:rPr lang="en-US" dirty="0" smtClean="0"/>
              <a:t>If beams separate, lower transducer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628" y="1364818"/>
            <a:ext cx="8849799" cy="475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H="1" flipV="1">
            <a:off x="1123719" y="4781320"/>
            <a:ext cx="1299992" cy="1542362"/>
          </a:xfrm>
          <a:prstGeom prst="straightConnector1">
            <a:avLst/>
          </a:prstGeom>
          <a:solidFill>
            <a:schemeClr val="accent1"/>
          </a:solidFill>
          <a:ln w="28575" cap="flat" cmpd="sng" algn="ctr">
            <a:solidFill>
              <a:srgbClr val="92D050"/>
            </a:solidFill>
            <a:prstDash val="solid"/>
            <a:round/>
            <a:headEnd type="none" w="med" len="med"/>
            <a:tailEnd type="arrow"/>
          </a:ln>
          <a:effectLst/>
        </p:spPr>
      </p:cxnSp>
    </p:spTree>
    <p:extLst>
      <p:ext uri="{BB962C8B-B14F-4D97-AF65-F5344CB8AC3E}">
        <p14:creationId xmlns:p14="http://schemas.microsoft.com/office/powerpoint/2010/main" val="3035304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5" y="194104"/>
            <a:ext cx="8229600" cy="609600"/>
          </a:xfrm>
        </p:spPr>
        <p:txBody>
          <a:bodyPr/>
          <a:lstStyle/>
          <a:p>
            <a:r>
              <a:rPr lang="en-US" smtClean="0"/>
              <a:t>Setting Extrapolations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Power / Power</a:t>
            </a:r>
          </a:p>
          <a:p>
            <a:pPr lvl="1"/>
            <a:r>
              <a:rPr lang="en-US" dirty="0" smtClean="0"/>
              <a:t>Default</a:t>
            </a:r>
          </a:p>
          <a:p>
            <a:pPr lvl="1"/>
            <a:r>
              <a:rPr lang="en-US" dirty="0" smtClean="0"/>
              <a:t>Change exponent</a:t>
            </a:r>
          </a:p>
          <a:p>
            <a:pPr lvl="2"/>
            <a:r>
              <a:rPr lang="en-US" dirty="0" smtClean="0"/>
              <a:t>Must change for both top and bottom</a:t>
            </a:r>
            <a:br>
              <a:rPr lang="en-US" dirty="0" smtClean="0"/>
            </a:br>
            <a:endParaRPr lang="en-US" dirty="0" smtClean="0"/>
          </a:p>
          <a:p>
            <a:r>
              <a:rPr lang="en-US" dirty="0" smtClean="0"/>
              <a:t>Constant / Power</a:t>
            </a:r>
          </a:p>
          <a:p>
            <a:pPr lvl="1"/>
            <a:r>
              <a:rPr lang="en-US" dirty="0" smtClean="0"/>
              <a:t>Set top “Method” to constant</a:t>
            </a:r>
          </a:p>
          <a:p>
            <a:pPr lvl="1"/>
            <a:r>
              <a:rPr lang="en-US" dirty="0" smtClean="0"/>
              <a:t>Set top “Cells to use” to “Only Use”</a:t>
            </a:r>
          </a:p>
          <a:p>
            <a:pPr lvl="1"/>
            <a:r>
              <a:rPr lang="en-US" dirty="0" smtClean="0"/>
              <a:t>Set top “cells” to 1</a:t>
            </a:r>
            <a:br>
              <a:rPr lang="en-US" dirty="0" smtClean="0"/>
            </a:br>
            <a:endParaRPr lang="en-US" dirty="0" smtClean="0"/>
          </a:p>
          <a:p>
            <a:r>
              <a:rPr lang="en-US" dirty="0" smtClean="0"/>
              <a:t>Constant / No Slip</a:t>
            </a:r>
          </a:p>
          <a:p>
            <a:pPr lvl="1"/>
            <a:r>
              <a:rPr lang="en-US" dirty="0"/>
              <a:t>Set top “Method” to constant</a:t>
            </a:r>
          </a:p>
          <a:p>
            <a:pPr lvl="1"/>
            <a:r>
              <a:rPr lang="en-US" dirty="0"/>
              <a:t>Set top “Cells to use” to “Only Use”</a:t>
            </a:r>
          </a:p>
          <a:p>
            <a:pPr lvl="1"/>
            <a:r>
              <a:rPr lang="en-US" dirty="0"/>
              <a:t>Set top “cells” to 1</a:t>
            </a:r>
          </a:p>
          <a:p>
            <a:pPr lvl="1"/>
            <a:r>
              <a:rPr lang="en-US" dirty="0"/>
              <a:t>Set </a:t>
            </a:r>
            <a:r>
              <a:rPr lang="en-US" dirty="0" smtClean="0"/>
              <a:t>bottom </a:t>
            </a:r>
            <a:r>
              <a:rPr lang="en-US" dirty="0"/>
              <a:t>“Cells to use” to “Only Use”</a:t>
            </a:r>
          </a:p>
          <a:p>
            <a:pPr lvl="1"/>
            <a:r>
              <a:rPr lang="en-US" dirty="0"/>
              <a:t>Set </a:t>
            </a:r>
            <a:r>
              <a:rPr lang="en-US" dirty="0" smtClean="0"/>
              <a:t>bottom </a:t>
            </a:r>
            <a:r>
              <a:rPr lang="en-US" dirty="0"/>
              <a:t>“cells” to </a:t>
            </a:r>
            <a:r>
              <a:rPr lang="en-US" dirty="0" smtClean="0"/>
              <a:t>2 or 1 </a:t>
            </a:r>
            <a:br>
              <a:rPr lang="en-US" dirty="0" smtClean="0"/>
            </a:br>
            <a:r>
              <a:rPr lang="en-US" dirty="0" smtClean="0"/>
              <a:t>(generally recommend 2)</a:t>
            </a:r>
            <a:endParaRPr lang="en-US" dirty="0"/>
          </a:p>
          <a:p>
            <a:pPr lvl="1"/>
            <a:endParaRPr lang="en-US" dirty="0" smtClean="0"/>
          </a:p>
        </p:txBody>
      </p:sp>
      <p:pic>
        <p:nvPicPr>
          <p:cNvPr id="457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057" y="803704"/>
            <a:ext cx="236220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5573040" y="1494845"/>
            <a:ext cx="2304222" cy="887949"/>
            <a:chOff x="5404022" y="1278602"/>
            <a:chExt cx="2304222" cy="887949"/>
          </a:xfrm>
        </p:grpSpPr>
        <p:cxnSp>
          <p:nvCxnSpPr>
            <p:cNvPr id="5" name="Straight Arrow Connector 4"/>
            <p:cNvCxnSpPr/>
            <p:nvPr/>
          </p:nvCxnSpPr>
          <p:spPr bwMode="auto">
            <a:xfrm flipV="1">
              <a:off x="5404022" y="1278602"/>
              <a:ext cx="2304222" cy="887949"/>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p:nvPr/>
          </p:nvCxnSpPr>
          <p:spPr bwMode="auto">
            <a:xfrm flipV="1">
              <a:off x="5404022" y="1986268"/>
              <a:ext cx="2304222" cy="18028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4577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057" y="2676268"/>
            <a:ext cx="23622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77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157" y="4514207"/>
            <a:ext cx="22860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bwMode="auto">
          <a:xfrm>
            <a:off x="4882101" y="3262184"/>
            <a:ext cx="1712288"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p:nvPr/>
        </p:nvCxnSpPr>
        <p:spPr bwMode="auto">
          <a:xfrm>
            <a:off x="5709037" y="3552568"/>
            <a:ext cx="885352"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V="1">
            <a:off x="3649649" y="3552568"/>
            <a:ext cx="3846783" cy="240956"/>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a:off x="4882101" y="4770738"/>
            <a:ext cx="1712288" cy="41910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5573040" y="5112608"/>
            <a:ext cx="1091371" cy="30171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3649649" y="5351228"/>
            <a:ext cx="3846783" cy="6309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a:off x="5593492" y="5756189"/>
            <a:ext cx="1070919" cy="348049"/>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4659464" y="6058117"/>
            <a:ext cx="2902871" cy="12026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 name="Group 25"/>
          <p:cNvGrpSpPr/>
          <p:nvPr/>
        </p:nvGrpSpPr>
        <p:grpSpPr>
          <a:xfrm>
            <a:off x="7877262" y="3900881"/>
            <a:ext cx="390561" cy="2157236"/>
            <a:chOff x="7877262" y="3900881"/>
            <a:chExt cx="390561" cy="2157236"/>
          </a:xfrm>
        </p:grpSpPr>
        <p:sp>
          <p:nvSpPr>
            <p:cNvPr id="24" name="Rectangle 23"/>
            <p:cNvSpPr/>
            <p:nvPr/>
          </p:nvSpPr>
          <p:spPr bwMode="auto">
            <a:xfrm>
              <a:off x="7877262" y="3900881"/>
              <a:ext cx="377505" cy="268447"/>
            </a:xfrm>
            <a:prstGeom prst="rect">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sp>
          <p:nvSpPr>
            <p:cNvPr id="29" name="Rectangle 28"/>
            <p:cNvSpPr/>
            <p:nvPr/>
          </p:nvSpPr>
          <p:spPr bwMode="auto">
            <a:xfrm>
              <a:off x="7890318" y="5789670"/>
              <a:ext cx="377505" cy="268447"/>
            </a:xfrm>
            <a:prstGeom prst="rect">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Garamond" pitchFamily="18" charset="0"/>
              </a:endParaRPr>
            </a:p>
          </p:txBody>
        </p:sp>
      </p:grpSp>
    </p:spTree>
    <p:custDataLst>
      <p:tags r:id="rId1"/>
    </p:custDataLst>
    <p:extLst>
      <p:ext uri="{BB962C8B-B14F-4D97-AF65-F5344CB8AC3E}">
        <p14:creationId xmlns:p14="http://schemas.microsoft.com/office/powerpoint/2010/main" val="3167829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Processing Toolbox – Thresholds</a:t>
            </a:r>
            <a:endParaRPr lang="en-US" dirty="0"/>
          </a:p>
        </p:txBody>
      </p:sp>
      <p:sp>
        <p:nvSpPr>
          <p:cNvPr id="3" name="Content Placeholder 2"/>
          <p:cNvSpPr>
            <a:spLocks noGrp="1"/>
          </p:cNvSpPr>
          <p:nvPr>
            <p:ph idx="1"/>
          </p:nvPr>
        </p:nvSpPr>
        <p:spPr>
          <a:xfrm>
            <a:off x="457200" y="1295400"/>
            <a:ext cx="5943600" cy="5135563"/>
          </a:xfrm>
        </p:spPr>
        <p:txBody>
          <a:bodyPr>
            <a:normAutofit fontScale="92500" lnSpcReduction="10000"/>
          </a:bodyPr>
          <a:lstStyle/>
          <a:p>
            <a:pPr>
              <a:buNone/>
            </a:pPr>
            <a:r>
              <a:rPr lang="en-US" u="sng" dirty="0" smtClean="0"/>
              <a:t>Composite Tracks (default on)</a:t>
            </a:r>
          </a:p>
          <a:p>
            <a:pPr>
              <a:buNone/>
            </a:pPr>
            <a:r>
              <a:rPr lang="en-US" dirty="0" smtClean="0"/>
              <a:t>When checked substitutes other available track reference if selected reference is bad. Example: If BT is selected for reference, but is bad for a profile, the GPS data will be used for the reference (and plotted with BT data) </a:t>
            </a:r>
          </a:p>
          <a:p>
            <a:pPr>
              <a:buNone/>
            </a:pPr>
            <a:r>
              <a:rPr lang="en-US" dirty="0" smtClean="0"/>
              <a:t>When reviewing, it is good to disable, to view </a:t>
            </a:r>
            <a:r>
              <a:rPr lang="en-US" dirty="0" err="1" smtClean="0"/>
              <a:t>shiptrack</a:t>
            </a:r>
            <a:r>
              <a:rPr lang="en-US" dirty="0" smtClean="0"/>
              <a:t> with only valid data (No GPS data plotted as BT data)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43000"/>
            <a:ext cx="2333625"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66300" y="2562225"/>
            <a:ext cx="2061277"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084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1026"/>
          <p:cNvSpPr>
            <a:spLocks noGrp="1" noRot="1" noChangeArrowheads="1"/>
          </p:cNvSpPr>
          <p:nvPr>
            <p:ph type="title"/>
          </p:nvPr>
        </p:nvSpPr>
        <p:spPr/>
        <p:txBody>
          <a:bodyPr/>
          <a:lstStyle/>
          <a:p>
            <a:pPr algn="l"/>
            <a:r>
              <a:rPr lang="en-US" dirty="0" smtClean="0"/>
              <a:t>Track Reference</a:t>
            </a:r>
            <a:endParaRPr lang="en-US" dirty="0"/>
          </a:p>
        </p:txBody>
      </p:sp>
      <p:sp>
        <p:nvSpPr>
          <p:cNvPr id="16387" name="Text Placeholder 4"/>
          <p:cNvSpPr>
            <a:spLocks noGrp="1"/>
          </p:cNvSpPr>
          <p:nvPr>
            <p:ph type="body" sz="half" idx="4294967295"/>
          </p:nvPr>
        </p:nvSpPr>
        <p:spPr>
          <a:xfrm>
            <a:off x="385802" y="1279618"/>
            <a:ext cx="2619791" cy="4629692"/>
          </a:xfrm>
        </p:spPr>
        <p:txBody>
          <a:bodyPr/>
          <a:lstStyle/>
          <a:p>
            <a:r>
              <a:rPr lang="en-US" sz="2000" dirty="0" smtClean="0"/>
              <a:t>Determine best track reference</a:t>
            </a:r>
          </a:p>
          <a:p>
            <a:r>
              <a:rPr lang="en-US" sz="2000" dirty="0" smtClean="0"/>
              <a:t>Look </a:t>
            </a:r>
            <a:r>
              <a:rPr lang="en-US" sz="2000" dirty="0"/>
              <a:t>at ship track plot for any irregularities</a:t>
            </a:r>
          </a:p>
          <a:p>
            <a:pPr lvl="1"/>
            <a:r>
              <a:rPr lang="en-US" sz="1800" dirty="0" smtClean="0">
                <a:sym typeface="Symbol" pitchFamily="18" charset="2"/>
              </a:rPr>
              <a:t>Uncheck composite </a:t>
            </a:r>
            <a:r>
              <a:rPr lang="en-US" sz="1800" dirty="0">
                <a:sym typeface="Symbol" pitchFamily="18" charset="2"/>
              </a:rPr>
              <a:t>t</a:t>
            </a:r>
            <a:r>
              <a:rPr lang="en-US" sz="1800" dirty="0" smtClean="0">
                <a:sym typeface="Symbol" pitchFamily="18" charset="2"/>
              </a:rPr>
              <a:t>racks to verify reference not substituted</a:t>
            </a:r>
          </a:p>
          <a:p>
            <a:pPr lvl="1"/>
            <a:r>
              <a:rPr lang="en-US" sz="1800" dirty="0" smtClean="0">
                <a:sym typeface="Symbol" pitchFamily="18" charset="2"/>
              </a:rPr>
              <a:t>Typically check composite tracks for final Q</a:t>
            </a:r>
            <a:endParaRPr lang="en-US" sz="1800" dirty="0">
              <a:sym typeface="Symbol" pitchFamily="18" charset="2"/>
            </a:endParaRPr>
          </a:p>
        </p:txBody>
      </p:sp>
      <p:pic>
        <p:nvPicPr>
          <p:cNvPr id="8" name="Picture 2"/>
          <p:cNvPicPr>
            <a:picLocks noChangeAspect="1" noChangeArrowheads="1"/>
          </p:cNvPicPr>
          <p:nvPr/>
        </p:nvPicPr>
        <p:blipFill>
          <a:blip r:embed="rId3"/>
          <a:srcRect/>
          <a:stretch>
            <a:fillRect/>
          </a:stretch>
        </p:blipFill>
        <p:spPr bwMode="auto">
          <a:xfrm>
            <a:off x="3005593" y="2812774"/>
            <a:ext cx="5743575" cy="358439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533" y="1313187"/>
            <a:ext cx="23336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525" y="174949"/>
            <a:ext cx="2143125" cy="331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533" y="2640330"/>
            <a:ext cx="2061277"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86525" y="1634117"/>
            <a:ext cx="2143125"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4025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Track Reference Time Series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2" y="1355031"/>
            <a:ext cx="8974067" cy="319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1176" y="3869674"/>
            <a:ext cx="981359" cy="307777"/>
          </a:xfrm>
          <a:prstGeom prst="rect">
            <a:avLst/>
          </a:prstGeom>
          <a:noFill/>
        </p:spPr>
        <p:txBody>
          <a:bodyPr wrap="none" rtlCol="0">
            <a:spAutoFit/>
          </a:bodyPr>
          <a:lstStyle/>
          <a:p>
            <a:r>
              <a:rPr lang="en-US" sz="1400" dirty="0" smtClean="0"/>
              <a:t>3 MHz BT</a:t>
            </a:r>
            <a:endParaRPr lang="en-US" sz="1400" dirty="0"/>
          </a:p>
        </p:txBody>
      </p:sp>
      <p:sp>
        <p:nvSpPr>
          <p:cNvPr id="6" name="TextBox 5"/>
          <p:cNvSpPr txBox="1"/>
          <p:nvPr/>
        </p:nvSpPr>
        <p:spPr>
          <a:xfrm>
            <a:off x="1061884" y="1780538"/>
            <a:ext cx="553357" cy="307777"/>
          </a:xfrm>
          <a:prstGeom prst="rect">
            <a:avLst/>
          </a:prstGeom>
          <a:noFill/>
        </p:spPr>
        <p:txBody>
          <a:bodyPr wrap="none" rtlCol="0">
            <a:spAutoFit/>
          </a:bodyPr>
          <a:lstStyle/>
          <a:p>
            <a:r>
              <a:rPr lang="en-US" sz="1400" dirty="0" smtClean="0"/>
              <a:t>VTG</a:t>
            </a:r>
            <a:endParaRPr lang="en-US" sz="1400" dirty="0"/>
          </a:p>
        </p:txBody>
      </p:sp>
      <p:sp>
        <p:nvSpPr>
          <p:cNvPr id="7" name="TextBox 6"/>
          <p:cNvSpPr txBox="1"/>
          <p:nvPr/>
        </p:nvSpPr>
        <p:spPr>
          <a:xfrm>
            <a:off x="1442535" y="3294681"/>
            <a:ext cx="981359" cy="307777"/>
          </a:xfrm>
          <a:prstGeom prst="rect">
            <a:avLst/>
          </a:prstGeom>
          <a:noFill/>
        </p:spPr>
        <p:txBody>
          <a:bodyPr wrap="none" rtlCol="0">
            <a:spAutoFit/>
          </a:bodyPr>
          <a:lstStyle/>
          <a:p>
            <a:r>
              <a:rPr lang="en-US" sz="1400" dirty="0" smtClean="0"/>
              <a:t>1 MHz BT</a:t>
            </a:r>
            <a:endParaRPr lang="en-US" sz="1400" dirty="0"/>
          </a:p>
        </p:txBody>
      </p:sp>
      <p:sp>
        <p:nvSpPr>
          <p:cNvPr id="8" name="TextBox 7"/>
          <p:cNvSpPr txBox="1"/>
          <p:nvPr/>
        </p:nvSpPr>
        <p:spPr>
          <a:xfrm>
            <a:off x="2423894" y="1775851"/>
            <a:ext cx="553357" cy="307777"/>
          </a:xfrm>
          <a:prstGeom prst="rect">
            <a:avLst/>
          </a:prstGeom>
          <a:noFill/>
        </p:spPr>
        <p:txBody>
          <a:bodyPr wrap="none" rtlCol="0">
            <a:spAutoFit/>
          </a:bodyPr>
          <a:lstStyle/>
          <a:p>
            <a:r>
              <a:rPr lang="en-US" sz="1400" dirty="0" smtClean="0"/>
              <a:t>VTG</a:t>
            </a:r>
            <a:endParaRPr lang="en-US" sz="1400" dirty="0"/>
          </a:p>
        </p:txBody>
      </p:sp>
      <p:sp>
        <p:nvSpPr>
          <p:cNvPr id="9" name="TextBox 8"/>
          <p:cNvSpPr txBox="1"/>
          <p:nvPr/>
        </p:nvSpPr>
        <p:spPr>
          <a:xfrm>
            <a:off x="3837202" y="3304741"/>
            <a:ext cx="981359" cy="307777"/>
          </a:xfrm>
          <a:prstGeom prst="rect">
            <a:avLst/>
          </a:prstGeom>
          <a:noFill/>
        </p:spPr>
        <p:txBody>
          <a:bodyPr wrap="none" rtlCol="0">
            <a:spAutoFit/>
          </a:bodyPr>
          <a:lstStyle/>
          <a:p>
            <a:r>
              <a:rPr lang="en-US" sz="1400" dirty="0" smtClean="0"/>
              <a:t>1 MHz BT</a:t>
            </a:r>
            <a:endParaRPr lang="en-US" sz="1400" dirty="0"/>
          </a:p>
        </p:txBody>
      </p:sp>
      <p:sp>
        <p:nvSpPr>
          <p:cNvPr id="10" name="TextBox 9"/>
          <p:cNvSpPr txBox="1"/>
          <p:nvPr/>
        </p:nvSpPr>
        <p:spPr>
          <a:xfrm>
            <a:off x="5804524" y="1779954"/>
            <a:ext cx="553357" cy="307777"/>
          </a:xfrm>
          <a:prstGeom prst="rect">
            <a:avLst/>
          </a:prstGeom>
          <a:noFill/>
        </p:spPr>
        <p:txBody>
          <a:bodyPr wrap="none" rtlCol="0">
            <a:spAutoFit/>
          </a:bodyPr>
          <a:lstStyle/>
          <a:p>
            <a:r>
              <a:rPr lang="en-US" sz="1400" dirty="0" smtClean="0"/>
              <a:t>VTG</a:t>
            </a:r>
            <a:endParaRPr lang="en-US" sz="1400" dirty="0"/>
          </a:p>
        </p:txBody>
      </p:sp>
      <p:sp>
        <p:nvSpPr>
          <p:cNvPr id="11" name="TextBox 10"/>
          <p:cNvSpPr txBox="1"/>
          <p:nvPr/>
        </p:nvSpPr>
        <p:spPr>
          <a:xfrm>
            <a:off x="6529416" y="1787526"/>
            <a:ext cx="553357" cy="307777"/>
          </a:xfrm>
          <a:prstGeom prst="rect">
            <a:avLst/>
          </a:prstGeom>
          <a:noFill/>
        </p:spPr>
        <p:txBody>
          <a:bodyPr wrap="none" rtlCol="0">
            <a:spAutoFit/>
          </a:bodyPr>
          <a:lstStyle/>
          <a:p>
            <a:r>
              <a:rPr lang="en-US" sz="1400" dirty="0" smtClean="0"/>
              <a:t>VTG</a:t>
            </a:r>
            <a:endParaRPr lang="en-US" sz="1400" dirty="0"/>
          </a:p>
        </p:txBody>
      </p:sp>
      <p:sp>
        <p:nvSpPr>
          <p:cNvPr id="12" name="TextBox 11"/>
          <p:cNvSpPr txBox="1"/>
          <p:nvPr/>
        </p:nvSpPr>
        <p:spPr>
          <a:xfrm>
            <a:off x="7389483" y="1788109"/>
            <a:ext cx="553357" cy="307777"/>
          </a:xfrm>
          <a:prstGeom prst="rect">
            <a:avLst/>
          </a:prstGeom>
          <a:noFill/>
        </p:spPr>
        <p:txBody>
          <a:bodyPr wrap="none" rtlCol="0">
            <a:spAutoFit/>
          </a:bodyPr>
          <a:lstStyle/>
          <a:p>
            <a:r>
              <a:rPr lang="en-US" sz="1400" dirty="0" smtClean="0"/>
              <a:t>VTG</a:t>
            </a:r>
            <a:endParaRPr lang="en-US" sz="1400" dirty="0"/>
          </a:p>
        </p:txBody>
      </p:sp>
      <p:sp>
        <p:nvSpPr>
          <p:cNvPr id="13" name="Rectangle 3"/>
          <p:cNvSpPr txBox="1">
            <a:spLocks noChangeArrowheads="1"/>
          </p:cNvSpPr>
          <p:nvPr/>
        </p:nvSpPr>
        <p:spPr>
          <a:xfrm>
            <a:off x="479871" y="4669054"/>
            <a:ext cx="8229600" cy="1623462"/>
          </a:xfrm>
          <a:prstGeom prst="rect">
            <a:avLst/>
          </a:prstGeom>
        </p:spPr>
        <p:txBody>
          <a:bodyPr anchor="ctr"/>
          <a:lstStyle>
            <a:lvl1pPr marL="342900" indent="-342900" algn="l" rtl="0" eaLnBrk="0" fontAlgn="base" hangingPunct="0">
              <a:spcBef>
                <a:spcPct val="20000"/>
              </a:spcBef>
              <a:spcAft>
                <a:spcPct val="0"/>
              </a:spcAft>
              <a:buClr>
                <a:schemeClr val="hlink"/>
              </a:buClr>
              <a:buSzPct val="70000"/>
              <a:buFont typeface="Wingdings" pitchFamily="2" charset="2"/>
              <a:buChar char="n"/>
              <a:defRPr sz="28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400" b="1">
                <a:solidFill>
                  <a:schemeClr val="bg2"/>
                </a:solidFill>
                <a:latin typeface="+mn-lt"/>
              </a:defRPr>
            </a:lvl2pPr>
            <a:lvl3pPr marL="1143000" indent="-228600" algn="l" rtl="0" eaLnBrk="0" fontAlgn="base" hangingPunct="0">
              <a:spcBef>
                <a:spcPct val="20000"/>
              </a:spcBef>
              <a:spcAft>
                <a:spcPct val="0"/>
              </a:spcAft>
              <a:buClr>
                <a:schemeClr val="folHlink"/>
              </a:buClr>
              <a:buSzPct val="70000"/>
              <a:buFont typeface="Wingdings" pitchFamily="2" charset="2"/>
              <a:buChar char="n"/>
              <a:defRPr sz="2000" b="1">
                <a:solidFill>
                  <a:schemeClr val="bg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b="1">
                <a:solidFill>
                  <a:schemeClr val="bg2"/>
                </a:solidFill>
                <a:latin typeface="+mn-lt"/>
              </a:defRPr>
            </a:lvl4pPr>
            <a:lvl5pPr marL="20574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5pPr>
            <a:lvl6pPr marL="25146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6pPr>
            <a:lvl7pPr marL="29718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7pPr>
            <a:lvl8pPr marL="34290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8pPr>
            <a:lvl9pPr marL="38862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9pPr>
          </a:lstStyle>
          <a:p>
            <a:r>
              <a:rPr lang="en-US" sz="2400" dirty="0" smtClean="0"/>
              <a:t>View if/when track references are being substituted</a:t>
            </a:r>
          </a:p>
          <a:p>
            <a:r>
              <a:rPr lang="en-US" sz="2400" dirty="0" smtClean="0"/>
              <a:t>Area for any samples with track reference </a:t>
            </a:r>
            <a:br>
              <a:rPr lang="en-US" sz="2400" dirty="0" smtClean="0"/>
            </a:br>
            <a:r>
              <a:rPr lang="en-US" sz="2400" dirty="0" smtClean="0"/>
              <a:t>“0-Invalid” will not have a measured discharge (exception – when BT is the ref and &lt;9 invalid in a row, the previous good BT will be used)</a:t>
            </a:r>
            <a:endParaRPr lang="en-US" sz="2400" dirty="0"/>
          </a:p>
        </p:txBody>
      </p:sp>
    </p:spTree>
    <p:extLst>
      <p:ext uri="{BB962C8B-B14F-4D97-AF65-F5344CB8AC3E}">
        <p14:creationId xmlns:p14="http://schemas.microsoft.com/office/powerpoint/2010/main" val="16138103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Bad Bottom Track</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 y="1249793"/>
            <a:ext cx="4146935" cy="372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664" y="1249793"/>
            <a:ext cx="4080954" cy="372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1608270" y="5116502"/>
            <a:ext cx="3021481" cy="907297"/>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28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400" b="1">
                <a:solidFill>
                  <a:schemeClr val="bg2"/>
                </a:solidFill>
                <a:latin typeface="+mn-lt"/>
              </a:defRPr>
            </a:lvl2pPr>
            <a:lvl3pPr marL="1143000" indent="-228600" algn="l" rtl="0" eaLnBrk="0" fontAlgn="base" hangingPunct="0">
              <a:spcBef>
                <a:spcPct val="20000"/>
              </a:spcBef>
              <a:spcAft>
                <a:spcPct val="0"/>
              </a:spcAft>
              <a:buClr>
                <a:schemeClr val="folHlink"/>
              </a:buClr>
              <a:buSzPct val="70000"/>
              <a:buFont typeface="Wingdings" pitchFamily="2" charset="2"/>
              <a:buChar char="n"/>
              <a:defRPr sz="2000" b="1">
                <a:solidFill>
                  <a:schemeClr val="bg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b="1">
                <a:solidFill>
                  <a:schemeClr val="bg2"/>
                </a:solidFill>
                <a:latin typeface="+mn-lt"/>
              </a:defRPr>
            </a:lvl4pPr>
            <a:lvl5pPr marL="20574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5pPr>
            <a:lvl6pPr marL="25146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6pPr>
            <a:lvl7pPr marL="29718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7pPr>
            <a:lvl8pPr marL="34290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8pPr>
            <a:lvl9pPr marL="38862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9pPr>
          </a:lstStyle>
          <a:p>
            <a:r>
              <a:rPr lang="en-US" sz="1200" dirty="0" smtClean="0"/>
              <a:t>Ref: BT</a:t>
            </a:r>
          </a:p>
          <a:p>
            <a:r>
              <a:rPr lang="en-US" sz="1200" dirty="0" smtClean="0"/>
              <a:t>Composite Track Off</a:t>
            </a:r>
          </a:p>
          <a:p>
            <a:r>
              <a:rPr lang="en-US" sz="1200" dirty="0" smtClean="0"/>
              <a:t>No Q or width Computed when Track Ref Invalid (Boat speed = 0)</a:t>
            </a:r>
            <a:endParaRPr lang="en-US" sz="1200" dirty="0"/>
          </a:p>
        </p:txBody>
      </p:sp>
      <p:sp>
        <p:nvSpPr>
          <p:cNvPr id="6" name="Content Placeholder 2"/>
          <p:cNvSpPr txBox="1">
            <a:spLocks/>
          </p:cNvSpPr>
          <p:nvPr/>
        </p:nvSpPr>
        <p:spPr>
          <a:xfrm>
            <a:off x="6047073" y="5094963"/>
            <a:ext cx="2798545" cy="907297"/>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28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400" b="1">
                <a:solidFill>
                  <a:schemeClr val="bg2"/>
                </a:solidFill>
                <a:latin typeface="+mn-lt"/>
              </a:defRPr>
            </a:lvl2pPr>
            <a:lvl3pPr marL="1143000" indent="-228600" algn="l" rtl="0" eaLnBrk="0" fontAlgn="base" hangingPunct="0">
              <a:spcBef>
                <a:spcPct val="20000"/>
              </a:spcBef>
              <a:spcAft>
                <a:spcPct val="0"/>
              </a:spcAft>
              <a:buClr>
                <a:schemeClr val="folHlink"/>
              </a:buClr>
              <a:buSzPct val="70000"/>
              <a:buFont typeface="Wingdings" pitchFamily="2" charset="2"/>
              <a:buChar char="n"/>
              <a:defRPr sz="2000" b="1">
                <a:solidFill>
                  <a:schemeClr val="bg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b="1">
                <a:solidFill>
                  <a:schemeClr val="bg2"/>
                </a:solidFill>
                <a:latin typeface="+mn-lt"/>
              </a:defRPr>
            </a:lvl4pPr>
            <a:lvl5pPr marL="20574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5pPr>
            <a:lvl6pPr marL="25146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6pPr>
            <a:lvl7pPr marL="29718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7pPr>
            <a:lvl8pPr marL="34290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8pPr>
            <a:lvl9pPr marL="38862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9pPr>
          </a:lstStyle>
          <a:p>
            <a:r>
              <a:rPr lang="en-US" sz="1200" dirty="0" smtClean="0"/>
              <a:t>Ref: BT</a:t>
            </a:r>
          </a:p>
          <a:p>
            <a:r>
              <a:rPr lang="en-US" sz="1200" dirty="0" smtClean="0"/>
              <a:t>Composite Track On</a:t>
            </a:r>
          </a:p>
          <a:p>
            <a:r>
              <a:rPr lang="en-US" sz="1200" dirty="0" smtClean="0"/>
              <a:t>VTG used when BT invalid</a:t>
            </a:r>
          </a:p>
          <a:p>
            <a:r>
              <a:rPr lang="en-US" sz="1200" dirty="0" err="1" smtClean="0"/>
              <a:t>Shiptrack</a:t>
            </a:r>
            <a:r>
              <a:rPr lang="en-US" sz="1200" dirty="0" smtClean="0"/>
              <a:t> has VTG data plotted with Bottom-Track (Blue)</a:t>
            </a:r>
            <a:endParaRPr lang="en-US" sz="1200" dirty="0"/>
          </a:p>
        </p:txBody>
      </p:sp>
      <p:sp>
        <p:nvSpPr>
          <p:cNvPr id="7" name="Content Placeholder 2"/>
          <p:cNvSpPr txBox="1">
            <a:spLocks/>
          </p:cNvSpPr>
          <p:nvPr/>
        </p:nvSpPr>
        <p:spPr>
          <a:xfrm>
            <a:off x="2068678" y="6177526"/>
            <a:ext cx="6026167" cy="453649"/>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itchFamily="2" charset="2"/>
              <a:buChar char="n"/>
              <a:defRPr sz="28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400" b="1">
                <a:solidFill>
                  <a:schemeClr val="bg2"/>
                </a:solidFill>
                <a:latin typeface="+mn-lt"/>
              </a:defRPr>
            </a:lvl2pPr>
            <a:lvl3pPr marL="1143000" indent="-228600" algn="l" rtl="0" eaLnBrk="0" fontAlgn="base" hangingPunct="0">
              <a:spcBef>
                <a:spcPct val="20000"/>
              </a:spcBef>
              <a:spcAft>
                <a:spcPct val="0"/>
              </a:spcAft>
              <a:buClr>
                <a:schemeClr val="folHlink"/>
              </a:buClr>
              <a:buSzPct val="70000"/>
              <a:buFont typeface="Wingdings" pitchFamily="2" charset="2"/>
              <a:buChar char="n"/>
              <a:defRPr sz="2000" b="1">
                <a:solidFill>
                  <a:schemeClr val="bg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b="1">
                <a:solidFill>
                  <a:schemeClr val="bg2"/>
                </a:solidFill>
                <a:latin typeface="+mn-lt"/>
              </a:defRPr>
            </a:lvl4pPr>
            <a:lvl5pPr marL="20574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5pPr>
            <a:lvl6pPr marL="25146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6pPr>
            <a:lvl7pPr marL="29718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7pPr>
            <a:lvl8pPr marL="34290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8pPr>
            <a:lvl9pPr marL="3886200" indent="-228600" algn="l" rtl="0" eaLnBrk="0" fontAlgn="base" hangingPunct="0">
              <a:spcBef>
                <a:spcPct val="20000"/>
              </a:spcBef>
              <a:spcAft>
                <a:spcPct val="0"/>
              </a:spcAft>
              <a:buClr>
                <a:srgbClr val="FFFF00"/>
              </a:buClr>
              <a:buSzPct val="70000"/>
              <a:buFont typeface="Wingdings" pitchFamily="2" charset="2"/>
              <a:buChar char="n"/>
              <a:defRPr sz="1600" b="1">
                <a:solidFill>
                  <a:schemeClr val="bg2"/>
                </a:solidFill>
                <a:latin typeface="+mn-lt"/>
              </a:defRPr>
            </a:lvl9pPr>
          </a:lstStyle>
          <a:p>
            <a:pPr marL="0" indent="0">
              <a:buNone/>
            </a:pPr>
            <a:r>
              <a:rPr lang="en-US" sz="1200" dirty="0" smtClean="0">
                <a:solidFill>
                  <a:srgbClr val="FF0000"/>
                </a:solidFill>
              </a:rPr>
              <a:t>This measurement had moving bed and good GPS data, so VTG or GGA should be used for track reference </a:t>
            </a:r>
            <a:endParaRPr lang="en-US" sz="1200" dirty="0">
              <a:solidFill>
                <a:srgbClr val="FF0000"/>
              </a:solidFill>
            </a:endParaRPr>
          </a:p>
        </p:txBody>
      </p:sp>
    </p:spTree>
    <p:extLst>
      <p:ext uri="{BB962C8B-B14F-4D97-AF65-F5344CB8AC3E}">
        <p14:creationId xmlns:p14="http://schemas.microsoft.com/office/powerpoint/2010/main" val="4214836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Determine Best Depth Reference</a:t>
            </a:r>
            <a:endParaRPr lang="en-US" dirty="0"/>
          </a:p>
        </p:txBody>
      </p:sp>
      <p:sp>
        <p:nvSpPr>
          <p:cNvPr id="3" name="Content Placeholder 2"/>
          <p:cNvSpPr>
            <a:spLocks noGrp="1"/>
          </p:cNvSpPr>
          <p:nvPr>
            <p:ph idx="1"/>
          </p:nvPr>
        </p:nvSpPr>
        <p:spPr>
          <a:xfrm>
            <a:off x="445770" y="4661116"/>
            <a:ext cx="8229600" cy="1927543"/>
          </a:xfrm>
        </p:spPr>
        <p:txBody>
          <a:bodyPr/>
          <a:lstStyle/>
          <a:p>
            <a:r>
              <a:rPr lang="en-US" sz="2000" dirty="0" smtClean="0"/>
              <a:t>Look at VB depth and BT Beam Depth on a time series plot… make sure they are plotted at the same scale</a:t>
            </a:r>
          </a:p>
          <a:p>
            <a:r>
              <a:rPr lang="en-US" sz="2000" dirty="0" smtClean="0"/>
              <a:t>Will substitute with alternate reference if selected reference not available (not an option)</a:t>
            </a:r>
            <a:endParaRPr lang="en-US"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 y="1441875"/>
            <a:ext cx="6461967" cy="266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427" y="1099185"/>
            <a:ext cx="2293413" cy="35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713427" y="2891580"/>
            <a:ext cx="1744773" cy="4000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7947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RS Live Mobile</a:t>
            </a:r>
            <a:endParaRPr lang="en-US" u="sng" dirty="0"/>
          </a:p>
        </p:txBody>
      </p:sp>
      <p:sp>
        <p:nvSpPr>
          <p:cNvPr id="3" name="Content Placeholder 2"/>
          <p:cNvSpPr>
            <a:spLocks noGrp="1"/>
          </p:cNvSpPr>
          <p:nvPr>
            <p:ph idx="1"/>
          </p:nvPr>
        </p:nvSpPr>
        <p:spPr>
          <a:xfrm>
            <a:off x="457200" y="3276599"/>
            <a:ext cx="8153400" cy="3200401"/>
          </a:xfrm>
        </p:spPr>
        <p:txBody>
          <a:bodyPr>
            <a:normAutofit/>
          </a:bodyPr>
          <a:lstStyle/>
          <a:p>
            <a:r>
              <a:rPr lang="en-US" sz="2000" b="1" dirty="0" smtClean="0"/>
              <a:t>Almost everything in PC software is also in mobile Software</a:t>
            </a:r>
          </a:p>
          <a:p>
            <a:r>
              <a:rPr lang="en-US" sz="2000" dirty="0" smtClean="0"/>
              <a:t>Must have Bluetooth PCM</a:t>
            </a:r>
            <a:endParaRPr lang="en-US" sz="2000" b="1" dirty="0" smtClean="0"/>
          </a:p>
          <a:p>
            <a:endParaRPr lang="en-US" sz="2000" dirty="0" smtClean="0"/>
          </a:p>
          <a:p>
            <a:pPr>
              <a:buNone/>
            </a:pPr>
            <a:endParaRPr lang="en-US" sz="2000" dirty="0"/>
          </a:p>
        </p:txBody>
      </p:sp>
      <p:pic>
        <p:nvPicPr>
          <p:cNvPr id="7170" name="Picture 2" descr="C:\Mobilescreenshots\Hub.BMP"/>
          <p:cNvPicPr>
            <a:picLocks noChangeAspect="1" noChangeArrowheads="1"/>
          </p:cNvPicPr>
          <p:nvPr/>
        </p:nvPicPr>
        <p:blipFill>
          <a:blip r:embed="rId3"/>
          <a:srcRect/>
          <a:stretch>
            <a:fillRect/>
          </a:stretch>
        </p:blipFill>
        <p:spPr bwMode="auto">
          <a:xfrm>
            <a:off x="750498" y="1219200"/>
            <a:ext cx="2590800" cy="1943100"/>
          </a:xfrm>
          <a:prstGeom prst="rect">
            <a:avLst/>
          </a:prstGeom>
          <a:noFill/>
        </p:spPr>
      </p:pic>
      <p:sp>
        <p:nvSpPr>
          <p:cNvPr id="4" name="TextBox 3"/>
          <p:cNvSpPr txBox="1"/>
          <p:nvPr/>
        </p:nvSpPr>
        <p:spPr>
          <a:xfrm>
            <a:off x="1215650" y="2367704"/>
            <a:ext cx="1510747" cy="276999"/>
          </a:xfrm>
          <a:prstGeom prst="rect">
            <a:avLst/>
          </a:prstGeom>
          <a:solidFill>
            <a:schemeClr val="tx2"/>
          </a:solidFill>
        </p:spPr>
        <p:txBody>
          <a:bodyPr wrap="square" rtlCol="0">
            <a:spAutoFit/>
          </a:bodyPr>
          <a:lstStyle/>
          <a:p>
            <a:r>
              <a:rPr lang="en-US" sz="1200" b="1" dirty="0" smtClean="0">
                <a:solidFill>
                  <a:schemeClr val="bg1">
                    <a:lumMod val="50000"/>
                  </a:schemeClr>
                </a:solidFill>
              </a:rPr>
              <a:t>Loop Method</a:t>
            </a:r>
            <a:endParaRPr lang="en-US" sz="1200" b="1" dirty="0">
              <a:solidFill>
                <a:schemeClr val="bg1">
                  <a:lumMod val="50000"/>
                </a:schemeClr>
              </a:solidFill>
            </a:endParaRPr>
          </a:p>
        </p:txBody>
      </p:sp>
      <p:sp>
        <p:nvSpPr>
          <p:cNvPr id="7" name="Right Arrow 6"/>
          <p:cNvSpPr/>
          <p:nvPr/>
        </p:nvSpPr>
        <p:spPr bwMode="auto">
          <a:xfrm rot="10800000">
            <a:off x="2464004" y="2367704"/>
            <a:ext cx="524786" cy="27699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endParaRPr>
          </a:p>
        </p:txBody>
      </p:sp>
      <p:sp>
        <p:nvSpPr>
          <p:cNvPr id="8" name="TextBox 7"/>
          <p:cNvSpPr txBox="1"/>
          <p:nvPr/>
        </p:nvSpPr>
        <p:spPr>
          <a:xfrm>
            <a:off x="3084206" y="2338982"/>
            <a:ext cx="723275" cy="369332"/>
          </a:xfrm>
          <a:prstGeom prst="rect">
            <a:avLst/>
          </a:prstGeom>
          <a:noFill/>
        </p:spPr>
        <p:txBody>
          <a:bodyPr wrap="none" rtlCol="0">
            <a:spAutoFit/>
          </a:bodyPr>
          <a:lstStyle/>
          <a:p>
            <a:r>
              <a:rPr lang="en-US" dirty="0" smtClean="0"/>
              <a:t>NEW</a:t>
            </a:r>
            <a:endParaRPr lang="en-US" dirty="0"/>
          </a:p>
        </p:txBody>
      </p:sp>
      <p:pic>
        <p:nvPicPr>
          <p:cNvPr id="9" name="Picture 2" descr="D:\Documents\NextGen\RiverSurveyor Training\Mobilescreenshots\DataCollectionStartMeasurement.BMP"/>
          <p:cNvPicPr>
            <a:picLocks noChangeAspect="1" noChangeArrowheads="1"/>
          </p:cNvPicPr>
          <p:nvPr/>
        </p:nvPicPr>
        <p:blipFill>
          <a:blip r:embed="rId4"/>
          <a:srcRect/>
          <a:stretch>
            <a:fillRect/>
          </a:stretch>
        </p:blipFill>
        <p:spPr bwMode="auto">
          <a:xfrm>
            <a:off x="4403785" y="1123950"/>
            <a:ext cx="2844800" cy="2133600"/>
          </a:xfrm>
          <a:prstGeom prst="rect">
            <a:avLst/>
          </a:prstGeom>
          <a:noFill/>
        </p:spPr>
      </p:pic>
      <p:pic>
        <p:nvPicPr>
          <p:cNvPr id="10" name="Picture 32" descr="http://www.techgadgets.in/images/motorola-moto-q-9c-phone.jpg"/>
          <p:cNvPicPr>
            <a:picLocks noChangeAspect="1" noChangeArrowheads="1"/>
          </p:cNvPicPr>
          <p:nvPr/>
        </p:nvPicPr>
        <p:blipFill>
          <a:blip r:embed="rId5"/>
          <a:srcRect/>
          <a:stretch>
            <a:fillRect/>
          </a:stretch>
        </p:blipFill>
        <p:spPr bwMode="auto">
          <a:xfrm>
            <a:off x="32824" y="66450"/>
            <a:ext cx="717674" cy="1152750"/>
          </a:xfrm>
          <a:prstGeom prst="rect">
            <a:avLst/>
          </a:prstGeom>
          <a:noFill/>
        </p:spPr>
      </p:pic>
      <p:pic>
        <p:nvPicPr>
          <p:cNvPr id="11" name="Picture 2" descr="C:\MyDocs\My Pictures\Mobile_Screenshots\Mobile_Screenshots\boat_water.BM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824" y="4030799"/>
            <a:ext cx="2164251" cy="16231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MyDocs\My Pictures\Mobile_Screenshots\Mobile_Screenshots\contour1.BMP"/>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10142" y="3996367"/>
            <a:ext cx="2164251" cy="16231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MyDocs\My Pictures\Mobile_Screenshots\Mobile_Screenshots\shiptrack.BMP"/>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59172" y="4807961"/>
            <a:ext cx="2164251" cy="1623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MyDocs\My Pictures\Mobile_Screenshots\Mobile_Screenshots\snr.BMP"/>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91352" y="4842393"/>
            <a:ext cx="2164251" cy="162318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39432" y="6476214"/>
            <a:ext cx="6772940" cy="400110"/>
          </a:xfrm>
          <a:prstGeom prst="rect">
            <a:avLst/>
          </a:prstGeom>
          <a:noFill/>
        </p:spPr>
        <p:txBody>
          <a:bodyPr wrap="square" rtlCol="0">
            <a:spAutoFit/>
          </a:bodyPr>
          <a:lstStyle/>
          <a:p>
            <a:r>
              <a:rPr lang="en-US" dirty="0" smtClean="0"/>
              <a:t>Some reported issues of locking up after loop</a:t>
            </a:r>
            <a:endParaRPr lang="en-US" dirty="0"/>
          </a:p>
        </p:txBody>
      </p:sp>
    </p:spTree>
    <p:extLst>
      <p:ext uri="{BB962C8B-B14F-4D97-AF65-F5344CB8AC3E}">
        <p14:creationId xmlns:p14="http://schemas.microsoft.com/office/powerpoint/2010/main" val="29829658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Midsection ADCP Measurements</a:t>
            </a:r>
            <a:endParaRPr lang="en-US" dirty="0"/>
          </a:p>
        </p:txBody>
      </p:sp>
      <p:sp>
        <p:nvSpPr>
          <p:cNvPr id="3" name="Content Placeholder 2"/>
          <p:cNvSpPr>
            <a:spLocks noGrp="1"/>
          </p:cNvSpPr>
          <p:nvPr>
            <p:ph idx="1"/>
          </p:nvPr>
        </p:nvSpPr>
        <p:spPr/>
        <p:txBody>
          <a:bodyPr/>
          <a:lstStyle/>
          <a:p>
            <a:r>
              <a:rPr lang="en-US" dirty="0" smtClean="0"/>
              <a:t>Uses – When you can’t bottom track or get valid GPS and Ice covered streams</a:t>
            </a:r>
            <a:endParaRPr lang="en-US" dirty="0"/>
          </a:p>
          <a:p>
            <a:r>
              <a:rPr lang="en-US" dirty="0" smtClean="0"/>
              <a:t>Teledyne-RDI</a:t>
            </a:r>
          </a:p>
          <a:p>
            <a:pPr lvl="1"/>
            <a:r>
              <a:rPr lang="en-US" dirty="0" smtClean="0"/>
              <a:t>WinRiver II SxS</a:t>
            </a:r>
          </a:p>
          <a:p>
            <a:pPr lvl="1"/>
            <a:r>
              <a:rPr lang="en-US" dirty="0" smtClean="0"/>
              <a:t>StreamPro Handheld SxS</a:t>
            </a:r>
          </a:p>
          <a:p>
            <a:pPr lvl="1"/>
            <a:r>
              <a:rPr lang="en-US" dirty="0" smtClean="0"/>
              <a:t>SxS Pro</a:t>
            </a:r>
          </a:p>
          <a:p>
            <a:r>
              <a:rPr lang="en-US" dirty="0" smtClean="0"/>
              <a:t>SonTek</a:t>
            </a:r>
            <a:r>
              <a:rPr lang="en-US" dirty="0"/>
              <a:t> </a:t>
            </a:r>
            <a:r>
              <a:rPr lang="en-US" dirty="0" smtClean="0"/>
              <a:t>M9 and S5</a:t>
            </a:r>
          </a:p>
          <a:p>
            <a:pPr lvl="1"/>
            <a:r>
              <a:rPr lang="en-US" dirty="0" smtClean="0"/>
              <a:t>RiverSurveyor Stationary Live </a:t>
            </a:r>
          </a:p>
          <a:p>
            <a:pPr lvl="1"/>
            <a:r>
              <a:rPr lang="en-US" dirty="0" smtClean="0"/>
              <a:t>RiverSurveyor Stationary Live Mobile (On phone with Bluetooth PCMs)</a:t>
            </a:r>
          </a:p>
        </p:txBody>
      </p:sp>
    </p:spTree>
    <p:extLst>
      <p:ext uri="{BB962C8B-B14F-4D97-AF65-F5344CB8AC3E}">
        <p14:creationId xmlns:p14="http://schemas.microsoft.com/office/powerpoint/2010/main" val="570985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957" y="381000"/>
            <a:ext cx="8229600" cy="609600"/>
          </a:xfrm>
        </p:spPr>
        <p:txBody>
          <a:bodyPr/>
          <a:lstStyle/>
          <a:p>
            <a:r>
              <a:rPr lang="en-US" dirty="0" smtClean="0"/>
              <a:t>New - On Demand Section under Training</a:t>
            </a:r>
            <a:endParaRPr lang="en-US" dirty="0"/>
          </a:p>
        </p:txBody>
      </p:sp>
      <p:sp>
        <p:nvSpPr>
          <p:cNvPr id="3" name="Content Placeholder 2"/>
          <p:cNvSpPr>
            <a:spLocks noGrp="1"/>
          </p:cNvSpPr>
          <p:nvPr>
            <p:ph idx="1"/>
          </p:nvPr>
        </p:nvSpPr>
        <p:spPr>
          <a:xfrm>
            <a:off x="457200" y="1295400"/>
            <a:ext cx="5977890" cy="5135563"/>
          </a:xfrm>
        </p:spPr>
        <p:txBody>
          <a:bodyPr/>
          <a:lstStyle/>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40" y="1304480"/>
            <a:ext cx="7828100" cy="555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225286" y="2610677"/>
            <a:ext cx="1007165" cy="251792"/>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378718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TRDI SXS Pro</a:t>
            </a:r>
            <a:endParaRPr lang="en-US" dirty="0"/>
          </a:p>
        </p:txBody>
      </p:sp>
      <p:sp>
        <p:nvSpPr>
          <p:cNvPr id="3" name="Content Placeholder 2"/>
          <p:cNvSpPr>
            <a:spLocks noGrp="1"/>
          </p:cNvSpPr>
          <p:nvPr>
            <p:ph idx="1"/>
          </p:nvPr>
        </p:nvSpPr>
        <p:spPr/>
        <p:txBody>
          <a:bodyPr/>
          <a:lstStyle/>
          <a:p>
            <a:r>
              <a:rPr lang="en-US" sz="2400" dirty="0" smtClean="0"/>
              <a:t>Simplified UI over previous TRDI SxS software</a:t>
            </a:r>
          </a:p>
          <a:p>
            <a:r>
              <a:rPr lang="en-US" sz="2400" dirty="0" smtClean="0"/>
              <a:t>Can process data collected with WRII SxS or StreamPro handheld SxS</a:t>
            </a:r>
          </a:p>
          <a:p>
            <a:r>
              <a:rPr lang="en-US" sz="2400" dirty="0" smtClean="0"/>
              <a:t>More stable</a:t>
            </a:r>
          </a:p>
          <a:p>
            <a:r>
              <a:rPr lang="en-US" sz="2400" dirty="0" smtClean="0"/>
              <a:t>Must buy</a:t>
            </a:r>
            <a:br>
              <a:rPr lang="en-US" sz="2400" dirty="0" smtClean="0"/>
            </a:br>
            <a:r>
              <a:rPr lang="en-US" sz="2400" dirty="0" smtClean="0"/>
              <a:t>license for </a:t>
            </a:r>
            <a:br>
              <a:rPr lang="en-US" sz="2400" dirty="0" smtClean="0"/>
            </a:br>
            <a:r>
              <a:rPr lang="en-US" sz="2400" dirty="0" smtClean="0"/>
              <a:t>each ADCP</a:t>
            </a:r>
            <a:br>
              <a:rPr lang="en-US" sz="2400" dirty="0" smtClean="0"/>
            </a:br>
            <a:r>
              <a:rPr lang="en-US" sz="2400" dirty="0" smtClean="0"/>
              <a:t>used for </a:t>
            </a:r>
            <a:br>
              <a:rPr lang="en-US" sz="2400" dirty="0" smtClean="0"/>
            </a:br>
            <a:r>
              <a:rPr lang="en-US" sz="2400" dirty="0" smtClean="0"/>
              <a:t>collection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4504" y="2516397"/>
            <a:ext cx="5642735" cy="4341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6250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SxS Pro</a:t>
            </a:r>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2800" y="1258957"/>
            <a:ext cx="6378297" cy="516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6206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RiverSurveyor Stationary Live</a:t>
            </a:r>
            <a:endParaRPr lang="en-US" dirty="0"/>
          </a:p>
        </p:txBody>
      </p:sp>
      <p:sp>
        <p:nvSpPr>
          <p:cNvPr id="3" name="Content Placeholder 2"/>
          <p:cNvSpPr>
            <a:spLocks noGrp="1"/>
          </p:cNvSpPr>
          <p:nvPr>
            <p:ph idx="1"/>
          </p:nvPr>
        </p:nvSpPr>
        <p:spPr/>
        <p:txBody>
          <a:bodyPr/>
          <a:lstStyle/>
          <a:p>
            <a:r>
              <a:rPr lang="en-US" sz="2400" dirty="0" smtClean="0"/>
              <a:t>PC and Mobile version</a:t>
            </a:r>
          </a:p>
          <a:p>
            <a:r>
              <a:rPr lang="en-US" sz="2400" dirty="0" smtClean="0"/>
              <a:t>Simple UI</a:t>
            </a:r>
          </a:p>
          <a:p>
            <a:r>
              <a:rPr lang="en-US" sz="2400" dirty="0" smtClean="0"/>
              <a:t>Released </a:t>
            </a:r>
            <a:br>
              <a:rPr lang="en-US" sz="2400" dirty="0" smtClean="0"/>
            </a:br>
            <a:r>
              <a:rPr lang="en-US" sz="2400" dirty="0" smtClean="0"/>
              <a:t>version </a:t>
            </a:r>
            <a:br>
              <a:rPr lang="en-US" sz="2400" dirty="0" smtClean="0"/>
            </a:br>
            <a:r>
              <a:rPr lang="en-US" sz="2400" dirty="0" smtClean="0"/>
              <a:t>doesn’t yet</a:t>
            </a:r>
            <a:br>
              <a:rPr lang="en-US" sz="2400" dirty="0" smtClean="0"/>
            </a:br>
            <a:r>
              <a:rPr lang="en-US" sz="2400" dirty="0" smtClean="0"/>
              <a:t>work for ice</a:t>
            </a:r>
            <a:br>
              <a:rPr lang="en-US" sz="2400" dirty="0" smtClean="0"/>
            </a:br>
            <a:r>
              <a:rPr lang="en-US" sz="2400" dirty="0" smtClean="0"/>
              <a:t>measurements</a:t>
            </a:r>
            <a:endParaRPr lang="en-US"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6305" y="1851513"/>
            <a:ext cx="5651319" cy="435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8661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RiverSurveyor Stationary Live</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65" y="1296509"/>
            <a:ext cx="6309899" cy="503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2178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the RiverRay</a:t>
            </a:r>
            <a:br>
              <a:rPr lang="en-US" dirty="0" smtClean="0"/>
            </a:br>
            <a:r>
              <a:rPr lang="en-US" dirty="0" smtClean="0"/>
              <a:t> and SonTek S5/M9</a:t>
            </a:r>
            <a:endParaRPr lang="en-US" dirty="0"/>
          </a:p>
        </p:txBody>
      </p:sp>
      <p:sp>
        <p:nvSpPr>
          <p:cNvPr id="3" name="Content Placeholder 2"/>
          <p:cNvSpPr>
            <a:spLocks noGrp="1"/>
          </p:cNvSpPr>
          <p:nvPr>
            <p:ph idx="1"/>
          </p:nvPr>
        </p:nvSpPr>
        <p:spPr>
          <a:xfrm>
            <a:off x="457200" y="1295400"/>
            <a:ext cx="7987553" cy="5135563"/>
          </a:xfrm>
        </p:spPr>
        <p:txBody>
          <a:bodyPr>
            <a:normAutofit fontScale="55000" lnSpcReduction="20000"/>
          </a:bodyPr>
          <a:lstStyle/>
          <a:p>
            <a:r>
              <a:rPr lang="en-US" sz="4200" dirty="0" smtClean="0"/>
              <a:t>Make comparison measurements for the range of conditions you intend to use the instrument</a:t>
            </a:r>
          </a:p>
          <a:p>
            <a:pPr lvl="1"/>
            <a:r>
              <a:rPr lang="en-US" sz="3400" dirty="0" smtClean="0"/>
              <a:t>Water velocities</a:t>
            </a:r>
          </a:p>
          <a:p>
            <a:pPr lvl="1"/>
            <a:r>
              <a:rPr lang="en-US" sz="3400" dirty="0" smtClean="0"/>
              <a:t>Streambed type</a:t>
            </a:r>
          </a:p>
          <a:p>
            <a:pPr lvl="1"/>
            <a:r>
              <a:rPr lang="en-US" sz="3400" dirty="0" smtClean="0"/>
              <a:t>Flow depths</a:t>
            </a:r>
          </a:p>
          <a:p>
            <a:pPr lvl="1"/>
            <a:r>
              <a:rPr lang="en-US" sz="3400" dirty="0" smtClean="0"/>
              <a:t>Turbulence</a:t>
            </a:r>
          </a:p>
          <a:p>
            <a:pPr lvl="1"/>
            <a:r>
              <a:rPr lang="en-US" sz="3400" dirty="0" smtClean="0"/>
              <a:t>Sediment concentration</a:t>
            </a:r>
          </a:p>
          <a:p>
            <a:r>
              <a:rPr lang="en-US" sz="4200" dirty="0" smtClean="0"/>
              <a:t>You can then use the instrument if there are no significant deviations from the comparison measurements </a:t>
            </a:r>
          </a:p>
          <a:p>
            <a:pPr lvl="1"/>
            <a:r>
              <a:rPr lang="en-US" sz="3400" dirty="0" smtClean="0"/>
              <a:t>Consistent biases are of particular concern</a:t>
            </a:r>
          </a:p>
          <a:p>
            <a:r>
              <a:rPr lang="en-US" sz="4200" dirty="0" smtClean="0"/>
              <a:t>If a check measurement is indicated, use a different instrument</a:t>
            </a:r>
          </a:p>
          <a:p>
            <a:r>
              <a:rPr lang="en-US" sz="4200" dirty="0" smtClean="0"/>
              <a:t>Document and submit comparisons to OSW to assist in finalizing the evaluation of these instruments</a:t>
            </a:r>
            <a:r>
              <a:rPr lang="en-US" sz="4200" dirty="0"/>
              <a:t>. </a:t>
            </a:r>
            <a:r>
              <a:rPr lang="en-US" sz="4200" dirty="0">
                <a:hlinkClick r:id="rId3"/>
              </a:rPr>
              <a:t>https://</a:t>
            </a:r>
            <a:r>
              <a:rPr lang="en-US" sz="4200" dirty="0" smtClean="0">
                <a:hlinkClick r:id="rId3"/>
              </a:rPr>
              <a:t>collaboration.usgs.gov/wg/oswha/Testing/default.aspx</a:t>
            </a:r>
            <a:endParaRPr lang="en-US" sz="4200" dirty="0" smtClean="0"/>
          </a:p>
        </p:txBody>
      </p:sp>
    </p:spTree>
    <p:extLst>
      <p:ext uri="{BB962C8B-B14F-4D97-AF65-F5344CB8AC3E}">
        <p14:creationId xmlns:p14="http://schemas.microsoft.com/office/powerpoint/2010/main" val="15663307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719190" y="1068513"/>
            <a:ext cx="7900827" cy="3092522"/>
          </a:xfrm>
        </p:spPr>
        <p:txBody>
          <a:bodyPr/>
          <a:lstStyle/>
          <a:p>
            <a:r>
              <a:rPr lang="en-US" sz="2400" dirty="0" smtClean="0"/>
              <a:t>6 </a:t>
            </a:r>
            <a:r>
              <a:rPr lang="en-US" sz="2400" dirty="0" err="1" smtClean="0"/>
              <a:t>Mhz</a:t>
            </a:r>
            <a:r>
              <a:rPr lang="en-US" sz="2400" dirty="0" smtClean="0"/>
              <a:t> acoustic frequency</a:t>
            </a:r>
          </a:p>
          <a:p>
            <a:r>
              <a:rPr lang="en-US" sz="2400" dirty="0" smtClean="0"/>
              <a:t>2-beam ADCP – with single bin</a:t>
            </a:r>
          </a:p>
          <a:p>
            <a:r>
              <a:rPr lang="en-US" sz="2400" dirty="0" smtClean="0"/>
              <a:t>Integrated pressure sensor for depth (0-5 m)</a:t>
            </a:r>
          </a:p>
          <a:p>
            <a:r>
              <a:rPr lang="en-US" sz="2400" dirty="0" smtClean="0"/>
              <a:t>Handheld recorder/interface</a:t>
            </a:r>
            <a:endParaRPr lang="en-US" sz="2400" dirty="0"/>
          </a:p>
        </p:txBody>
      </p:sp>
      <p:sp>
        <p:nvSpPr>
          <p:cNvPr id="2" name="Title 1"/>
          <p:cNvSpPr>
            <a:spLocks noGrp="1"/>
          </p:cNvSpPr>
          <p:nvPr>
            <p:ph type="title"/>
          </p:nvPr>
        </p:nvSpPr>
        <p:spPr>
          <a:xfrm>
            <a:off x="1166117" y="171897"/>
            <a:ext cx="6816903" cy="813933"/>
          </a:xfrm>
        </p:spPr>
        <p:txBody>
          <a:bodyPr/>
          <a:lstStyle/>
          <a:p>
            <a:r>
              <a:rPr lang="en-US" sz="4000" dirty="0" err="1" smtClean="0"/>
              <a:t>Ott</a:t>
            </a:r>
            <a:r>
              <a:rPr lang="en-US" sz="4000" dirty="0" smtClean="0"/>
              <a:t> ADC</a:t>
            </a:r>
            <a:endParaRPr lang="en-US" sz="4000" dirty="0"/>
          </a:p>
        </p:txBody>
      </p:sp>
      <p:pic>
        <p:nvPicPr>
          <p:cNvPr id="2052" name="Picture 4"/>
          <p:cNvPicPr>
            <a:picLocks noGrp="1" noChangeAspect="1" noChangeArrowheads="1"/>
          </p:cNvPicPr>
          <p:nvPr>
            <p:ph sz="half" idx="2"/>
          </p:nvPr>
        </p:nvPicPr>
        <p:blipFill>
          <a:blip r:embed="rId3"/>
          <a:srcRect/>
          <a:stretch>
            <a:fillRect/>
          </a:stretch>
        </p:blipFill>
        <p:spPr bwMode="auto">
          <a:xfrm>
            <a:off x="6503542" y="2635831"/>
            <a:ext cx="2404151" cy="3908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840332" y="5202592"/>
            <a:ext cx="1872344" cy="461665"/>
          </a:xfrm>
          <a:prstGeom prst="rect">
            <a:avLst/>
          </a:prstGeom>
        </p:spPr>
        <p:txBody>
          <a:bodyPr wrap="square">
            <a:spAutoFit/>
          </a:bodyPr>
          <a:lstStyle/>
          <a:p>
            <a:pPr algn="ctr"/>
            <a:r>
              <a:rPr lang="en-US" sz="2400" b="1" dirty="0" err="1" smtClean="0">
                <a:solidFill>
                  <a:schemeClr val="accent2">
                    <a:lumMod val="75000"/>
                  </a:schemeClr>
                </a:solidFill>
              </a:rPr>
              <a:t>Ott</a:t>
            </a:r>
            <a:r>
              <a:rPr lang="en-US" sz="2400" b="1" dirty="0" smtClean="0">
                <a:solidFill>
                  <a:schemeClr val="accent2">
                    <a:lumMod val="75000"/>
                  </a:schemeClr>
                </a:solidFill>
              </a:rPr>
              <a:t> ADC</a:t>
            </a:r>
            <a:endParaRPr lang="en-US" sz="2400" b="1" dirty="0">
              <a:solidFill>
                <a:schemeClr val="accent2">
                  <a:lumMod val="75000"/>
                </a:schemeClr>
              </a:solidFill>
            </a:endParaRP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3307" y="3606486"/>
            <a:ext cx="2953314" cy="2489643"/>
          </a:xfrm>
          <a:prstGeom prst="rect">
            <a:avLst/>
          </a:prstGeom>
          <a:noFill/>
          <a:ln w="9525">
            <a:noFill/>
            <a:miter lim="800000"/>
            <a:headEnd/>
            <a:tailEnd/>
          </a:ln>
          <a:effectLst/>
        </p:spPr>
      </p:pic>
      <p:pic>
        <p:nvPicPr>
          <p:cNvPr id="9" name="Picture 2" descr="C:\Documents and Settings\kaoberg\My Documents\Hydroacoustics\Projects\Ott\BoRLab\ChristelPhotos\ADC Redundant Testing_Handheld line-up.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381544" y="3374239"/>
            <a:ext cx="1407557" cy="3179723"/>
          </a:xfrm>
          <a:prstGeom prst="rect">
            <a:avLst/>
          </a:prstGeom>
          <a:noFill/>
          <a:ln w="9525">
            <a:noFill/>
            <a:miter lim="800000"/>
            <a:headEnd/>
            <a:tailEnd/>
          </a:ln>
          <a:effectLst/>
        </p:spPr>
      </p:pic>
    </p:spTree>
    <p:extLst>
      <p:ext uri="{BB962C8B-B14F-4D97-AF65-F5344CB8AC3E}">
        <p14:creationId xmlns:p14="http://schemas.microsoft.com/office/powerpoint/2010/main" val="131716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381000"/>
            <a:ext cx="8229600" cy="609600"/>
          </a:xfrm>
        </p:spPr>
        <p:txBody>
          <a:bodyPr/>
          <a:lstStyle/>
          <a:p>
            <a:pPr eaLnBrk="1" hangingPunct="1"/>
            <a:r>
              <a:rPr lang="en-US" sz="4000" dirty="0" smtClean="0"/>
              <a:t>     OTT Review Software</a:t>
            </a:r>
            <a:br>
              <a:rPr lang="en-US" sz="4000" dirty="0" smtClean="0"/>
            </a:br>
            <a:endParaRPr lang="en-US" sz="4000" dirty="0" smtClean="0"/>
          </a:p>
        </p:txBody>
      </p:sp>
      <p:sp>
        <p:nvSpPr>
          <p:cNvPr id="54276" name="TextBox 5"/>
          <p:cNvSpPr txBox="1">
            <a:spLocks noChangeArrowheads="1"/>
          </p:cNvSpPr>
          <p:nvPr/>
        </p:nvSpPr>
        <p:spPr bwMode="auto">
          <a:xfrm>
            <a:off x="0" y="4649788"/>
            <a:ext cx="2381250" cy="1612900"/>
          </a:xfrm>
          <a:prstGeom prst="rect">
            <a:avLst/>
          </a:prstGeom>
          <a:noFill/>
          <a:ln w="9525">
            <a:noFill/>
            <a:miter lim="800000"/>
            <a:headEnd/>
            <a:tailEnd/>
          </a:ln>
        </p:spPr>
        <p:txBody>
          <a:bodyPr>
            <a:spAutoFit/>
          </a:bodyPr>
          <a:lstStyle/>
          <a:p>
            <a:r>
              <a:rPr lang="en-US" sz="1200" b="1"/>
              <a:t>Depth</a:t>
            </a:r>
          </a:p>
          <a:p>
            <a:endParaRPr lang="en-US" sz="400" b="1"/>
          </a:p>
          <a:p>
            <a:r>
              <a:rPr lang="en-US" sz="1200"/>
              <a:t>The triangles indicate the positions of verticals that have associated warning information. To view warning details, click on a triangle. The information appears in a small pop-up window</a:t>
            </a:r>
          </a:p>
        </p:txBody>
      </p:sp>
      <p:pic>
        <p:nvPicPr>
          <p:cNvPr id="54277" name="Picture 3"/>
          <p:cNvPicPr>
            <a:picLocks noChangeAspect="1" noChangeArrowheads="1"/>
          </p:cNvPicPr>
          <p:nvPr/>
        </p:nvPicPr>
        <p:blipFill>
          <a:blip r:embed="rId3"/>
          <a:srcRect/>
          <a:stretch>
            <a:fillRect/>
          </a:stretch>
        </p:blipFill>
        <p:spPr bwMode="auto">
          <a:xfrm>
            <a:off x="2514600" y="1122363"/>
            <a:ext cx="6305550" cy="5184775"/>
          </a:xfrm>
          <a:prstGeom prst="rect">
            <a:avLst/>
          </a:prstGeom>
          <a:noFill/>
          <a:ln w="9525">
            <a:noFill/>
            <a:miter lim="800000"/>
            <a:headEnd/>
            <a:tailEnd/>
          </a:ln>
        </p:spPr>
      </p:pic>
      <p:sp>
        <p:nvSpPr>
          <p:cNvPr id="54278" name="TextBox 9"/>
          <p:cNvSpPr txBox="1">
            <a:spLocks noChangeArrowheads="1"/>
          </p:cNvSpPr>
          <p:nvPr/>
        </p:nvSpPr>
        <p:spPr bwMode="auto">
          <a:xfrm>
            <a:off x="0" y="3224213"/>
            <a:ext cx="2381250" cy="1263650"/>
          </a:xfrm>
          <a:prstGeom prst="rect">
            <a:avLst/>
          </a:prstGeom>
          <a:noFill/>
          <a:ln w="9525">
            <a:noFill/>
            <a:miter lim="800000"/>
            <a:headEnd/>
            <a:tailEnd/>
          </a:ln>
        </p:spPr>
        <p:txBody>
          <a:bodyPr>
            <a:spAutoFit/>
          </a:bodyPr>
          <a:lstStyle/>
          <a:p>
            <a:r>
              <a:rPr lang="en-US" sz="1200" b="1"/>
              <a:t>Q / Vertical</a:t>
            </a:r>
          </a:p>
          <a:p>
            <a:endParaRPr lang="en-US" sz="500"/>
          </a:p>
          <a:p>
            <a:r>
              <a:rPr lang="en-US" sz="1200">
                <a:cs typeface="Arial" charset="0"/>
              </a:rPr>
              <a:t>Bars show relative discharge. Click on the bars to show the % discharge of the specific vertical in relation to the whole discharge.</a:t>
            </a:r>
            <a:endParaRPr lang="en-US" sz="1200"/>
          </a:p>
        </p:txBody>
      </p:sp>
      <p:sp>
        <p:nvSpPr>
          <p:cNvPr id="54279" name="TextBox 10"/>
          <p:cNvSpPr txBox="1">
            <a:spLocks noChangeArrowheads="1"/>
          </p:cNvSpPr>
          <p:nvPr/>
        </p:nvSpPr>
        <p:spPr bwMode="auto">
          <a:xfrm>
            <a:off x="0" y="1566863"/>
            <a:ext cx="2439988" cy="1446212"/>
          </a:xfrm>
          <a:prstGeom prst="rect">
            <a:avLst/>
          </a:prstGeom>
          <a:noFill/>
          <a:ln w="9525">
            <a:noFill/>
            <a:miter lim="800000"/>
            <a:headEnd/>
            <a:tailEnd/>
          </a:ln>
        </p:spPr>
        <p:txBody>
          <a:bodyPr>
            <a:spAutoFit/>
          </a:bodyPr>
          <a:lstStyle/>
          <a:p>
            <a:r>
              <a:rPr lang="en-US" sz="1200" b="1"/>
              <a:t>Individual Vertical Profile</a:t>
            </a:r>
          </a:p>
          <a:p>
            <a:endParaRPr lang="en-US" sz="500" b="1"/>
          </a:p>
          <a:p>
            <a:r>
              <a:rPr lang="en-US" sz="1200">
                <a:cs typeface="Arial" charset="0"/>
              </a:rPr>
              <a:t>The graph on the right had side gives the data for individual vertical profiles. Click on the up and down buttons next to the Vertical field to view different vertical profiles</a:t>
            </a:r>
            <a:endParaRPr lang="en-US" sz="1200"/>
          </a:p>
        </p:txBody>
      </p:sp>
      <p:sp>
        <p:nvSpPr>
          <p:cNvPr id="54280" name="Line 8"/>
          <p:cNvSpPr>
            <a:spLocks noChangeShapeType="1"/>
          </p:cNvSpPr>
          <p:nvPr/>
        </p:nvSpPr>
        <p:spPr bwMode="auto">
          <a:xfrm>
            <a:off x="2184400" y="4132263"/>
            <a:ext cx="2281238" cy="225425"/>
          </a:xfrm>
          <a:prstGeom prst="line">
            <a:avLst/>
          </a:prstGeom>
          <a:noFill/>
          <a:ln w="9525">
            <a:solidFill>
              <a:schemeClr val="tx1"/>
            </a:solidFill>
            <a:round/>
            <a:headEnd/>
            <a:tailEnd type="triangle" w="med" len="med"/>
          </a:ln>
        </p:spPr>
        <p:txBody>
          <a:bodyPr/>
          <a:lstStyle/>
          <a:p>
            <a:endParaRPr lang="en-US"/>
          </a:p>
        </p:txBody>
      </p:sp>
      <p:sp>
        <p:nvSpPr>
          <p:cNvPr id="54281" name="Line 9"/>
          <p:cNvSpPr>
            <a:spLocks noChangeShapeType="1"/>
          </p:cNvSpPr>
          <p:nvPr/>
        </p:nvSpPr>
        <p:spPr bwMode="auto">
          <a:xfrm>
            <a:off x="2101850" y="4987925"/>
            <a:ext cx="2470150" cy="723900"/>
          </a:xfrm>
          <a:prstGeom prst="line">
            <a:avLst/>
          </a:prstGeom>
          <a:noFill/>
          <a:ln w="9525">
            <a:solidFill>
              <a:schemeClr val="tx1"/>
            </a:solidFill>
            <a:round/>
            <a:headEnd/>
            <a:tailEnd type="triangle" w="med" len="med"/>
          </a:ln>
        </p:spPr>
        <p:txBody>
          <a:bodyPr/>
          <a:lstStyle/>
          <a:p>
            <a:endParaRPr lang="en-US"/>
          </a:p>
        </p:txBody>
      </p:sp>
      <p:sp>
        <p:nvSpPr>
          <p:cNvPr id="54282" name="Line 10"/>
          <p:cNvSpPr>
            <a:spLocks noChangeShapeType="1"/>
          </p:cNvSpPr>
          <p:nvPr/>
        </p:nvSpPr>
        <p:spPr bwMode="auto">
          <a:xfrm flipV="1">
            <a:off x="2244725" y="1487488"/>
            <a:ext cx="5249863" cy="212725"/>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41621353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FlowTracker Fast Flow</a:t>
            </a:r>
            <a:endParaRPr lang="en-US" dirty="0"/>
          </a:p>
        </p:txBody>
      </p:sp>
      <p:sp>
        <p:nvSpPr>
          <p:cNvPr id="3" name="Content Placeholder 2"/>
          <p:cNvSpPr>
            <a:spLocks noGrp="1"/>
          </p:cNvSpPr>
          <p:nvPr>
            <p:ph idx="1"/>
          </p:nvPr>
        </p:nvSpPr>
        <p:spPr>
          <a:xfrm>
            <a:off x="457200" y="1295400"/>
            <a:ext cx="5493026" cy="5135563"/>
          </a:xfrm>
        </p:spPr>
        <p:txBody>
          <a:bodyPr/>
          <a:lstStyle/>
          <a:p>
            <a:r>
              <a:rPr lang="en-US" sz="2400" dirty="0" smtClean="0"/>
              <a:t>FlowTracker maximum velocity = 14.7 </a:t>
            </a:r>
            <a:r>
              <a:rPr lang="en-US" sz="2400" dirty="0" err="1" smtClean="0"/>
              <a:t>ft</a:t>
            </a:r>
            <a:r>
              <a:rPr lang="en-US" sz="2400" dirty="0" smtClean="0"/>
              <a:t>/sec</a:t>
            </a:r>
          </a:p>
          <a:p>
            <a:pPr lvl="1"/>
            <a:r>
              <a:rPr lang="en-US" sz="2000" dirty="0" smtClean="0"/>
              <a:t>When flow perpendicular</a:t>
            </a:r>
          </a:p>
          <a:p>
            <a:pPr lvl="1"/>
            <a:r>
              <a:rPr lang="en-US" sz="2000" dirty="0" smtClean="0"/>
              <a:t>Maximum velocity that can be measured in the direction of a transducer is only 3.7 </a:t>
            </a:r>
            <a:r>
              <a:rPr lang="en-US" sz="2000" dirty="0" err="1" smtClean="0"/>
              <a:t>ft</a:t>
            </a:r>
            <a:r>
              <a:rPr lang="en-US" sz="2000" dirty="0" smtClean="0"/>
              <a:t>/sec</a:t>
            </a:r>
          </a:p>
          <a:p>
            <a:pPr lvl="1"/>
            <a:r>
              <a:rPr lang="en-US" sz="2000" dirty="0" smtClean="0"/>
              <a:t>Velocities towards or away from the transducers &gt; 3.7 </a:t>
            </a:r>
            <a:r>
              <a:rPr lang="en-US" sz="2000" dirty="0" err="1" smtClean="0"/>
              <a:t>ft</a:t>
            </a:r>
            <a:r>
              <a:rPr lang="en-US" sz="2000" dirty="0" smtClean="0"/>
              <a:t>/sec will cause erroneous velocities</a:t>
            </a:r>
          </a:p>
          <a:p>
            <a:pPr lvl="1"/>
            <a:r>
              <a:rPr lang="en-US" sz="2000" dirty="0" smtClean="0"/>
              <a:t>Can occur in fast, turbulent flow with angles</a:t>
            </a:r>
          </a:p>
          <a:p>
            <a:pPr lvl="1"/>
            <a:r>
              <a:rPr lang="en-US" sz="2000" dirty="0" smtClean="0"/>
              <a:t>Typically appears as velocities with wrong magnitude and sign</a:t>
            </a:r>
            <a:endParaRPr lang="en-US" dirty="0" smtClean="0"/>
          </a:p>
          <a:p>
            <a:pPr marL="0" indent="0">
              <a:buNone/>
            </a:pPr>
            <a:endParaRPr lang="en-US" dirty="0"/>
          </a:p>
        </p:txBody>
      </p:sp>
      <p:pic>
        <p:nvPicPr>
          <p:cNvPr id="4" name="Picture 4" descr="BistaticAx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5950226" y="1536630"/>
            <a:ext cx="2888974" cy="450277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00687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Rot="1" noChangeArrowheads="1"/>
          </p:cNvSpPr>
          <p:nvPr>
            <p:ph type="title" idx="4294967295"/>
          </p:nvPr>
        </p:nvSpPr>
        <p:spPr/>
        <p:txBody>
          <a:bodyPr/>
          <a:lstStyle/>
          <a:p>
            <a:pPr>
              <a:defRPr/>
            </a:pPr>
            <a:r>
              <a:rPr lang="en-US" sz="2800" dirty="0" smtClean="0"/>
              <a:t>SonTek/YSI FlowTracker QC Tests</a:t>
            </a:r>
            <a:br>
              <a:rPr lang="en-US" sz="2800" dirty="0" smtClean="0"/>
            </a:br>
            <a:endParaRPr lang="en-US" sz="2000" i="1" dirty="0" smtClean="0"/>
          </a:p>
        </p:txBody>
      </p:sp>
      <p:sp>
        <p:nvSpPr>
          <p:cNvPr id="51203" name="Rectangle 5"/>
          <p:cNvSpPr>
            <a:spLocks noChangeArrowheads="1"/>
          </p:cNvSpPr>
          <p:nvPr/>
        </p:nvSpPr>
        <p:spPr bwMode="auto">
          <a:xfrm>
            <a:off x="0" y="1328738"/>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216070" name="Rectangle 6"/>
          <p:cNvSpPr>
            <a:spLocks noRot="1" noChangeArrowheads="1"/>
          </p:cNvSpPr>
          <p:nvPr/>
        </p:nvSpPr>
        <p:spPr bwMode="auto">
          <a:xfrm>
            <a:off x="449263" y="236538"/>
            <a:ext cx="8245475" cy="141287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endParaRPr lang="en-US" sz="3600" b="1" i="1">
              <a:solidFill>
                <a:schemeClr val="tx2"/>
              </a:solidFill>
              <a:cs typeface="Arial" charset="0"/>
            </a:endParaRPr>
          </a:p>
        </p:txBody>
      </p:sp>
      <p:pic>
        <p:nvPicPr>
          <p:cNvPr id="216285" name="Picture 221" descr="IMGP032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8872" y="4044373"/>
            <a:ext cx="3033713" cy="2273300"/>
          </a:xfrm>
          <a:prstGeom prst="rect">
            <a:avLst/>
          </a:prstGeom>
          <a:ln>
            <a:noFill/>
          </a:ln>
          <a:effectLst>
            <a:softEdge rad="112500"/>
          </a:effectLst>
        </p:spPr>
      </p:pic>
      <p:grpSp>
        <p:nvGrpSpPr>
          <p:cNvPr id="2" name="Group 226"/>
          <p:cNvGrpSpPr>
            <a:grpSpLocks/>
          </p:cNvGrpSpPr>
          <p:nvPr/>
        </p:nvGrpSpPr>
        <p:grpSpPr bwMode="auto">
          <a:xfrm>
            <a:off x="316633" y="1576532"/>
            <a:ext cx="5070475" cy="3216276"/>
            <a:chOff x="84" y="1833"/>
            <a:chExt cx="3194" cy="2026"/>
          </a:xfrm>
        </p:grpSpPr>
        <p:pic>
          <p:nvPicPr>
            <p:cNvPr id="216284" name="Picture 220" descr="AutomatedBeamCheckGraph"/>
            <p:cNvPicPr>
              <a:picLocks noChangeAspect="1" noChangeArrowheads="1"/>
            </p:cNvPicPr>
            <p:nvPr/>
          </p:nvPicPr>
          <p:blipFill>
            <a:blip r:embed="rId4"/>
            <a:srcRect/>
            <a:stretch>
              <a:fillRect/>
            </a:stretch>
          </p:blipFill>
          <p:spPr bwMode="auto">
            <a:xfrm>
              <a:off x="84" y="1833"/>
              <a:ext cx="3194" cy="1458"/>
            </a:xfrm>
            <a:prstGeom prst="rect">
              <a:avLst/>
            </a:prstGeom>
            <a:ln>
              <a:noFill/>
            </a:ln>
            <a:effectLst>
              <a:outerShdw blurRad="292100" dist="139700" dir="2700000" algn="tl" rotWithShape="0">
                <a:srgbClr val="333333">
                  <a:alpha val="65000"/>
                </a:srgbClr>
              </a:outerShdw>
            </a:effectLst>
          </p:spPr>
        </p:pic>
        <p:sp>
          <p:nvSpPr>
            <p:cNvPr id="51210" name="Text Box 223"/>
            <p:cNvSpPr txBox="1">
              <a:spLocks noChangeArrowheads="1"/>
            </p:cNvSpPr>
            <p:nvPr/>
          </p:nvSpPr>
          <p:spPr bwMode="auto">
            <a:xfrm>
              <a:off x="447" y="3336"/>
              <a:ext cx="2213" cy="523"/>
            </a:xfrm>
            <a:prstGeom prst="rect">
              <a:avLst/>
            </a:prstGeom>
            <a:noFill/>
            <a:ln w="38100">
              <a:noFill/>
              <a:miter lim="800000"/>
              <a:headEnd/>
              <a:tailEnd type="none" w="med" len="lg"/>
            </a:ln>
          </p:spPr>
          <p:txBody>
            <a:bodyPr wrap="square">
              <a:spAutoFit/>
            </a:bodyPr>
            <a:lstStyle/>
            <a:p>
              <a:pPr algn="ctr" eaLnBrk="0" hangingPunct="0">
                <a:spcBef>
                  <a:spcPct val="50000"/>
                </a:spcBef>
              </a:pPr>
              <a:r>
                <a:rPr lang="en-US" sz="2400" b="1" dirty="0"/>
                <a:t>Auto </a:t>
              </a:r>
              <a:r>
                <a:rPr lang="en-US" sz="2400" b="1" dirty="0" err="1" smtClean="0"/>
                <a:t>QCCheck</a:t>
              </a:r>
              <a:r>
                <a:rPr lang="en-US" sz="2400" b="1" dirty="0" smtClean="0"/>
                <a:t> – With Each Measurement</a:t>
              </a:r>
              <a:endParaRPr lang="en-US" sz="2400" b="1" dirty="0"/>
            </a:p>
          </p:txBody>
        </p:sp>
      </p:grpSp>
      <p:pic>
        <p:nvPicPr>
          <p:cNvPr id="216288" name="Picture 224" descr="BeamCheckGoodGraphOnly"/>
          <p:cNvPicPr>
            <a:picLocks noChangeAspect="1" noChangeArrowheads="1"/>
          </p:cNvPicPr>
          <p:nvPr/>
        </p:nvPicPr>
        <p:blipFill>
          <a:blip r:embed="rId5"/>
          <a:srcRect/>
          <a:stretch>
            <a:fillRect/>
          </a:stretch>
        </p:blipFill>
        <p:spPr bwMode="auto">
          <a:xfrm>
            <a:off x="5506893" y="2562947"/>
            <a:ext cx="3429000" cy="1958975"/>
          </a:xfrm>
          <a:prstGeom prst="rect">
            <a:avLst/>
          </a:prstGeom>
          <a:ln>
            <a:noFill/>
          </a:ln>
          <a:effectLst>
            <a:outerShdw blurRad="292100" dist="139700" dir="2700000" algn="tl" rotWithShape="0">
              <a:srgbClr val="333333">
                <a:alpha val="65000"/>
              </a:srgbClr>
            </a:outerShdw>
          </a:effectLst>
        </p:spPr>
      </p:pic>
      <p:sp>
        <p:nvSpPr>
          <p:cNvPr id="51208" name="Text Box 222"/>
          <p:cNvSpPr txBox="1">
            <a:spLocks noChangeArrowheads="1"/>
          </p:cNvSpPr>
          <p:nvPr/>
        </p:nvSpPr>
        <p:spPr bwMode="auto">
          <a:xfrm>
            <a:off x="6386657" y="1186296"/>
            <a:ext cx="2286000" cy="1323439"/>
          </a:xfrm>
          <a:prstGeom prst="rect">
            <a:avLst/>
          </a:prstGeom>
          <a:noFill/>
          <a:ln w="12700">
            <a:solidFill>
              <a:schemeClr val="tx1"/>
            </a:solidFill>
            <a:miter lim="800000"/>
            <a:headEnd/>
            <a:tailEnd type="none" w="med" len="lg"/>
          </a:ln>
        </p:spPr>
        <p:txBody>
          <a:bodyPr>
            <a:spAutoFit/>
          </a:bodyPr>
          <a:lstStyle/>
          <a:p>
            <a:pPr algn="ctr" eaLnBrk="0" hangingPunct="0">
              <a:spcBef>
                <a:spcPct val="50000"/>
              </a:spcBef>
            </a:pPr>
            <a:r>
              <a:rPr lang="en-US" sz="2000" b="1" dirty="0"/>
              <a:t>Bucket test </a:t>
            </a:r>
            <a:r>
              <a:rPr lang="en-US" sz="2000" b="1" dirty="0" smtClean="0"/>
              <a:t>– new/repaired instruments or failed </a:t>
            </a:r>
            <a:r>
              <a:rPr lang="en-US" sz="2000" b="1" dirty="0" err="1" smtClean="0"/>
              <a:t>QCTest</a:t>
            </a:r>
            <a:r>
              <a:rPr lang="en-US" sz="2000" b="1" dirty="0" smtClean="0"/>
              <a:t> </a:t>
            </a:r>
            <a:endParaRPr lang="en-US" sz="2000" b="1" dirty="0"/>
          </a:p>
        </p:txBody>
      </p:sp>
    </p:spTree>
    <p:extLst>
      <p:ext uri="{BB962C8B-B14F-4D97-AF65-F5344CB8AC3E}">
        <p14:creationId xmlns:p14="http://schemas.microsoft.com/office/powerpoint/2010/main" val="6759485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FlowTracker Issues</a:t>
            </a:r>
            <a:endParaRPr lang="en-US" dirty="0"/>
          </a:p>
        </p:txBody>
      </p:sp>
      <p:sp>
        <p:nvSpPr>
          <p:cNvPr id="3" name="Text Placeholder 2"/>
          <p:cNvSpPr>
            <a:spLocks noGrp="1"/>
          </p:cNvSpPr>
          <p:nvPr>
            <p:ph type="body" sz="half" idx="1"/>
          </p:nvPr>
        </p:nvSpPr>
        <p:spPr/>
        <p:txBody>
          <a:bodyPr/>
          <a:lstStyle/>
          <a:p>
            <a:r>
              <a:rPr lang="en-US" dirty="0" smtClean="0"/>
              <a:t>Use of </a:t>
            </a:r>
            <a:r>
              <a:rPr lang="en-US" dirty="0" err="1" smtClean="0"/>
              <a:t>DatView</a:t>
            </a:r>
            <a:endParaRPr lang="en-US" dirty="0"/>
          </a:p>
          <a:p>
            <a:pPr lvl="1"/>
            <a:r>
              <a:rPr lang="en-US" dirty="0" smtClean="0"/>
              <a:t>For questionable measurements or where SonTek software highlights a possible issue. </a:t>
            </a:r>
          </a:p>
          <a:p>
            <a:pPr lvl="1"/>
            <a:r>
              <a:rPr lang="en-US" dirty="0" smtClean="0"/>
              <a:t>Issues highlighted by SonTek software should be explained or discussed on the measurement note.</a:t>
            </a:r>
          </a:p>
        </p:txBody>
      </p:sp>
      <p:pic>
        <p:nvPicPr>
          <p:cNvPr id="5" name="Content Placeholder 4"/>
          <p:cNvPicPr>
            <a:picLocks noGrp="1" noChangeAspect="1" noChangeArrowheads="1"/>
          </p:cNvPicPr>
          <p:nvPr>
            <p:ph sz="half" idx="2"/>
          </p:nvPr>
        </p:nvPicPr>
        <p:blipFill>
          <a:blip r:embed="rId3" cstate="print"/>
          <a:srcRect/>
          <a:stretch>
            <a:fillRect/>
          </a:stretch>
        </p:blipFill>
        <p:spPr bwMode="auto">
          <a:xfrm>
            <a:off x="4554682" y="1298865"/>
            <a:ext cx="4335948" cy="4803550"/>
          </a:xfrm>
          <a:prstGeom prst="rect">
            <a:avLst/>
          </a:prstGeom>
          <a:noFill/>
          <a:ln w="9525">
            <a:noFill/>
            <a:miter lim="800000"/>
            <a:headEnd/>
            <a:tailEnd/>
          </a:ln>
        </p:spPr>
      </p:pic>
    </p:spTree>
    <p:extLst>
      <p:ext uri="{BB962C8B-B14F-4D97-AF65-F5344CB8AC3E}">
        <p14:creationId xmlns:p14="http://schemas.microsoft.com/office/powerpoint/2010/main" val="8471724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Extrap</a:t>
            </a:r>
            <a:endParaRPr lang="en-US" dirty="0"/>
          </a:p>
        </p:txBody>
      </p:sp>
      <p:sp>
        <p:nvSpPr>
          <p:cNvPr id="3" name="Content Placeholder 2"/>
          <p:cNvSpPr>
            <a:spLocks noGrp="1"/>
          </p:cNvSpPr>
          <p:nvPr>
            <p:ph idx="1"/>
          </p:nvPr>
        </p:nvSpPr>
        <p:spPr/>
        <p:txBody>
          <a:bodyPr/>
          <a:lstStyle/>
          <a:p>
            <a:r>
              <a:rPr lang="en-US" dirty="0" smtClean="0"/>
              <a:t>USGS Software to visualize profile for entire transects (Works with SonTek and TRDI)</a:t>
            </a:r>
            <a:endParaRPr lang="en-US" dirty="0"/>
          </a:p>
        </p:txBody>
      </p:sp>
      <p:pic>
        <p:nvPicPr>
          <p:cNvPr id="2050" name="Picture 2"/>
          <p:cNvPicPr>
            <a:picLocks noChangeAspect="1" noChangeArrowheads="1"/>
          </p:cNvPicPr>
          <p:nvPr/>
        </p:nvPicPr>
        <p:blipFill>
          <a:blip r:embed="rId3"/>
          <a:srcRect/>
          <a:stretch>
            <a:fillRect/>
          </a:stretch>
        </p:blipFill>
        <p:spPr bwMode="auto">
          <a:xfrm>
            <a:off x="2069432" y="2310063"/>
            <a:ext cx="6391796" cy="4433888"/>
          </a:xfrm>
          <a:prstGeom prst="rect">
            <a:avLst/>
          </a:prstGeom>
          <a:noFill/>
          <a:ln w="9525">
            <a:noFill/>
            <a:miter lim="800000"/>
            <a:headEnd/>
            <a:tailEnd/>
          </a:ln>
        </p:spPr>
      </p:pic>
    </p:spTree>
    <p:extLst>
      <p:ext uri="{BB962C8B-B14F-4D97-AF65-F5344CB8AC3E}">
        <p14:creationId xmlns:p14="http://schemas.microsoft.com/office/powerpoint/2010/main" val="17920930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1026" name="Picture 2" descr="C:\Documents and Settings\msrehmel\Local Settings\Temporary Internet Files\Content.IE5\S7VESMNV\MCj03631680000[1].wmf"/>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2743200" y="1752600"/>
            <a:ext cx="3139288" cy="4132474"/>
          </a:xfrm>
          <a:prstGeom prst="rect">
            <a:avLst/>
          </a:prstGeom>
          <a:ln>
            <a:noFill/>
          </a:ln>
          <a:effectLst>
            <a:outerShdw blurRad="292100" dist="139700" dir="2700000" algn="tl" rotWithShape="0">
              <a:srgbClr val="333333">
                <a:alpha val="65000"/>
              </a:srgbClr>
            </a:outerShdw>
          </a:effectLst>
        </p:spPr>
      </p:pic>
      <p:pic>
        <p:nvPicPr>
          <p:cNvPr id="8195" name="Picture 3" descr="C:\MyDocs\My Pictures\June 2010\DSCF0805.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7313" y="1762797"/>
            <a:ext cx="7155543" cy="4172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050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Extrap</a:t>
            </a:r>
            <a:r>
              <a:rPr lang="en-US" dirty="0" smtClean="0"/>
              <a:t> - Displayed Data</a:t>
            </a:r>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0" t="4342" r="32981" b="15456"/>
          <a:stretch/>
        </p:blipFill>
        <p:spPr bwMode="auto">
          <a:xfrm>
            <a:off x="2488200" y="1611600"/>
            <a:ext cx="3739800" cy="3048000"/>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65400" y="1600200"/>
            <a:ext cx="4530600" cy="1077218"/>
            <a:chOff x="365400" y="1600200"/>
            <a:chExt cx="4530600" cy="1077218"/>
          </a:xfrm>
        </p:grpSpPr>
        <p:sp>
          <p:nvSpPr>
            <p:cNvPr id="7" name="TextBox 6"/>
            <p:cNvSpPr txBox="1"/>
            <p:nvPr/>
          </p:nvSpPr>
          <p:spPr>
            <a:xfrm>
              <a:off x="365400" y="1600200"/>
              <a:ext cx="1981200" cy="1077218"/>
            </a:xfrm>
            <a:prstGeom prst="rect">
              <a:avLst/>
            </a:prstGeom>
            <a:noFill/>
          </p:spPr>
          <p:txBody>
            <a:bodyPr wrap="square" rtlCol="0">
              <a:spAutoFit/>
            </a:bodyPr>
            <a:lstStyle/>
            <a:p>
              <a:pPr algn="l"/>
              <a:r>
                <a:rPr lang="en-US" sz="1600" b="1" dirty="0" smtClean="0">
                  <a:latin typeface="+mn-lt"/>
                </a:rPr>
                <a:t>Gray dots: </a:t>
              </a:r>
              <a:r>
                <a:rPr lang="en-US" sz="1600" dirty="0" smtClean="0">
                  <a:latin typeface="+mn-lt"/>
                </a:rPr>
                <a:t>Normalized data for each depth cell in the transect.</a:t>
              </a:r>
              <a:endParaRPr lang="en-US" sz="1600" dirty="0">
                <a:latin typeface="+mn-lt"/>
              </a:endParaRPr>
            </a:p>
          </p:txBody>
        </p:sp>
        <p:cxnSp>
          <p:nvCxnSpPr>
            <p:cNvPr id="10" name="Straight Arrow Connector 9"/>
            <p:cNvCxnSpPr/>
            <p:nvPr/>
          </p:nvCxnSpPr>
          <p:spPr bwMode="auto">
            <a:xfrm>
              <a:off x="1879200" y="1792800"/>
              <a:ext cx="3016800" cy="41760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Group 11"/>
          <p:cNvGrpSpPr/>
          <p:nvPr/>
        </p:nvGrpSpPr>
        <p:grpSpPr>
          <a:xfrm>
            <a:off x="533400" y="3048000"/>
            <a:ext cx="4434600" cy="1569660"/>
            <a:chOff x="533400" y="3048000"/>
            <a:chExt cx="4434600" cy="1569660"/>
          </a:xfrm>
        </p:grpSpPr>
        <p:sp>
          <p:nvSpPr>
            <p:cNvPr id="8" name="TextBox 7"/>
            <p:cNvSpPr txBox="1"/>
            <p:nvPr/>
          </p:nvSpPr>
          <p:spPr>
            <a:xfrm>
              <a:off x="533400" y="3048000"/>
              <a:ext cx="2057400" cy="1569660"/>
            </a:xfrm>
            <a:prstGeom prst="rect">
              <a:avLst/>
            </a:prstGeom>
            <a:noFill/>
          </p:spPr>
          <p:txBody>
            <a:bodyPr wrap="square" rtlCol="0">
              <a:spAutoFit/>
            </a:bodyPr>
            <a:lstStyle/>
            <a:p>
              <a:pPr algn="l"/>
              <a:r>
                <a:rPr lang="en-US" sz="1600" b="1" dirty="0" smtClean="0">
                  <a:latin typeface="+mn-lt"/>
                </a:rPr>
                <a:t>Blue line: </a:t>
              </a:r>
              <a:r>
                <a:rPr lang="en-US" sz="1600" dirty="0" smtClean="0">
                  <a:latin typeface="+mn-lt"/>
                </a:rPr>
                <a:t>Extrapolation fit to data based on selected parameters (extrapolation and exponent)</a:t>
              </a:r>
              <a:endParaRPr lang="en-US" sz="1600" dirty="0">
                <a:latin typeface="+mn-lt"/>
              </a:endParaRPr>
            </a:p>
          </p:txBody>
        </p:sp>
        <p:cxnSp>
          <p:nvCxnSpPr>
            <p:cNvPr id="11" name="Straight Arrow Connector 10"/>
            <p:cNvCxnSpPr/>
            <p:nvPr/>
          </p:nvCxnSpPr>
          <p:spPr bwMode="auto">
            <a:xfrm>
              <a:off x="1814400" y="3240000"/>
              <a:ext cx="3153600" cy="5760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 name="Group 2"/>
          <p:cNvGrpSpPr/>
          <p:nvPr/>
        </p:nvGrpSpPr>
        <p:grpSpPr>
          <a:xfrm>
            <a:off x="5248800" y="1600200"/>
            <a:ext cx="3285600" cy="1323439"/>
            <a:chOff x="5248800" y="1600200"/>
            <a:chExt cx="3285600" cy="1323439"/>
          </a:xfrm>
        </p:grpSpPr>
        <p:sp>
          <p:nvSpPr>
            <p:cNvPr id="14" name="TextBox 13"/>
            <p:cNvSpPr txBox="1"/>
            <p:nvPr/>
          </p:nvSpPr>
          <p:spPr>
            <a:xfrm>
              <a:off x="6477000" y="1600200"/>
              <a:ext cx="2057400" cy="1323439"/>
            </a:xfrm>
            <a:prstGeom prst="rect">
              <a:avLst/>
            </a:prstGeom>
            <a:noFill/>
          </p:spPr>
          <p:txBody>
            <a:bodyPr wrap="square" rtlCol="0">
              <a:spAutoFit/>
            </a:bodyPr>
            <a:lstStyle/>
            <a:p>
              <a:pPr algn="l"/>
              <a:r>
                <a:rPr lang="en-US" sz="1600" b="1" dirty="0" smtClean="0">
                  <a:latin typeface="+mn-lt"/>
                </a:rPr>
                <a:t>Blue squares: </a:t>
              </a:r>
              <a:r>
                <a:rPr lang="en-US" sz="1600" dirty="0" smtClean="0">
                  <a:latin typeface="+mn-lt"/>
                </a:rPr>
                <a:t>Median value for data falling in 5% increments of normalized depth.</a:t>
              </a:r>
              <a:endParaRPr lang="en-US" sz="1600" dirty="0">
                <a:latin typeface="+mn-lt"/>
              </a:endParaRPr>
            </a:p>
          </p:txBody>
        </p:sp>
        <p:cxnSp>
          <p:nvCxnSpPr>
            <p:cNvPr id="20" name="Straight Arrow Connector 19"/>
            <p:cNvCxnSpPr/>
            <p:nvPr/>
          </p:nvCxnSpPr>
          <p:spPr bwMode="auto">
            <a:xfrm flipH="1">
              <a:off x="5248800" y="1778400"/>
              <a:ext cx="1310400" cy="12600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 name="Group 4"/>
          <p:cNvGrpSpPr/>
          <p:nvPr/>
        </p:nvGrpSpPr>
        <p:grpSpPr>
          <a:xfrm>
            <a:off x="5356800" y="2829600"/>
            <a:ext cx="3348600" cy="1664949"/>
            <a:chOff x="5356800" y="2829600"/>
            <a:chExt cx="3348600" cy="1664949"/>
          </a:xfrm>
        </p:grpSpPr>
        <p:sp>
          <p:nvSpPr>
            <p:cNvPr id="15" name="TextBox 14"/>
            <p:cNvSpPr txBox="1"/>
            <p:nvPr/>
          </p:nvSpPr>
          <p:spPr>
            <a:xfrm>
              <a:off x="6495600" y="3171110"/>
              <a:ext cx="2209800" cy="1323439"/>
            </a:xfrm>
            <a:prstGeom prst="rect">
              <a:avLst/>
            </a:prstGeom>
            <a:noFill/>
          </p:spPr>
          <p:txBody>
            <a:bodyPr wrap="square" rtlCol="0">
              <a:spAutoFit/>
            </a:bodyPr>
            <a:lstStyle/>
            <a:p>
              <a:pPr algn="l"/>
              <a:r>
                <a:rPr lang="en-US" sz="1600" b="1" dirty="0" smtClean="0">
                  <a:latin typeface="+mn-lt"/>
                </a:rPr>
                <a:t>Blue horizontal lines: </a:t>
              </a:r>
              <a:r>
                <a:rPr lang="en-US" sz="1600" dirty="0" smtClean="0">
                  <a:latin typeface="+mn-lt"/>
                </a:rPr>
                <a:t>Limits of the middle 50% of the data in the normalized depth increment.</a:t>
              </a:r>
              <a:endParaRPr lang="en-US" sz="1600" dirty="0">
                <a:latin typeface="+mn-lt"/>
              </a:endParaRPr>
            </a:p>
          </p:txBody>
        </p:sp>
        <p:cxnSp>
          <p:nvCxnSpPr>
            <p:cNvPr id="22" name="Straight Arrow Connector 21"/>
            <p:cNvCxnSpPr/>
            <p:nvPr/>
          </p:nvCxnSpPr>
          <p:spPr bwMode="auto">
            <a:xfrm flipH="1" flipV="1">
              <a:off x="5356800" y="2829600"/>
              <a:ext cx="1202400" cy="61200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oup 12"/>
          <p:cNvGrpSpPr/>
          <p:nvPr/>
        </p:nvGrpSpPr>
        <p:grpSpPr>
          <a:xfrm>
            <a:off x="3218400" y="3921696"/>
            <a:ext cx="2764800" cy="2770986"/>
            <a:chOff x="3218400" y="3921696"/>
            <a:chExt cx="2764800" cy="2770986"/>
          </a:xfrm>
        </p:grpSpPr>
        <p:sp>
          <p:nvSpPr>
            <p:cNvPr id="16" name="TextBox 15"/>
            <p:cNvSpPr txBox="1"/>
            <p:nvPr/>
          </p:nvSpPr>
          <p:spPr>
            <a:xfrm>
              <a:off x="3218400" y="4876800"/>
              <a:ext cx="2764800" cy="1815882"/>
            </a:xfrm>
            <a:prstGeom prst="rect">
              <a:avLst/>
            </a:prstGeom>
            <a:noFill/>
          </p:spPr>
          <p:txBody>
            <a:bodyPr wrap="square" rtlCol="0">
              <a:spAutoFit/>
            </a:bodyPr>
            <a:lstStyle/>
            <a:p>
              <a:pPr algn="l"/>
              <a:r>
                <a:rPr lang="en-US" sz="1600" b="1" dirty="0" smtClean="0">
                  <a:latin typeface="+mn-lt"/>
                </a:rPr>
                <a:t>Red: </a:t>
              </a:r>
            </a:p>
            <a:p>
              <a:pPr algn="l"/>
              <a:r>
                <a:rPr lang="en-US" sz="1600" dirty="0" smtClean="0">
                  <a:latin typeface="+mn-lt"/>
                </a:rPr>
                <a:t>The number of data points in normalized depth increment are below the threshold limit. Data are not used in fitting the extrapolation.</a:t>
              </a:r>
              <a:endParaRPr lang="en-US" sz="1600" dirty="0">
                <a:latin typeface="+mn-lt"/>
              </a:endParaRPr>
            </a:p>
          </p:txBody>
        </p:sp>
        <p:cxnSp>
          <p:nvCxnSpPr>
            <p:cNvPr id="31" name="Straight Arrow Connector 30"/>
            <p:cNvCxnSpPr/>
            <p:nvPr/>
          </p:nvCxnSpPr>
          <p:spPr bwMode="auto">
            <a:xfrm flipV="1">
              <a:off x="3916800" y="3921696"/>
              <a:ext cx="979200" cy="1096704"/>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 name="Group 8"/>
          <p:cNvGrpSpPr/>
          <p:nvPr/>
        </p:nvGrpSpPr>
        <p:grpSpPr>
          <a:xfrm>
            <a:off x="6076800" y="3744000"/>
            <a:ext cx="2477400" cy="2004328"/>
            <a:chOff x="6076800" y="3744000"/>
            <a:chExt cx="2477400" cy="2004328"/>
          </a:xfrm>
        </p:grpSpPr>
        <p:sp>
          <p:nvSpPr>
            <p:cNvPr id="36" name="TextBox 35"/>
            <p:cNvSpPr txBox="1"/>
            <p:nvPr/>
          </p:nvSpPr>
          <p:spPr>
            <a:xfrm>
              <a:off x="6496800" y="4671110"/>
              <a:ext cx="2057400" cy="1077218"/>
            </a:xfrm>
            <a:prstGeom prst="rect">
              <a:avLst/>
            </a:prstGeom>
            <a:noFill/>
          </p:spPr>
          <p:txBody>
            <a:bodyPr wrap="square" rtlCol="0">
              <a:spAutoFit/>
            </a:bodyPr>
            <a:lstStyle/>
            <a:p>
              <a:pPr algn="l"/>
              <a:r>
                <a:rPr lang="en-US" sz="1600" b="1" dirty="0" smtClean="0">
                  <a:latin typeface="+mn-lt"/>
                </a:rPr>
                <a:t>Numbers: </a:t>
              </a:r>
            </a:p>
            <a:p>
              <a:pPr algn="l"/>
              <a:r>
                <a:rPr lang="en-US" sz="1600" dirty="0" smtClean="0">
                  <a:latin typeface="+mn-lt"/>
                </a:rPr>
                <a:t>Number of points in each normalized depth increment.</a:t>
              </a:r>
              <a:endParaRPr lang="en-US" sz="1600" dirty="0">
                <a:latin typeface="+mn-lt"/>
              </a:endParaRPr>
            </a:p>
          </p:txBody>
        </p:sp>
        <p:cxnSp>
          <p:nvCxnSpPr>
            <p:cNvPr id="37" name="Straight Arrow Connector 36"/>
            <p:cNvCxnSpPr/>
            <p:nvPr/>
          </p:nvCxnSpPr>
          <p:spPr bwMode="auto">
            <a:xfrm flipH="1" flipV="1">
              <a:off x="6076800" y="3744000"/>
              <a:ext cx="562800" cy="95591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85315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a:t>
            </a:r>
            <a:r>
              <a:rPr lang="en-US" dirty="0" err="1" smtClean="0"/>
              <a:t>Extrap</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t>Look at a few transects (all if necessary)</a:t>
            </a:r>
          </a:p>
          <a:p>
            <a:pPr marL="457200" indent="-457200">
              <a:buFont typeface="+mj-lt"/>
              <a:buAutoNum type="arabicPeriod"/>
            </a:pPr>
            <a:r>
              <a:rPr lang="en-US" sz="2400" dirty="0" smtClean="0"/>
              <a:t>Select a </a:t>
            </a:r>
            <a:r>
              <a:rPr lang="en-US" sz="2400" dirty="0" smtClean="0">
                <a:solidFill>
                  <a:srgbClr val="C00000"/>
                </a:solidFill>
                <a:latin typeface="Aharoni" pitchFamily="2" charset="-79"/>
                <a:cs typeface="Aharoni" pitchFamily="2" charset="-79"/>
              </a:rPr>
              <a:t>single </a:t>
            </a:r>
            <a:r>
              <a:rPr lang="en-US" sz="2400" dirty="0" smtClean="0"/>
              <a:t>“best fit” for the whole measurement</a:t>
            </a:r>
          </a:p>
          <a:p>
            <a:pPr marL="457200" indent="-457200">
              <a:buFont typeface="+mj-lt"/>
              <a:buAutoNum type="arabicPeriod"/>
            </a:pPr>
            <a:r>
              <a:rPr lang="en-US" sz="2400" dirty="0" smtClean="0"/>
              <a:t>Consider the noise (width of whiskers)</a:t>
            </a:r>
          </a:p>
          <a:p>
            <a:pPr marL="457200" indent="-457200">
              <a:buFont typeface="+mj-lt"/>
              <a:buAutoNum type="arabicPeriod"/>
            </a:pPr>
            <a:r>
              <a:rPr lang="en-US" sz="2400" dirty="0" smtClean="0"/>
              <a:t>Don’t over analyze</a:t>
            </a:r>
          </a:p>
          <a:p>
            <a:pPr marL="457200" indent="-457200">
              <a:buFont typeface="+mj-lt"/>
              <a:buAutoNum type="arabicPeriod"/>
            </a:pPr>
            <a:r>
              <a:rPr lang="en-US" sz="2400" dirty="0" smtClean="0"/>
              <a:t>Use Optimize only when it makes sense when combined with hydraulic knowledge</a:t>
            </a:r>
          </a:p>
          <a:p>
            <a:pPr marL="457200" indent="-457200">
              <a:buFont typeface="+mj-lt"/>
              <a:buAutoNum type="arabicPeriod"/>
            </a:pPr>
            <a:r>
              <a:rPr lang="en-US" sz="2400" dirty="0" smtClean="0"/>
              <a:t>Consider the effect on total discharge</a:t>
            </a:r>
          </a:p>
          <a:p>
            <a:pPr marL="457200" indent="-457200">
              <a:buFont typeface="+mj-lt"/>
              <a:buAutoNum type="arabicPeriod"/>
            </a:pPr>
            <a:r>
              <a:rPr lang="en-US" sz="2400" dirty="0" smtClean="0"/>
              <a:t>Should not take a significant amount of time</a:t>
            </a:r>
            <a:endParaRPr lang="en-US" sz="2400" dirty="0">
              <a:solidFill>
                <a:srgbClr val="C00000"/>
              </a:solidFill>
              <a:cs typeface="Aharoni" pitchFamily="2" charset="-79"/>
            </a:endParaRPr>
          </a:p>
          <a:p>
            <a:pPr marL="457200" indent="-457200">
              <a:buFont typeface="+mj-lt"/>
              <a:buAutoNum type="arabicPeriod"/>
            </a:pPr>
            <a:r>
              <a:rPr lang="en-US" sz="2400" dirty="0" smtClean="0">
                <a:cs typeface="Aharoni" pitchFamily="2" charset="-79"/>
              </a:rPr>
              <a:t>Extrapolation methods and exponent values different from 1/6</a:t>
            </a:r>
            <a:r>
              <a:rPr lang="en-US" sz="2400" baseline="30000" dirty="0" smtClean="0">
                <a:cs typeface="Aharoni" pitchFamily="2" charset="-79"/>
              </a:rPr>
              <a:t>th</a:t>
            </a:r>
            <a:r>
              <a:rPr lang="en-US" sz="2400" dirty="0" smtClean="0">
                <a:cs typeface="Aharoni" pitchFamily="2" charset="-79"/>
              </a:rPr>
              <a:t> must be entered into ADCP software for final processing of the discharge.</a:t>
            </a:r>
          </a:p>
          <a:p>
            <a:pPr marL="0" indent="0">
              <a:buNone/>
            </a:pPr>
            <a:r>
              <a:rPr lang="en-US" sz="2400" dirty="0" smtClean="0">
                <a:cs typeface="Aharoni" pitchFamily="2" charset="-79"/>
              </a:rPr>
              <a:t>See Podcasts on </a:t>
            </a:r>
            <a:r>
              <a:rPr lang="en-US" sz="2400" dirty="0" smtClean="0">
                <a:cs typeface="Aharoni" pitchFamily="2" charset="-79"/>
                <a:hlinkClick r:id="rId3"/>
              </a:rPr>
              <a:t>hydroacoustics.usgs.gov</a:t>
            </a:r>
            <a:r>
              <a:rPr lang="en-US" sz="2400" dirty="0" smtClean="0">
                <a:cs typeface="Aharoni" pitchFamily="2" charset="-79"/>
              </a:rPr>
              <a:t> for more</a:t>
            </a:r>
            <a:endParaRPr lang="en-US" sz="2400" dirty="0">
              <a:cs typeface="Aharoni" pitchFamily="2" charset="-79"/>
            </a:endParaRPr>
          </a:p>
        </p:txBody>
      </p:sp>
    </p:spTree>
    <p:extLst>
      <p:ext uri="{BB962C8B-B14F-4D97-AF65-F5344CB8AC3E}">
        <p14:creationId xmlns:p14="http://schemas.microsoft.com/office/powerpoint/2010/main" val="932910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Software Firmware </a:t>
            </a:r>
            <a:br>
              <a:rPr lang="en-US" dirty="0" smtClean="0"/>
            </a:br>
            <a:r>
              <a:rPr lang="en-US" dirty="0" smtClean="0"/>
              <a:t>Status Pages</a:t>
            </a:r>
            <a:endParaRPr lang="en-US" dirty="0"/>
          </a:p>
        </p:txBody>
      </p:sp>
      <p:sp>
        <p:nvSpPr>
          <p:cNvPr id="3" name="Content Placeholder 2"/>
          <p:cNvSpPr>
            <a:spLocks noGrp="1"/>
          </p:cNvSpPr>
          <p:nvPr>
            <p:ph idx="1"/>
          </p:nvPr>
        </p:nvSpPr>
        <p:spPr>
          <a:xfrm>
            <a:off x="457200" y="1295400"/>
            <a:ext cx="4605130" cy="5135563"/>
          </a:xfrm>
        </p:spPr>
        <p:txBody>
          <a:bodyPr/>
          <a:lstStyle/>
          <a:p>
            <a:r>
              <a:rPr lang="en-US" sz="2000" dirty="0" smtClean="0"/>
              <a:t>Software and </a:t>
            </a:r>
            <a:r>
              <a:rPr lang="en-US" sz="2000" dirty="0"/>
              <a:t>firmware listed </a:t>
            </a:r>
            <a:r>
              <a:rPr lang="en-US" sz="2000" dirty="0" smtClean="0"/>
              <a:t>with tables </a:t>
            </a:r>
            <a:r>
              <a:rPr lang="en-US" sz="2000" dirty="0"/>
              <a:t>that </a:t>
            </a:r>
            <a:r>
              <a:rPr lang="en-US" sz="2000" dirty="0" smtClean="0"/>
              <a:t>indicate required versions, </a:t>
            </a:r>
            <a:r>
              <a:rPr lang="en-US" sz="2000" dirty="0"/>
              <a:t>along with known issues and improvements associated with subsequent </a:t>
            </a:r>
            <a:r>
              <a:rPr lang="en-US" sz="2000" dirty="0" smtClean="0"/>
              <a:t>releases</a:t>
            </a:r>
          </a:p>
          <a:p>
            <a:r>
              <a:rPr lang="en-US" sz="2000" dirty="0"/>
              <a:t>Typically, only upgrades that contain significant computational impact, or add </a:t>
            </a:r>
            <a:r>
              <a:rPr lang="en-US" sz="2000" dirty="0" smtClean="0"/>
              <a:t> </a:t>
            </a:r>
            <a:r>
              <a:rPr lang="en-US" sz="2000" dirty="0"/>
              <a:t>new functionality will be announced in OSW technical </a:t>
            </a:r>
            <a:r>
              <a:rPr lang="en-US" sz="2000" dirty="0" smtClean="0"/>
              <a:t>memos</a:t>
            </a:r>
          </a:p>
          <a:p>
            <a:r>
              <a:rPr lang="en-US" sz="2000" dirty="0" smtClean="0"/>
              <a:t>Versions have one </a:t>
            </a:r>
            <a:r>
              <a:rPr lang="en-US" sz="2000" dirty="0"/>
              <a:t>of five categories; 1) required minimum, 2) recommended, 3) allowed, 4) testing, 5) do not use.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6362" y="1364972"/>
            <a:ext cx="4386223" cy="496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5141842" y="3723030"/>
            <a:ext cx="728871" cy="251792"/>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endParaRPr>
          </a:p>
        </p:txBody>
      </p:sp>
      <p:sp>
        <p:nvSpPr>
          <p:cNvPr id="6" name="Rectangle 5"/>
          <p:cNvSpPr/>
          <p:nvPr/>
        </p:nvSpPr>
        <p:spPr bwMode="auto">
          <a:xfrm>
            <a:off x="5141842" y="4909099"/>
            <a:ext cx="728871" cy="251792"/>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endParaRPr>
          </a:p>
        </p:txBody>
      </p:sp>
      <p:sp>
        <p:nvSpPr>
          <p:cNvPr id="7" name="Rectangle 6"/>
          <p:cNvSpPr/>
          <p:nvPr/>
        </p:nvSpPr>
        <p:spPr bwMode="auto">
          <a:xfrm>
            <a:off x="5141841" y="5717482"/>
            <a:ext cx="728871" cy="251792"/>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38442115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PPSNARRATIONPROPS" val="C:\Files\dsm\20100611_MBTel\Narrations\Lesson_5\27.wav"/>
  <p:tag name="PPSNARRATION" val="27,1100769737,C:\Files\dsm\20100611_MBTel\Powerpoint\SW3507-Lesson5_20100611\Media.ppcx"/>
  <p:tag name="AUDIO_IMPORT" val="C:\Users\dmueller\Documents\ADCP Training\MovingBed_TEL\20101221_Final\Narrations\Lesson_5\27.wav"/>
  <p:tag name="AUDIO_ID" val="326"/>
  <p:tag name="ELAPSEDTIME" val="39.942"/>
  <p:tag name="ARTICULATE_SLIDE_GUID" val="941b1a41-32e7-4b0e-b5b9-bf823d94d7e3"/>
  <p:tag name="ARTICULATE_SLIDE_PAUSE" val="1"/>
  <p:tag name="ARTICULATE_NAV_LEVEL" val="1"/>
  <p:tag name="ARTICULATE_PLAYLIST_ID" val="-1"/>
  <p:tag name="ARTICULATE_LOCK_SLIDE" val="0"/>
  <p:tag name="ARTICULATE_PREV_BUTTON_ID" val="263"/>
  <p:tag name="ARTICULATE_SLIDE_NAV" val="27"/>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PPSNARRATIONPROPS" val="C:\Files\dsm\20100611_MBTel\Narrations\Lesson_5\28.wav"/>
  <p:tag name="PPSNARRATION" val="28,1100769737,C:\Files\dsm\20100611_MBTel\Powerpoint\SW3507-Lesson5_20100611\Media.ppcx"/>
  <p:tag name="AUDIO_IMPORT" val="C:\Users\dmueller\Documents\ADCP Training\MovingBed_TEL\20101221_Final\Narrations\Lesson_5\28.wav"/>
  <p:tag name="AUDIO_ID" val="329"/>
  <p:tag name="ELAPSEDTIME" val="11.39"/>
  <p:tag name="ARTICULATE_SLIDE_GUID" val="cd4d1bec-645d-4acf-98e2-95df49b20fdb"/>
  <p:tag name="ARTICULATE_SLIDE_PAUSE" val="1"/>
  <p:tag name="ARTICULATE_NAV_LEVEL" val="1"/>
  <p:tag name="ARTICULATE_PLAYLIST_ID" val="-1"/>
  <p:tag name="ARTICULATE_LOCK_SLIDE" val="0"/>
  <p:tag name="ARTICULATE_SLIDE_NAV" val="28"/>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PPSNARRATIONPROPS" val="C:\Files\dsm\20100611_MBTel\Narrations\Lesson_5\29.wav"/>
  <p:tag name="PPSNARRATION" val="29,1100769737,C:\Files\dsm\20100611_MBTel\Powerpoint\SW3507-Lesson5_20100611\Media.ppcx"/>
  <p:tag name="AUDIO_IMPORT" val="C:\Users\dmueller\Documents\ADCP Training\MovingBed_TEL\20101221_Final\Narrations\Lesson_5\29.wav"/>
  <p:tag name="AUDIO_ID" val="327"/>
  <p:tag name="ELAPSEDTIME" val="35.292"/>
  <p:tag name="ARTICULATE_SLIDE_GUID" val="ac6bc0ad-d6f0-4270-80f6-830709f04e5e"/>
  <p:tag name="ARTICULATE_SLIDE_PAUSE" val="1"/>
  <p:tag name="ARTICULATE_NAV_LEVEL" val="1"/>
  <p:tag name="ARTICULATE_PLAYLIST_ID" val="-1"/>
  <p:tag name="ARTICULATE_LOCK_SLIDE" val="0"/>
  <p:tag name="ARTICULATE_SLIDE_NAV" val="29"/>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dmueller\AppData\Local\Temp\1\articulate\presenter\imgtemp\L1yWO9vv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UDIO_IMPORT" val="C:\Users\dmueller\Documents\ADCP Training\Webinars\Extrap_wav\18.wav"/>
  <p:tag name="AUDIO_ID" val="280"/>
  <p:tag name="ELAPSEDTIME" val="90.489"/>
  <p:tag name="TIMELINE" val="14.0/24.6/28.5/30.4/33.3/42.5/45.3/49.3/52.9/60.8/61.9/63.2/68.0/71.9/84.8"/>
</p:tagLst>
</file>

<file path=ppt/theme/theme1.xml><?xml version="1.0" encoding="utf-8"?>
<a:theme xmlns:a="http://schemas.openxmlformats.org/drawingml/2006/main" name="USGSHA">
  <a:themeElements>
    <a:clrScheme name="HA-Training 12">
      <a:dk1>
        <a:srgbClr val="000000"/>
      </a:dk1>
      <a:lt1>
        <a:srgbClr val="C0C0C0"/>
      </a:lt1>
      <a:dk2>
        <a:srgbClr val="FFFFFF"/>
      </a:dk2>
      <a:lt2>
        <a:srgbClr val="000514"/>
      </a:lt2>
      <a:accent1>
        <a:srgbClr val="0099CC"/>
      </a:accent1>
      <a:accent2>
        <a:srgbClr val="008000"/>
      </a:accent2>
      <a:accent3>
        <a:srgbClr val="DCDCDC"/>
      </a:accent3>
      <a:accent4>
        <a:srgbClr val="000000"/>
      </a:accent4>
      <a:accent5>
        <a:srgbClr val="AACAE2"/>
      </a:accent5>
      <a:accent6>
        <a:srgbClr val="007300"/>
      </a:accent6>
      <a:hlink>
        <a:srgbClr val="000099"/>
      </a:hlink>
      <a:folHlink>
        <a:srgbClr val="990033"/>
      </a:folHlink>
    </a:clrScheme>
    <a:fontScheme name="HA-Training">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bg2"/>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HA-Training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HA-Training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HA-Training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HA-Training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HA-Training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HA-Training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HA-Training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HA-Training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HA-Training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
      <a:clrScheme name="HA-Training 10">
        <a:dk1>
          <a:srgbClr val="000000"/>
        </a:dk1>
        <a:lt1>
          <a:srgbClr val="003399"/>
        </a:lt1>
        <a:dk2>
          <a:srgbClr val="E5E5FF"/>
        </a:dk2>
        <a:lt2>
          <a:srgbClr val="000514"/>
        </a:lt2>
        <a:accent1>
          <a:srgbClr val="0099CC"/>
        </a:accent1>
        <a:accent2>
          <a:srgbClr val="A886E0"/>
        </a:accent2>
        <a:accent3>
          <a:srgbClr val="AAADCA"/>
        </a:accent3>
        <a:accent4>
          <a:srgbClr val="000000"/>
        </a:accent4>
        <a:accent5>
          <a:srgbClr val="AACAE2"/>
        </a:accent5>
        <a:accent6>
          <a:srgbClr val="9879CB"/>
        </a:accent6>
        <a:hlink>
          <a:srgbClr val="FFCC00"/>
        </a:hlink>
        <a:folHlink>
          <a:srgbClr val="FFFFCC"/>
        </a:folHlink>
      </a:clrScheme>
      <a:clrMap bg1="lt1" tx1="dk1" bg2="lt2" tx2="dk2" accent1="accent1" accent2="accent2" accent3="accent3" accent4="accent4" accent5="accent5" accent6="accent6" hlink="hlink" folHlink="folHlink"/>
    </a:extraClrScheme>
    <a:extraClrScheme>
      <a:clrScheme name="HA-Training 11">
        <a:dk1>
          <a:srgbClr val="000000"/>
        </a:dk1>
        <a:lt1>
          <a:srgbClr val="003399"/>
        </a:lt1>
        <a:dk2>
          <a:srgbClr val="FFFFFF"/>
        </a:dk2>
        <a:lt2>
          <a:srgbClr val="000514"/>
        </a:lt2>
        <a:accent1>
          <a:srgbClr val="0099CC"/>
        </a:accent1>
        <a:accent2>
          <a:srgbClr val="A50021"/>
        </a:accent2>
        <a:accent3>
          <a:srgbClr val="AAADCA"/>
        </a:accent3>
        <a:accent4>
          <a:srgbClr val="000000"/>
        </a:accent4>
        <a:accent5>
          <a:srgbClr val="AACAE2"/>
        </a:accent5>
        <a:accent6>
          <a:srgbClr val="95001D"/>
        </a:accent6>
        <a:hlink>
          <a:srgbClr val="000099"/>
        </a:hlink>
        <a:folHlink>
          <a:srgbClr val="777777"/>
        </a:folHlink>
      </a:clrScheme>
      <a:clrMap bg1="lt1" tx1="dk1" bg2="lt2" tx2="dk2" accent1="accent1" accent2="accent2" accent3="accent3" accent4="accent4" accent5="accent5" accent6="accent6" hlink="hlink" folHlink="folHlink"/>
    </a:extraClrScheme>
    <a:extraClrScheme>
      <a:clrScheme name="HA-Training 12">
        <a:dk1>
          <a:srgbClr val="000000"/>
        </a:dk1>
        <a:lt1>
          <a:srgbClr val="C0C0C0"/>
        </a:lt1>
        <a:dk2>
          <a:srgbClr val="FFFFFF"/>
        </a:dk2>
        <a:lt2>
          <a:srgbClr val="000514"/>
        </a:lt2>
        <a:accent1>
          <a:srgbClr val="0099CC"/>
        </a:accent1>
        <a:accent2>
          <a:srgbClr val="008000"/>
        </a:accent2>
        <a:accent3>
          <a:srgbClr val="DCDCDC"/>
        </a:accent3>
        <a:accent4>
          <a:srgbClr val="000000"/>
        </a:accent4>
        <a:accent5>
          <a:srgbClr val="AACAE2"/>
        </a:accent5>
        <a:accent6>
          <a:srgbClr val="007300"/>
        </a:accent6>
        <a:hlink>
          <a:srgbClr val="000099"/>
        </a:hlink>
        <a:folHlink>
          <a:srgbClr val="9900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21202</TotalTime>
  <Pages>8</Pages>
  <Words>2924</Words>
  <Application>Microsoft Office PowerPoint</Application>
  <PresentationFormat>On-screen Show (4:3)</PresentationFormat>
  <Paragraphs>471</Paragraphs>
  <Slides>60</Slides>
  <Notes>60</Notes>
  <HiddenSlides>0</HiddenSlides>
  <MMClips>1</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USGSHA</vt:lpstr>
      <vt:lpstr>What’s New in Hydroacoustics</vt:lpstr>
      <vt:lpstr>Overview</vt:lpstr>
      <vt:lpstr>OSW Hydroacoustics Website</vt:lpstr>
      <vt:lpstr>Hydroacoustics OSW Forum</vt:lpstr>
      <vt:lpstr>New - On Demand Section under Training</vt:lpstr>
      <vt:lpstr>Extrap</vt:lpstr>
      <vt:lpstr>Extrap - Displayed Data</vt:lpstr>
      <vt:lpstr>Applying Extrap</vt:lpstr>
      <vt:lpstr>New Software Firmware  Status Pages</vt:lpstr>
      <vt:lpstr>WinRiver II Status Example</vt:lpstr>
      <vt:lpstr>WinRiver II</vt:lpstr>
      <vt:lpstr>Good Field Procedures</vt:lpstr>
      <vt:lpstr>Measurements - Technique</vt:lpstr>
      <vt:lpstr>Field Notes- SWAMI and Paper</vt:lpstr>
      <vt:lpstr>Smooth/Consistent Motion</vt:lpstr>
      <vt:lpstr>Exposure Time Policy is Coming</vt:lpstr>
      <vt:lpstr>Moving Bed Tests</vt:lpstr>
      <vt:lpstr>Processing Data in the Field</vt:lpstr>
      <vt:lpstr>StreamPros with a Compass</vt:lpstr>
      <vt:lpstr>StreamPro Single Tilt Calibration</vt:lpstr>
      <vt:lpstr>StreamPro Site Specific Acoustics Interference </vt:lpstr>
      <vt:lpstr>StreamPro Site Specific Acoustics Interference </vt:lpstr>
      <vt:lpstr>Guidance for Wading Measurements</vt:lpstr>
      <vt:lpstr>Rio Grande Water Modes  (In Priority Order)</vt:lpstr>
      <vt:lpstr>Wizard Configuration RG WM12</vt:lpstr>
      <vt:lpstr>WinRiver II Wizard - Summary Page</vt:lpstr>
      <vt:lpstr>OceanScience High Speed Tethered Boat</vt:lpstr>
      <vt:lpstr>TRDI – RiverRay</vt:lpstr>
      <vt:lpstr>RiverRay - Compass Calibration</vt:lpstr>
      <vt:lpstr>SonTek M9/S5</vt:lpstr>
      <vt:lpstr>Power, Communications, GPS</vt:lpstr>
      <vt:lpstr>Hydroboard Options</vt:lpstr>
      <vt:lpstr>OceanScience</vt:lpstr>
      <vt:lpstr>M9/S5 Firmware and Software</vt:lpstr>
      <vt:lpstr>RiverSurveyor Compass Calibration</vt:lpstr>
      <vt:lpstr>Example of Compass Calibration</vt:lpstr>
      <vt:lpstr>Compass Calibration Results</vt:lpstr>
      <vt:lpstr>Transducer Depth</vt:lpstr>
      <vt:lpstr>LC Moving-Bed Test in RS Live</vt:lpstr>
      <vt:lpstr>Watch Status Icons</vt:lpstr>
      <vt:lpstr>Watch SNR Profiles</vt:lpstr>
      <vt:lpstr>Setting Extrapolations</vt:lpstr>
      <vt:lpstr>Processing Toolbox – Thresholds</vt:lpstr>
      <vt:lpstr>Track Reference</vt:lpstr>
      <vt:lpstr>Review Track Reference Time Series </vt:lpstr>
      <vt:lpstr>Significant Bad Bottom Track</vt:lpstr>
      <vt:lpstr>Determine Best Depth Reference</vt:lpstr>
      <vt:lpstr>RS Live Mobile</vt:lpstr>
      <vt:lpstr>Midsection ADCP Measurements</vt:lpstr>
      <vt:lpstr>TRDI SXS Pro</vt:lpstr>
      <vt:lpstr>SxS Pro</vt:lpstr>
      <vt:lpstr>RiverSurveyor Stationary Live</vt:lpstr>
      <vt:lpstr>RiverSurveyor Stationary Live</vt:lpstr>
      <vt:lpstr>Use of the RiverRay  and SonTek S5/M9</vt:lpstr>
      <vt:lpstr>Ott ADC</vt:lpstr>
      <vt:lpstr>     OTT Review Software </vt:lpstr>
      <vt:lpstr>FlowTracker Fast Flow</vt:lpstr>
      <vt:lpstr>SonTek/YSI FlowTracker QC Tests </vt:lpstr>
      <vt:lpstr>FlowTracker Issues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Gettings Up-to-date Tampa 2011</dc:title>
  <dc:creator>Rehmel, Michael S.</dc:creator>
  <cp:lastModifiedBy>Michael S. Rehmel</cp:lastModifiedBy>
  <cp:revision>7689394</cp:revision>
  <cp:lastPrinted>1998-10-28T02:06:24Z</cp:lastPrinted>
  <dcterms:created xsi:type="dcterms:W3CDTF">1995-12-09T23:28:22Z</dcterms:created>
  <dcterms:modified xsi:type="dcterms:W3CDTF">2011-06-17T13:11:18Z</dcterms:modified>
</cp:coreProperties>
</file>