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9"/>
  </p:notesMasterIdLst>
  <p:handoutMasterIdLst>
    <p:handoutMasterId r:id="rId10"/>
  </p:handoutMasterIdLst>
  <p:sldIdLst>
    <p:sldId id="330" r:id="rId2"/>
    <p:sldId id="372" r:id="rId3"/>
    <p:sldId id="373" r:id="rId4"/>
    <p:sldId id="374" r:id="rId5"/>
    <p:sldId id="383" r:id="rId6"/>
    <p:sldId id="376" r:id="rId7"/>
    <p:sldId id="356" r:id="rId8"/>
  </p:sldIdLst>
  <p:sldSz cx="9144000" cy="6858000" type="letter"/>
  <p:notesSz cx="7315200" cy="96012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kern="1200">
        <a:solidFill>
          <a:schemeClr val="tx1"/>
        </a:solidFill>
        <a:latin typeface="Garamond" pitchFamily="18" charset="0"/>
        <a:ea typeface="+mn-ea"/>
        <a:cs typeface="Arial" pitchFamily="34" charset="0"/>
      </a:defRPr>
    </a:lvl1pPr>
    <a:lvl2pPr marL="457200" algn="ctr" rtl="0" eaLnBrk="0" fontAlgn="base" hangingPunct="0">
      <a:spcBef>
        <a:spcPct val="0"/>
      </a:spcBef>
      <a:spcAft>
        <a:spcPct val="0"/>
      </a:spcAft>
      <a:defRPr kern="1200">
        <a:solidFill>
          <a:schemeClr val="tx1"/>
        </a:solidFill>
        <a:latin typeface="Garamond" pitchFamily="18" charset="0"/>
        <a:ea typeface="+mn-ea"/>
        <a:cs typeface="Arial" pitchFamily="34" charset="0"/>
      </a:defRPr>
    </a:lvl2pPr>
    <a:lvl3pPr marL="914400" algn="ctr" rtl="0" eaLnBrk="0" fontAlgn="base" hangingPunct="0">
      <a:spcBef>
        <a:spcPct val="0"/>
      </a:spcBef>
      <a:spcAft>
        <a:spcPct val="0"/>
      </a:spcAft>
      <a:defRPr kern="1200">
        <a:solidFill>
          <a:schemeClr val="tx1"/>
        </a:solidFill>
        <a:latin typeface="Garamond" pitchFamily="18" charset="0"/>
        <a:ea typeface="+mn-ea"/>
        <a:cs typeface="Arial" pitchFamily="34" charset="0"/>
      </a:defRPr>
    </a:lvl3pPr>
    <a:lvl4pPr marL="1371600" algn="ctr" rtl="0" eaLnBrk="0" fontAlgn="base" hangingPunct="0">
      <a:spcBef>
        <a:spcPct val="0"/>
      </a:spcBef>
      <a:spcAft>
        <a:spcPct val="0"/>
      </a:spcAft>
      <a:defRPr kern="1200">
        <a:solidFill>
          <a:schemeClr val="tx1"/>
        </a:solidFill>
        <a:latin typeface="Garamond" pitchFamily="18" charset="0"/>
        <a:ea typeface="+mn-ea"/>
        <a:cs typeface="Arial" pitchFamily="34" charset="0"/>
      </a:defRPr>
    </a:lvl4pPr>
    <a:lvl5pPr marL="1828800" algn="ctr" rtl="0" eaLnBrk="0" fontAlgn="base" hangingPunct="0">
      <a:spcBef>
        <a:spcPct val="0"/>
      </a:spcBef>
      <a:spcAft>
        <a:spcPct val="0"/>
      </a:spcAft>
      <a:defRPr kern="1200">
        <a:solidFill>
          <a:schemeClr val="tx1"/>
        </a:solidFill>
        <a:latin typeface="Garamond" pitchFamily="18" charset="0"/>
        <a:ea typeface="+mn-ea"/>
        <a:cs typeface="Arial" pitchFamily="34" charset="0"/>
      </a:defRPr>
    </a:lvl5pPr>
    <a:lvl6pPr marL="2286000" algn="l" defTabSz="914400" rtl="0" eaLnBrk="1" latinLnBrk="0" hangingPunct="1">
      <a:defRPr kern="1200">
        <a:solidFill>
          <a:schemeClr val="tx1"/>
        </a:solidFill>
        <a:latin typeface="Garamond" pitchFamily="18" charset="0"/>
        <a:ea typeface="+mn-ea"/>
        <a:cs typeface="Arial" pitchFamily="34" charset="0"/>
      </a:defRPr>
    </a:lvl6pPr>
    <a:lvl7pPr marL="2743200" algn="l" defTabSz="914400" rtl="0" eaLnBrk="1" latinLnBrk="0" hangingPunct="1">
      <a:defRPr kern="1200">
        <a:solidFill>
          <a:schemeClr val="tx1"/>
        </a:solidFill>
        <a:latin typeface="Garamond" pitchFamily="18" charset="0"/>
        <a:ea typeface="+mn-ea"/>
        <a:cs typeface="Arial" pitchFamily="34" charset="0"/>
      </a:defRPr>
    </a:lvl7pPr>
    <a:lvl8pPr marL="3200400" algn="l" defTabSz="914400" rtl="0" eaLnBrk="1" latinLnBrk="0" hangingPunct="1">
      <a:defRPr kern="1200">
        <a:solidFill>
          <a:schemeClr val="tx1"/>
        </a:solidFill>
        <a:latin typeface="Garamond" pitchFamily="18" charset="0"/>
        <a:ea typeface="+mn-ea"/>
        <a:cs typeface="Arial" pitchFamily="34" charset="0"/>
      </a:defRPr>
    </a:lvl8pPr>
    <a:lvl9pPr marL="3657600" algn="l" defTabSz="914400" rtl="0" eaLnBrk="1" latinLnBrk="0" hangingPunct="1">
      <a:defRPr kern="1200">
        <a:solidFill>
          <a:schemeClr val="tx1"/>
        </a:solidFill>
        <a:latin typeface="Garamond"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DDDDDD"/>
    <a:srgbClr val="FF3300"/>
    <a:srgbClr val="00CCFF"/>
    <a:srgbClr val="990000"/>
    <a:srgbClr val="9900FF"/>
    <a:srgbClr val="006600"/>
    <a:srgbClr val="5F5F5F"/>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4" autoAdjust="0"/>
    <p:restoredTop sz="96268" autoAdjust="0"/>
  </p:normalViewPr>
  <p:slideViewPr>
    <p:cSldViewPr snapToGrid="0">
      <p:cViewPr varScale="1">
        <p:scale>
          <a:sx n="105" d="100"/>
          <a:sy n="105" d="100"/>
        </p:scale>
        <p:origin x="-12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8" d="100"/>
          <a:sy n="68" d="100"/>
        </p:scale>
        <p:origin x="-2220" y="-8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4035" y="4561226"/>
            <a:ext cx="5367130" cy="4318573"/>
          </a:xfrm>
          <a:prstGeom prst="rect">
            <a:avLst/>
          </a:prstGeom>
          <a:noFill/>
          <a:ln w="9525">
            <a:noFill/>
            <a:miter lim="800000"/>
            <a:headEnd/>
            <a:tailEnd/>
          </a:ln>
          <a:effectLst/>
        </p:spPr>
        <p:txBody>
          <a:bodyPr vert="horz" wrap="square" lIns="96206" tIns="46444" rIns="96206" bIns="4644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258888" y="720725"/>
            <a:ext cx="4800600" cy="360045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xfrm>
            <a:off x="873125" y="704850"/>
            <a:ext cx="3635375" cy="2727325"/>
          </a:xfrm>
          <a:ln cap="flat"/>
        </p:spPr>
      </p:sp>
      <p:sp>
        <p:nvSpPr>
          <p:cNvPr id="121859" name="Rectangle 3"/>
          <p:cNvSpPr>
            <a:spLocks noGrp="1" noChangeArrowheads="1"/>
          </p:cNvSpPr>
          <p:nvPr>
            <p:ph type="body" idx="1"/>
          </p:nvPr>
        </p:nvSpPr>
        <p:spPr>
          <a:xfrm>
            <a:off x="975693" y="3605370"/>
            <a:ext cx="5363817" cy="5274429"/>
          </a:xfrm>
          <a:noFill/>
          <a:ln/>
        </p:spPr>
        <p:txBody>
          <a:bodyPr lIns="96983" tIns="47671" rIns="96983" bIns="47671"/>
          <a:lstStyle/>
          <a:p>
            <a:r>
              <a:rPr lang="en-US" sz="1500" dirty="0"/>
              <a:t>During this session we are going to discuss how an ADCP measures velocity.  This will set the stage for understanding the different water modes, lay the foundation for configuring some of the direct commands, and provide a basic understanding of the indicators used to assess the quality of the velocity measurement.  This lecture by necessity has some theoretical concepts in it, but they have been reduced to the minimum needed to understand selected key concepts. We have attempted to give you the whole truth without the complex mathematics and without compromising the complexity and variables involved, however, for simplicity some of the complexity of the instrument is being ignored in this presentation.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5826" name="Freeform 2"/>
          <p:cNvSpPr>
            <a:spLocks/>
          </p:cNvSpPr>
          <p:nvPr/>
        </p:nvSpPr>
        <p:spPr bwMode="hidden">
          <a:xfrm>
            <a:off x="0" y="0"/>
            <a:ext cx="9140825" cy="2819400"/>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rgbClr val="3E4C99"/>
              </a:gs>
              <a:gs pos="100000">
                <a:srgbClr val="FFFFFF"/>
              </a:gs>
            </a:gsLst>
            <a:lin ang="5400000" scaled="1"/>
          </a:gradFill>
          <a:ln w="9525">
            <a:noFill/>
            <a:round/>
            <a:headEnd/>
            <a:tailEnd/>
          </a:ln>
        </p:spPr>
        <p:txBody>
          <a:bodyPr/>
          <a:lstStyle/>
          <a:p>
            <a:endParaRPr lang="en-US"/>
          </a:p>
        </p:txBody>
      </p:sp>
      <p:sp>
        <p:nvSpPr>
          <p:cNvPr id="205827" name="Rectangle 3"/>
          <p:cNvSpPr>
            <a:spLocks noGrp="1" noChangeArrowheads="1"/>
          </p:cNvSpPr>
          <p:nvPr>
            <p:ph type="ctrTitle" sz="quarter"/>
          </p:nvPr>
        </p:nvSpPr>
        <p:spPr>
          <a:xfrm>
            <a:off x="685800" y="1736725"/>
            <a:ext cx="7772400" cy="1920875"/>
          </a:xfrm>
          <a:effectLst/>
        </p:spPr>
        <p:txBody>
          <a:bodyPr/>
          <a:lstStyle>
            <a:lvl1pPr>
              <a:defRPr sz="5400">
                <a:solidFill>
                  <a:schemeClr val="bg2"/>
                </a:solidFill>
                <a:effectLst>
                  <a:outerShdw blurRad="38100" dist="38100" dir="2700000" algn="tl">
                    <a:srgbClr val="000000">
                      <a:alpha val="43137"/>
                    </a:srgbClr>
                  </a:outerShdw>
                </a:effectLst>
              </a:defRPr>
            </a:lvl1pPr>
          </a:lstStyle>
          <a:p>
            <a:r>
              <a:rPr lang="en-US" dirty="0"/>
              <a:t>Click to edit Master title style</a:t>
            </a:r>
          </a:p>
        </p:txBody>
      </p:sp>
      <p:sp>
        <p:nvSpPr>
          <p:cNvPr id="205828" name="Rectangle 4"/>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2400">
                <a:solidFill>
                  <a:schemeClr val="bg1"/>
                </a:solidFill>
              </a:defRPr>
            </a:lvl1pPr>
          </a:lstStyle>
          <a:p>
            <a:r>
              <a:rPr lang="en-US"/>
              <a:t>Click to edit Master subtitle style</a:t>
            </a:r>
          </a:p>
        </p:txBody>
      </p:sp>
      <p:sp>
        <p:nvSpPr>
          <p:cNvPr id="205829" name="Rectangle 5"/>
          <p:cNvSpPr>
            <a:spLocks noGrp="1" noChangeArrowheads="1"/>
          </p:cNvSpPr>
          <p:nvPr>
            <p:ph type="dt" sz="quarter" idx="2"/>
          </p:nvPr>
        </p:nvSpPr>
        <p:spPr bwMode="auto">
          <a:xfrm>
            <a:off x="457200" y="6248400"/>
            <a:ext cx="2133600" cy="47625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l" eaLnBrk="1" hangingPunct="1">
              <a:defRPr sz="1200">
                <a:latin typeface="+mn-lt"/>
              </a:defRPr>
            </a:lvl1pPr>
          </a:lstStyle>
          <a:p>
            <a:endParaRPr lang="en-US"/>
          </a:p>
        </p:txBody>
      </p:sp>
      <p:sp>
        <p:nvSpPr>
          <p:cNvPr id="205830" name="Rectangle 6"/>
          <p:cNvSpPr>
            <a:spLocks noGrp="1" noChangeArrowheads="1"/>
          </p:cNvSpPr>
          <p:nvPr>
            <p:ph type="ftr" sz="quarter" idx="3"/>
          </p:nvPr>
        </p:nvSpPr>
        <p:spPr bwMode="auto">
          <a:xfrm>
            <a:off x="3124200" y="6251575"/>
            <a:ext cx="2895600" cy="47625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endParaRPr lang="en-US"/>
          </a:p>
        </p:txBody>
      </p:sp>
      <p:sp>
        <p:nvSpPr>
          <p:cNvPr id="205831" name="Rectangle 7"/>
          <p:cNvSpPr>
            <a:spLocks noGrp="1" noChangeArrowheads="1"/>
          </p:cNvSpPr>
          <p:nvPr>
            <p:ph type="sldNum" sz="quarter" idx="4"/>
          </p:nvPr>
        </p:nvSpPr>
        <p:spPr bwMode="auto">
          <a:xfrm>
            <a:off x="6553200" y="6254750"/>
            <a:ext cx="2133600" cy="47625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BF793D11-BB4F-4F9A-A3DC-FF6718A52A6D}" type="slidenum">
              <a:rPr lang="en-US"/>
              <a:pPr/>
              <a:t>‹#›</a:t>
            </a:fld>
            <a:endParaRPr lang="en-US"/>
          </a:p>
        </p:txBody>
      </p:sp>
      <p:pic>
        <p:nvPicPr>
          <p:cNvPr id="205832" name="Picture 8"/>
          <p:cNvPicPr>
            <a:picLocks noChangeAspect="1" noChangeArrowheads="1"/>
          </p:cNvPicPr>
          <p:nvPr/>
        </p:nvPicPr>
        <p:blipFill>
          <a:blip r:embed="rId2"/>
          <a:srcRect/>
          <a:stretch>
            <a:fillRect/>
          </a:stretch>
        </p:blipFill>
        <p:spPr bwMode="auto">
          <a:xfrm>
            <a:off x="3276600" y="5943600"/>
            <a:ext cx="2590800" cy="768350"/>
          </a:xfrm>
          <a:prstGeom prst="rect">
            <a:avLst/>
          </a:prstGeom>
          <a:noFill/>
          <a:ln w="12700">
            <a:noFill/>
            <a:miter lim="800000"/>
            <a:headEnd type="none" w="sm" len="sm"/>
            <a:tailEnd type="none" w="sm" len="sm"/>
          </a:ln>
          <a:effec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a:effectLst/>
        </p:spPr>
        <p:txBody>
          <a:bodyPr/>
          <a:lstStyle>
            <a:lvl1pPr>
              <a:defRPr>
                <a:effectLst>
                  <a:outerShdw blurRad="50800" dist="38100" dir="2700000" algn="tl" rotWithShape="0">
                    <a:prstClr val="black"/>
                  </a:outerShdw>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954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2954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lvl1pPr>
              <a:defRPr>
                <a:effectLst>
                  <a:outerShdw blurRad="50800" dist="38100" dir="2700000" algn="tl" rotWithShape="0">
                    <a:prstClr val="black"/>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lvl1pPr>
              <a:defRPr>
                <a:effectLst>
                  <a:outerShdw blurRad="50800" dist="38100" dir="2700000" algn="tl" rotWithShape="0">
                    <a:prstClr val="black"/>
                  </a:outerShdw>
                </a:effectLst>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4802" name="Freeform 2"/>
          <p:cNvSpPr>
            <a:spLocks/>
          </p:cNvSpPr>
          <p:nvPr/>
        </p:nvSpPr>
        <p:spPr bwMode="hidden">
          <a:xfrm>
            <a:off x="0" y="0"/>
            <a:ext cx="9140825" cy="2819400"/>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rgbClr val="3E4C99"/>
              </a:gs>
              <a:gs pos="100000">
                <a:srgbClr val="FFFFFF"/>
              </a:gs>
            </a:gsLst>
            <a:lin ang="5400000" scaled="1"/>
          </a:gradFill>
          <a:ln w="9525">
            <a:noFill/>
            <a:round/>
            <a:headEnd/>
            <a:tailEnd/>
          </a:ln>
        </p:spPr>
        <p:txBody>
          <a:bodyPr/>
          <a:lstStyle/>
          <a:p>
            <a:endParaRPr lang="en-US"/>
          </a:p>
        </p:txBody>
      </p:sp>
      <p:sp>
        <p:nvSpPr>
          <p:cNvPr id="204803" name="Rectangle 3"/>
          <p:cNvSpPr>
            <a:spLocks noGrp="1" noChangeArrowheads="1"/>
          </p:cNvSpPr>
          <p:nvPr>
            <p:ph type="body" idx="1"/>
          </p:nvPr>
        </p:nvSpPr>
        <p:spPr bwMode="auto">
          <a:xfrm>
            <a:off x="457200" y="1295400"/>
            <a:ext cx="8229600" cy="5135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04" name="Rectangle 4"/>
          <p:cNvSpPr>
            <a:spLocks noGrp="1" noRot="1" noChangeArrowheads="1"/>
          </p:cNvSpPr>
          <p:nvPr>
            <p:ph type="title"/>
          </p:nvPr>
        </p:nvSpPr>
        <p:spPr bwMode="auto">
          <a:xfrm>
            <a:off x="457200" y="381000"/>
            <a:ext cx="8229600" cy="6096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204805" name="Picture 5"/>
          <p:cNvPicPr>
            <a:picLocks noChangeAspect="1" noChangeArrowheads="1"/>
          </p:cNvPicPr>
          <p:nvPr/>
        </p:nvPicPr>
        <p:blipFill>
          <a:blip r:embed="rId14"/>
          <a:srcRect/>
          <a:stretch>
            <a:fillRect/>
          </a:stretch>
        </p:blipFill>
        <p:spPr bwMode="auto">
          <a:xfrm>
            <a:off x="425548" y="6269502"/>
            <a:ext cx="1681163" cy="498475"/>
          </a:xfrm>
          <a:prstGeom prst="rect">
            <a:avLst/>
          </a:prstGeom>
          <a:noFill/>
          <a:ln w="12700">
            <a:noFill/>
            <a:miter lim="800000"/>
            <a:headEnd type="none" w="sm" len="sm"/>
            <a:tailEnd type="none" w="sm" len="sm"/>
          </a:ln>
          <a:effec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ctr" rtl="0" fontAlgn="base">
        <a:spcBef>
          <a:spcPct val="0"/>
        </a:spcBef>
        <a:spcAft>
          <a:spcPct val="0"/>
        </a:spcAft>
        <a:defRPr sz="4000" b="1">
          <a:solidFill>
            <a:schemeClr val="tx2"/>
          </a:solidFill>
          <a:latin typeface="+mj-lt"/>
          <a:ea typeface="+mj-ea"/>
          <a:cs typeface="+mj-cs"/>
        </a:defRPr>
      </a:lvl1pPr>
      <a:lvl2pPr algn="ctr" rtl="0" fontAlgn="base">
        <a:spcBef>
          <a:spcPct val="0"/>
        </a:spcBef>
        <a:spcAft>
          <a:spcPct val="0"/>
        </a:spcAft>
        <a:defRPr sz="4000" b="1">
          <a:solidFill>
            <a:schemeClr val="tx2"/>
          </a:solidFill>
          <a:latin typeface="Garamond" pitchFamily="18" charset="0"/>
        </a:defRPr>
      </a:lvl2pPr>
      <a:lvl3pPr algn="ctr" rtl="0" fontAlgn="base">
        <a:spcBef>
          <a:spcPct val="0"/>
        </a:spcBef>
        <a:spcAft>
          <a:spcPct val="0"/>
        </a:spcAft>
        <a:defRPr sz="4000" b="1">
          <a:solidFill>
            <a:schemeClr val="tx2"/>
          </a:solidFill>
          <a:latin typeface="Garamond" pitchFamily="18" charset="0"/>
        </a:defRPr>
      </a:lvl3pPr>
      <a:lvl4pPr algn="ctr" rtl="0" fontAlgn="base">
        <a:spcBef>
          <a:spcPct val="0"/>
        </a:spcBef>
        <a:spcAft>
          <a:spcPct val="0"/>
        </a:spcAft>
        <a:defRPr sz="4000" b="1">
          <a:solidFill>
            <a:schemeClr val="tx2"/>
          </a:solidFill>
          <a:latin typeface="Garamond" pitchFamily="18" charset="0"/>
        </a:defRPr>
      </a:lvl4pPr>
      <a:lvl5pPr algn="ctr" rtl="0" fontAlgn="base">
        <a:spcBef>
          <a:spcPct val="0"/>
        </a:spcBef>
        <a:spcAft>
          <a:spcPct val="0"/>
        </a:spcAft>
        <a:defRPr sz="4000" b="1">
          <a:solidFill>
            <a:schemeClr val="tx2"/>
          </a:solidFill>
          <a:latin typeface="Garamond" pitchFamily="18" charset="0"/>
        </a:defRPr>
      </a:lvl5pPr>
      <a:lvl6pPr marL="457200" algn="ctr" rtl="0" fontAlgn="base">
        <a:spcBef>
          <a:spcPct val="0"/>
        </a:spcBef>
        <a:spcAft>
          <a:spcPct val="0"/>
        </a:spcAft>
        <a:defRPr sz="4000" b="1">
          <a:solidFill>
            <a:schemeClr val="tx2"/>
          </a:solidFill>
          <a:latin typeface="Garamond" pitchFamily="18" charset="0"/>
        </a:defRPr>
      </a:lvl6pPr>
      <a:lvl7pPr marL="914400" algn="ctr" rtl="0" fontAlgn="base">
        <a:spcBef>
          <a:spcPct val="0"/>
        </a:spcBef>
        <a:spcAft>
          <a:spcPct val="0"/>
        </a:spcAft>
        <a:defRPr sz="4000" b="1">
          <a:solidFill>
            <a:schemeClr val="tx2"/>
          </a:solidFill>
          <a:latin typeface="Garamond" pitchFamily="18" charset="0"/>
        </a:defRPr>
      </a:lvl7pPr>
      <a:lvl8pPr marL="1371600" algn="ctr" rtl="0" fontAlgn="base">
        <a:spcBef>
          <a:spcPct val="0"/>
        </a:spcBef>
        <a:spcAft>
          <a:spcPct val="0"/>
        </a:spcAft>
        <a:defRPr sz="4000" b="1">
          <a:solidFill>
            <a:schemeClr val="tx2"/>
          </a:solidFill>
          <a:latin typeface="Garamond" pitchFamily="18" charset="0"/>
        </a:defRPr>
      </a:lvl8pPr>
      <a:lvl9pPr marL="1828800" algn="ctr" rtl="0" fontAlgn="base">
        <a:spcBef>
          <a:spcPct val="0"/>
        </a:spcBef>
        <a:spcAft>
          <a:spcPct val="0"/>
        </a:spcAft>
        <a:defRPr sz="4000" b="1">
          <a:solidFill>
            <a:schemeClr val="tx2"/>
          </a:solidFill>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2800" b="1">
          <a:solidFill>
            <a:schemeClr val="bg2"/>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400" b="1">
          <a:solidFill>
            <a:schemeClr val="bg2"/>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000" b="1">
          <a:solidFill>
            <a:schemeClr val="bg2"/>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b="1">
          <a:solidFill>
            <a:schemeClr val="bg2"/>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1600" b="1">
          <a:solidFill>
            <a:schemeClr val="bg2"/>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600" b="1">
          <a:solidFill>
            <a:schemeClr val="bg2"/>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600" b="1">
          <a:solidFill>
            <a:schemeClr val="bg2"/>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600" b="1">
          <a:solidFill>
            <a:schemeClr val="bg2"/>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600" b="1">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imon.er.usgs.gov/sm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7" name="Rectangle 1029"/>
          <p:cNvSpPr>
            <a:spLocks noGrp="1" noChangeArrowheads="1"/>
          </p:cNvSpPr>
          <p:nvPr>
            <p:ph type="ctrTitle"/>
          </p:nvPr>
        </p:nvSpPr>
        <p:spPr>
          <a:xfrm>
            <a:off x="598017" y="2285365"/>
            <a:ext cx="7772400" cy="1920875"/>
          </a:xfrm>
        </p:spPr>
        <p:txBody>
          <a:bodyPr/>
          <a:lstStyle/>
          <a:p>
            <a:r>
              <a:rPr lang="en-US" dirty="0" smtClean="0"/>
              <a:t>Use of the OSW Hydroacoustics Community Forum</a:t>
            </a:r>
            <a:r>
              <a:rPr lang="en-US" dirty="0"/>
              <a:t/>
            </a:r>
            <a:br>
              <a:rPr lang="en-US" dirty="0"/>
            </a:br>
            <a:endParaRPr lang="en-US" dirty="0"/>
          </a:p>
        </p:txBody>
      </p:sp>
      <p:sp>
        <p:nvSpPr>
          <p:cNvPr id="120838" name="Rectangle 1030"/>
          <p:cNvSpPr>
            <a:spLocks noGrp="1" noChangeArrowheads="1"/>
          </p:cNvSpPr>
          <p:nvPr>
            <p:ph type="subTitle" idx="1"/>
          </p:nvPr>
        </p:nvSpPr>
        <p:spPr>
          <a:xfrm>
            <a:off x="1371600" y="4291342"/>
            <a:ext cx="6400800" cy="1347457"/>
          </a:xfrm>
        </p:spPr>
        <p:txBody>
          <a:bodyPr/>
          <a:lstStyle/>
          <a:p>
            <a:r>
              <a:rPr lang="en-US" sz="2000" dirty="0" smtClean="0"/>
              <a:t>OSW Webinar:</a:t>
            </a:r>
          </a:p>
          <a:p>
            <a:r>
              <a:rPr lang="en-US" sz="2000" dirty="0" smtClean="0"/>
              <a:t>May 22 and 28 2008</a:t>
            </a:r>
          </a:p>
          <a:p>
            <a:r>
              <a:rPr lang="en-US" sz="2000" dirty="0" smtClean="0"/>
              <a:t>Mike Rehmel</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Rot="1" noChangeArrowheads="1"/>
          </p:cNvSpPr>
          <p:nvPr>
            <p:ph type="title"/>
          </p:nvPr>
        </p:nvSpPr>
        <p:spPr/>
        <p:txBody>
          <a:bodyPr/>
          <a:lstStyle/>
          <a:p>
            <a:r>
              <a:rPr lang="en-US" sz="3600" dirty="0" smtClean="0"/>
              <a:t>Topics</a:t>
            </a:r>
            <a:r>
              <a:rPr lang="en-US" sz="3600" dirty="0"/>
              <a:t>	</a:t>
            </a:r>
          </a:p>
        </p:txBody>
      </p:sp>
      <p:sp>
        <p:nvSpPr>
          <p:cNvPr id="265219" name="Rectangle 3"/>
          <p:cNvSpPr>
            <a:spLocks noGrp="1" noChangeArrowheads="1"/>
          </p:cNvSpPr>
          <p:nvPr>
            <p:ph type="body" idx="1"/>
          </p:nvPr>
        </p:nvSpPr>
        <p:spPr>
          <a:xfrm>
            <a:off x="457200" y="1493822"/>
            <a:ext cx="8229600" cy="4937141"/>
          </a:xfrm>
        </p:spPr>
        <p:txBody>
          <a:bodyPr/>
          <a:lstStyle/>
          <a:p>
            <a:r>
              <a:rPr lang="en-US" dirty="0" smtClean="0"/>
              <a:t>Forum Uses</a:t>
            </a:r>
          </a:p>
          <a:p>
            <a:r>
              <a:rPr lang="en-US" dirty="0" smtClean="0"/>
              <a:t>Forum Versus Mailing List</a:t>
            </a:r>
          </a:p>
          <a:p>
            <a:r>
              <a:rPr lang="en-US" dirty="0" smtClean="0"/>
              <a:t>Overview of Functionality</a:t>
            </a:r>
          </a:p>
          <a:p>
            <a:r>
              <a:rPr lang="en-US" dirty="0" smtClean="0"/>
              <a:t>Summary of issues…</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Forum Uses</a:t>
            </a:r>
            <a:endParaRPr lang="en-US" dirty="0"/>
          </a:p>
        </p:txBody>
      </p:sp>
      <p:sp>
        <p:nvSpPr>
          <p:cNvPr id="3" name="Content Placeholder 2"/>
          <p:cNvSpPr>
            <a:spLocks noGrp="1"/>
          </p:cNvSpPr>
          <p:nvPr>
            <p:ph idx="1"/>
          </p:nvPr>
        </p:nvSpPr>
        <p:spPr/>
        <p:txBody>
          <a:bodyPr/>
          <a:lstStyle/>
          <a:p>
            <a:r>
              <a:rPr lang="en-US" dirty="0" smtClean="0"/>
              <a:t>The Hydroacoustics Community forum is maintained by the USGS, Office of Surface Water for sharing information regarding the application of acoustics to the measurement of streamflow, water velocity, and other hydraulic parameters.</a:t>
            </a:r>
          </a:p>
          <a:p>
            <a:r>
              <a:rPr lang="en-US" dirty="0" smtClean="0"/>
              <a:t>The forum can also be used to disseminate important information regarding quality assurance practices, training, etc.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Forum differ from the Mailing list?</a:t>
            </a:r>
            <a:endParaRPr lang="en-US" dirty="0"/>
          </a:p>
        </p:txBody>
      </p:sp>
      <p:sp>
        <p:nvSpPr>
          <p:cNvPr id="3" name="Content Placeholder 2"/>
          <p:cNvSpPr>
            <a:spLocks noGrp="1"/>
          </p:cNvSpPr>
          <p:nvPr>
            <p:ph idx="1"/>
          </p:nvPr>
        </p:nvSpPr>
        <p:spPr>
          <a:xfrm>
            <a:off x="457200" y="1630361"/>
            <a:ext cx="8229600" cy="5135563"/>
          </a:xfrm>
        </p:spPr>
        <p:txBody>
          <a:bodyPr/>
          <a:lstStyle/>
          <a:p>
            <a:r>
              <a:rPr lang="en-US" sz="2400" dirty="0" smtClean="0"/>
              <a:t>Mailing list</a:t>
            </a:r>
          </a:p>
          <a:p>
            <a:pPr lvl="1"/>
            <a:r>
              <a:rPr lang="en-US" sz="2000" dirty="0" smtClean="0"/>
              <a:t>Good for sending out information to a large audience</a:t>
            </a:r>
          </a:p>
          <a:p>
            <a:pPr lvl="1"/>
            <a:r>
              <a:rPr lang="en-US" sz="2000" dirty="0" smtClean="0"/>
              <a:t>Uses email - Allows people to send and receive topics without an additional interface</a:t>
            </a:r>
          </a:p>
          <a:p>
            <a:pPr lvl="1"/>
            <a:r>
              <a:rPr lang="en-US" sz="2000" dirty="0" smtClean="0"/>
              <a:t>The Acoustics mailing list is still in use</a:t>
            </a:r>
          </a:p>
          <a:p>
            <a:r>
              <a:rPr lang="en-US" sz="2400" dirty="0" smtClean="0"/>
              <a:t>Forum is </a:t>
            </a:r>
            <a:r>
              <a:rPr lang="en-US" sz="2400" dirty="0" smtClean="0"/>
              <a:t>more structured </a:t>
            </a:r>
          </a:p>
          <a:p>
            <a:pPr lvl="1"/>
            <a:r>
              <a:rPr lang="en-US" sz="2000" dirty="0" smtClean="0"/>
              <a:t>Divided into categories with ability to add new</a:t>
            </a:r>
          </a:p>
          <a:p>
            <a:pPr lvl="1"/>
            <a:r>
              <a:rPr lang="en-US" sz="2000" dirty="0" smtClean="0"/>
              <a:t>Topics are easy to follow</a:t>
            </a:r>
          </a:p>
          <a:p>
            <a:pPr lvl="1"/>
            <a:r>
              <a:rPr lang="en-US" sz="2000" dirty="0" smtClean="0"/>
              <a:t>Allows people to only visit/receive updates on categories they are interested in</a:t>
            </a:r>
          </a:p>
          <a:p>
            <a:pPr lvl="1"/>
            <a:r>
              <a:rPr lang="en-US" sz="2000" dirty="0" smtClean="0"/>
              <a:t>More efficient to exchange files</a:t>
            </a:r>
          </a:p>
          <a:p>
            <a:pPr lvl="1"/>
            <a:r>
              <a:rPr lang="en-US" sz="2000" dirty="0" smtClean="0"/>
              <a:t>Requires people learn an additional interface</a:t>
            </a:r>
          </a:p>
          <a:p>
            <a:pPr lvl="1"/>
            <a:endParaRPr lang="en-US" sz="2000" dirty="0" smtClean="0"/>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a:t>
            </a:r>
            <a:r>
              <a:rPr lang="en-US" dirty="0" err="1" smtClean="0"/>
              <a:t>OverView</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Issues</a:t>
            </a:r>
            <a:endParaRPr lang="en-US" dirty="0"/>
          </a:p>
        </p:txBody>
      </p:sp>
      <p:sp>
        <p:nvSpPr>
          <p:cNvPr id="3" name="Content Placeholder 2"/>
          <p:cNvSpPr>
            <a:spLocks noGrp="1"/>
          </p:cNvSpPr>
          <p:nvPr>
            <p:ph idx="1"/>
          </p:nvPr>
        </p:nvSpPr>
        <p:spPr/>
        <p:txBody>
          <a:bodyPr/>
          <a:lstStyle/>
          <a:p>
            <a:r>
              <a:rPr lang="en-US" dirty="0" smtClean="0"/>
              <a:t>Forum Address </a:t>
            </a:r>
          </a:p>
          <a:p>
            <a:pPr lvl="1"/>
            <a:r>
              <a:rPr lang="en-US" dirty="0" smtClean="0">
                <a:hlinkClick r:id="rId3"/>
              </a:rPr>
              <a:t>http</a:t>
            </a:r>
            <a:r>
              <a:rPr lang="en-US" dirty="0" smtClean="0">
                <a:solidFill>
                  <a:srgbClr val="FF0000"/>
                </a:solidFill>
                <a:hlinkClick r:id="rId3"/>
              </a:rPr>
              <a:t>s</a:t>
            </a:r>
            <a:r>
              <a:rPr lang="en-US" dirty="0" smtClean="0">
                <a:hlinkClick r:id="rId3"/>
              </a:rPr>
              <a:t>://simon.er.usgs.gov/smf/</a:t>
            </a:r>
            <a:r>
              <a:rPr lang="en-US" dirty="0" smtClean="0"/>
              <a:t>   (note “s” is required)</a:t>
            </a:r>
          </a:p>
          <a:p>
            <a:pPr lvl="1"/>
            <a:r>
              <a:rPr lang="en-US" dirty="0" smtClean="0"/>
              <a:t>Will like get a new name and </a:t>
            </a:r>
            <a:r>
              <a:rPr lang="en-US" dirty="0" err="1" smtClean="0"/>
              <a:t>url</a:t>
            </a:r>
            <a:endParaRPr lang="en-US" dirty="0" smtClean="0"/>
          </a:p>
          <a:p>
            <a:r>
              <a:rPr lang="en-US" dirty="0" smtClean="0"/>
              <a:t>Security Alerts</a:t>
            </a:r>
          </a:p>
          <a:p>
            <a:pPr lvl="1"/>
            <a:r>
              <a:rPr lang="en-US" dirty="0" smtClean="0"/>
              <a:t>Security certificate issues should be resolved </a:t>
            </a:r>
            <a:r>
              <a:rPr lang="en-US" smtClean="0"/>
              <a:t>with future IT changes</a:t>
            </a:r>
            <a:endParaRPr lang="en-US" dirty="0"/>
          </a:p>
        </p:txBody>
      </p:sp>
      <p:pic>
        <p:nvPicPr>
          <p:cNvPr id="4" name="Picture 2"/>
          <p:cNvPicPr>
            <a:picLocks noChangeAspect="1" noChangeArrowheads="1"/>
          </p:cNvPicPr>
          <p:nvPr/>
        </p:nvPicPr>
        <p:blipFill>
          <a:blip r:embed="rId4"/>
          <a:srcRect/>
          <a:stretch>
            <a:fillRect/>
          </a:stretch>
        </p:blipFill>
        <p:spPr bwMode="auto">
          <a:xfrm>
            <a:off x="5042779" y="4158723"/>
            <a:ext cx="3120523" cy="2572528"/>
          </a:xfrm>
          <a:prstGeom prst="rect">
            <a:avLst/>
          </a:prstGeom>
          <a:noFill/>
          <a:ln w="9525">
            <a:noFill/>
            <a:miter lim="800000"/>
            <a:headEnd/>
            <a:tailEnd/>
          </a:ln>
          <a:effectLst/>
        </p:spPr>
      </p:pic>
      <p:pic>
        <p:nvPicPr>
          <p:cNvPr id="286722" name="Picture 2"/>
          <p:cNvPicPr>
            <a:picLocks noChangeAspect="1" noChangeArrowheads="1"/>
          </p:cNvPicPr>
          <p:nvPr/>
        </p:nvPicPr>
        <p:blipFill>
          <a:blip r:embed="rId5"/>
          <a:srcRect/>
          <a:stretch>
            <a:fillRect/>
          </a:stretch>
        </p:blipFill>
        <p:spPr bwMode="auto">
          <a:xfrm>
            <a:off x="1085804" y="4515322"/>
            <a:ext cx="3133725" cy="1466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1026"/>
          <p:cNvSpPr>
            <a:spLocks noGrp="1" noRot="1" noChangeArrowheads="1"/>
          </p:cNvSpPr>
          <p:nvPr>
            <p:ph type="title"/>
          </p:nvPr>
        </p:nvSpPr>
        <p:spPr/>
        <p:txBody>
          <a:bodyPr/>
          <a:lstStyle/>
          <a:p>
            <a:r>
              <a:rPr lang="en-US"/>
              <a:t>Questions?</a:t>
            </a:r>
          </a:p>
        </p:txBody>
      </p:sp>
      <p:pic>
        <p:nvPicPr>
          <p:cNvPr id="284674" name="Picture 2" descr="C:\Documents and Settings\msrehmel\Local Settings\Temporary Internet Files\Content.IE5\WTERWP2V\MCj03892660000[1].wmf"/>
          <p:cNvPicPr>
            <a:picLocks noChangeAspect="1" noChangeArrowheads="1"/>
          </p:cNvPicPr>
          <p:nvPr/>
        </p:nvPicPr>
        <p:blipFill>
          <a:blip r:embed="rId3"/>
          <a:srcRect/>
          <a:stretch>
            <a:fillRect/>
          </a:stretch>
        </p:blipFill>
        <p:spPr bwMode="auto">
          <a:xfrm>
            <a:off x="4083811" y="4481945"/>
            <a:ext cx="1139342" cy="1823314"/>
          </a:xfrm>
          <a:prstGeom prst="rect">
            <a:avLst/>
          </a:prstGeom>
          <a:noFill/>
        </p:spPr>
      </p:pic>
      <p:pic>
        <p:nvPicPr>
          <p:cNvPr id="284675" name="Picture 3" descr="C:\Documents and Settings\msrehmel\Local Settings\Temporary Internet Files\Content.IE5\WTERWP2V\MCj03892660000[1].wmf"/>
          <p:cNvPicPr>
            <a:picLocks noChangeAspect="1" noChangeArrowheads="1"/>
          </p:cNvPicPr>
          <p:nvPr/>
        </p:nvPicPr>
        <p:blipFill>
          <a:blip r:embed="rId3"/>
          <a:srcRect/>
          <a:stretch>
            <a:fillRect/>
          </a:stretch>
        </p:blipFill>
        <p:spPr bwMode="auto">
          <a:xfrm>
            <a:off x="5866645" y="3810771"/>
            <a:ext cx="1443068" cy="2309374"/>
          </a:xfrm>
          <a:prstGeom prst="rect">
            <a:avLst/>
          </a:prstGeom>
          <a:noFill/>
        </p:spPr>
      </p:pic>
      <p:sp>
        <p:nvSpPr>
          <p:cNvPr id="6" name="Content Placeholder 2"/>
          <p:cNvSpPr txBox="1">
            <a:spLocks/>
          </p:cNvSpPr>
          <p:nvPr/>
        </p:nvSpPr>
        <p:spPr>
          <a:xfrm>
            <a:off x="457200" y="1295401"/>
            <a:ext cx="8229600" cy="262475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kumimoji="0" lang="en-US" sz="2800" b="1" i="0" u="none" strike="noStrike" kern="0" cap="none" spc="0" normalizeH="0" baseline="0" noProof="0" dirty="0" smtClean="0">
                <a:ln>
                  <a:noFill/>
                </a:ln>
                <a:solidFill>
                  <a:schemeClr val="bg2"/>
                </a:solidFill>
                <a:effectLst>
                  <a:outerShdw blurRad="38100" dist="38100" dir="2700000" algn="tl">
                    <a:srgbClr val="C0C0C0"/>
                  </a:outerShdw>
                </a:effectLst>
                <a:uLnTx/>
                <a:uFillTx/>
                <a:latin typeface="+mn-lt"/>
                <a:ea typeface="+mn-ea"/>
                <a:cs typeface="+mn-cs"/>
              </a:rPr>
              <a:t>Spread the word….</a:t>
            </a: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endParaRPr kumimoji="0" lang="en-US" sz="2800" b="1" i="0" u="none" strike="noStrike" kern="0" cap="none" spc="0" normalizeH="0" baseline="0" noProof="0" dirty="0" smtClean="0">
              <a:ln>
                <a:noFill/>
              </a:ln>
              <a:solidFill>
                <a:schemeClr val="bg2"/>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kumimoji="0" lang="en-US" sz="2800" b="1" i="0" u="none" strike="noStrike" kern="0" cap="none" spc="0" normalizeH="0" baseline="0" noProof="0" dirty="0" smtClean="0">
                <a:ln>
                  <a:noFill/>
                </a:ln>
                <a:solidFill>
                  <a:schemeClr val="bg2"/>
                </a:solidFill>
                <a:effectLst>
                  <a:outerShdw blurRad="38100" dist="38100" dir="2700000" algn="tl">
                    <a:srgbClr val="C0C0C0"/>
                  </a:outerShdw>
                </a:effectLst>
                <a:uLnTx/>
                <a:uFillTx/>
                <a:latin typeface="+mn-lt"/>
                <a:ea typeface="+mn-ea"/>
                <a:cs typeface="+mn-cs"/>
              </a:rPr>
              <a:t>If more people use the forum, the forum will become more useful to more people.</a:t>
            </a: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endParaRPr kumimoji="0" lang="en-US" sz="2800" b="1" i="0" u="none" strike="noStrike" kern="0" cap="none" spc="0" normalizeH="0" baseline="0" noProof="0" dirty="0" smtClean="0">
              <a:ln>
                <a:noFill/>
              </a:ln>
              <a:solidFill>
                <a:schemeClr val="bg2"/>
              </a:solidFill>
              <a:effectLst>
                <a:outerShdw blurRad="38100" dist="38100" dir="2700000" algn="tl">
                  <a:srgbClr val="C0C0C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kumimoji="0" lang="en-US" sz="2800" b="1" i="0" u="none" strike="noStrike" kern="0" cap="none" spc="0" normalizeH="0" baseline="0" noProof="0" dirty="0" smtClean="0">
                <a:ln>
                  <a:noFill/>
                </a:ln>
                <a:solidFill>
                  <a:schemeClr val="bg2"/>
                </a:solidFill>
                <a:effectLst>
                  <a:outerShdw blurRad="38100" dist="38100" dir="2700000" algn="tl">
                    <a:srgbClr val="C0C0C0"/>
                  </a:outerShdw>
                </a:effectLst>
                <a:uLnTx/>
                <a:uFillTx/>
                <a:latin typeface="+mn-lt"/>
                <a:ea typeface="+mn-ea"/>
                <a:cs typeface="+mn-cs"/>
              </a:rPr>
              <a:t>https://simon.er.usgs.gov/smf/</a:t>
            </a:r>
            <a:endParaRPr kumimoji="0" lang="en-US" sz="2800" b="1" i="0" u="none" strike="noStrike" kern="0" cap="none" spc="0" normalizeH="0" baseline="0" noProof="0" dirty="0">
              <a:ln>
                <a:noFill/>
              </a:ln>
              <a:solidFill>
                <a:schemeClr val="bg2"/>
              </a:solidFill>
              <a:effectLst>
                <a:outerShdw blurRad="38100" dist="38100" dir="2700000" algn="tl">
                  <a:srgbClr val="C0C0C0"/>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A-Training">
  <a:themeElements>
    <a:clrScheme name="HA-Training 12">
      <a:dk1>
        <a:srgbClr val="000000"/>
      </a:dk1>
      <a:lt1>
        <a:srgbClr val="C0C0C0"/>
      </a:lt1>
      <a:dk2>
        <a:srgbClr val="FFFFFF"/>
      </a:dk2>
      <a:lt2>
        <a:srgbClr val="000514"/>
      </a:lt2>
      <a:accent1>
        <a:srgbClr val="0099CC"/>
      </a:accent1>
      <a:accent2>
        <a:srgbClr val="008000"/>
      </a:accent2>
      <a:accent3>
        <a:srgbClr val="DCDCDC"/>
      </a:accent3>
      <a:accent4>
        <a:srgbClr val="000000"/>
      </a:accent4>
      <a:accent5>
        <a:srgbClr val="AACAE2"/>
      </a:accent5>
      <a:accent6>
        <a:srgbClr val="007300"/>
      </a:accent6>
      <a:hlink>
        <a:srgbClr val="000099"/>
      </a:hlink>
      <a:folHlink>
        <a:srgbClr val="99003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pitchFamily="34" charset="0"/>
          </a:defRPr>
        </a:defPPr>
      </a:lstStyle>
    </a:lnDef>
  </a:objectDefaults>
  <a:extraClrSchemeLst>
    <a:extraClrScheme>
      <a:clrScheme name="HA-Training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HA-Training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HA-Training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HA-Training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HA-Training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HA-Training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HA-Training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HA-Training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HA-Training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HA-Training 10">
        <a:dk1>
          <a:srgbClr val="000000"/>
        </a:dk1>
        <a:lt1>
          <a:srgbClr val="003399"/>
        </a:lt1>
        <a:dk2>
          <a:srgbClr val="E5E5FF"/>
        </a:dk2>
        <a:lt2>
          <a:srgbClr val="000514"/>
        </a:lt2>
        <a:accent1>
          <a:srgbClr val="0099CC"/>
        </a:accent1>
        <a:accent2>
          <a:srgbClr val="A886E0"/>
        </a:accent2>
        <a:accent3>
          <a:srgbClr val="AAADCA"/>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HA-Training 11">
        <a:dk1>
          <a:srgbClr val="000000"/>
        </a:dk1>
        <a:lt1>
          <a:srgbClr val="003399"/>
        </a:lt1>
        <a:dk2>
          <a:srgbClr val="FFFFFF"/>
        </a:dk2>
        <a:lt2>
          <a:srgbClr val="000514"/>
        </a:lt2>
        <a:accent1>
          <a:srgbClr val="0099CC"/>
        </a:accent1>
        <a:accent2>
          <a:srgbClr val="A50021"/>
        </a:accent2>
        <a:accent3>
          <a:srgbClr val="AAADCA"/>
        </a:accent3>
        <a:accent4>
          <a:srgbClr val="000000"/>
        </a:accent4>
        <a:accent5>
          <a:srgbClr val="AACAE2"/>
        </a:accent5>
        <a:accent6>
          <a:srgbClr val="95001D"/>
        </a:accent6>
        <a:hlink>
          <a:srgbClr val="000099"/>
        </a:hlink>
        <a:folHlink>
          <a:srgbClr val="777777"/>
        </a:folHlink>
      </a:clrScheme>
      <a:clrMap bg1="lt1" tx1="dk1" bg2="lt2" tx2="dk2" accent1="accent1" accent2="accent2" accent3="accent3" accent4="accent4" accent5="accent5" accent6="accent6" hlink="hlink" folHlink="folHlink"/>
    </a:extraClrScheme>
    <a:extraClrScheme>
      <a:clrScheme name="HA-Training 12">
        <a:dk1>
          <a:srgbClr val="000000"/>
        </a:dk1>
        <a:lt1>
          <a:srgbClr val="C0C0C0"/>
        </a:lt1>
        <a:dk2>
          <a:srgbClr val="FFFFFF"/>
        </a:dk2>
        <a:lt2>
          <a:srgbClr val="000514"/>
        </a:lt2>
        <a:accent1>
          <a:srgbClr val="0099CC"/>
        </a:accent1>
        <a:accent2>
          <a:srgbClr val="008000"/>
        </a:accent2>
        <a:accent3>
          <a:srgbClr val="DCDCDC"/>
        </a:accent3>
        <a:accent4>
          <a:srgbClr val="000000"/>
        </a:accent4>
        <a:accent5>
          <a:srgbClr val="AACAE2"/>
        </a:accent5>
        <a:accent6>
          <a:srgbClr val="007300"/>
        </a:accent6>
        <a:hlink>
          <a:srgbClr val="000099"/>
        </a:hlink>
        <a:folHlink>
          <a:srgbClr val="9900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HA-Training</Template>
  <TotalTime>4323</TotalTime>
  <Pages>4</Pages>
  <Words>357</Words>
  <Application>Microsoft PowerPoint 4.0</Application>
  <PresentationFormat>Letter Paper (8.5x11 in)</PresentationFormat>
  <Paragraphs>38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HA-Training</vt:lpstr>
      <vt:lpstr>Use of the OSW Hydroacoustics Community Forum </vt:lpstr>
      <vt:lpstr>Topics </vt:lpstr>
      <vt:lpstr>Forum Uses</vt:lpstr>
      <vt:lpstr>How does the Forum differ from the Mailing list?</vt:lpstr>
      <vt:lpstr>Interactive OverView</vt:lpstr>
      <vt:lpstr>Current Issues</vt:lpstr>
      <vt:lpstr>Questions?</vt:lpstr>
    </vt:vector>
  </TitlesOfParts>
  <Company>USGS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David S. Mueller</dc:creator>
  <cp:keywords/>
  <dc:description>The slide master here is what everyone should use on secondary pages--may need to substitute the visual ID for PC users.  Slide 1 is a title page  and Slide 2 a secondary page and is the same as the master.</dc:description>
  <cp:lastModifiedBy>msrehmel</cp:lastModifiedBy>
  <cp:revision>73</cp:revision>
  <cp:lastPrinted>1998-03-19T20:58:31Z</cp:lastPrinted>
  <dcterms:created xsi:type="dcterms:W3CDTF">2003-03-03T17:03:58Z</dcterms:created>
  <dcterms:modified xsi:type="dcterms:W3CDTF">2008-05-28T18:24:18Z</dcterms:modified>
</cp:coreProperties>
</file>