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42"/>
  </p:notesMasterIdLst>
  <p:handoutMasterIdLst>
    <p:handoutMasterId r:id="rId43"/>
  </p:handoutMasterIdLst>
  <p:sldIdLst>
    <p:sldId id="256" r:id="rId2"/>
    <p:sldId id="285" r:id="rId3"/>
    <p:sldId id="258" r:id="rId4"/>
    <p:sldId id="288" r:id="rId5"/>
    <p:sldId id="300" r:id="rId6"/>
    <p:sldId id="299" r:id="rId7"/>
    <p:sldId id="286" r:id="rId8"/>
    <p:sldId id="287" r:id="rId9"/>
    <p:sldId id="259" r:id="rId10"/>
    <p:sldId id="260" r:id="rId11"/>
    <p:sldId id="280" r:id="rId12"/>
    <p:sldId id="261" r:id="rId13"/>
    <p:sldId id="262" r:id="rId14"/>
    <p:sldId id="263" r:id="rId15"/>
    <p:sldId id="264" r:id="rId16"/>
    <p:sldId id="265" r:id="rId17"/>
    <p:sldId id="266" r:id="rId18"/>
    <p:sldId id="267" r:id="rId19"/>
    <p:sldId id="268" r:id="rId20"/>
    <p:sldId id="301" r:id="rId21"/>
    <p:sldId id="270" r:id="rId22"/>
    <p:sldId id="271" r:id="rId23"/>
    <p:sldId id="272" r:id="rId24"/>
    <p:sldId id="274" r:id="rId25"/>
    <p:sldId id="281" r:id="rId26"/>
    <p:sldId id="279" r:id="rId27"/>
    <p:sldId id="275" r:id="rId28"/>
    <p:sldId id="290" r:id="rId29"/>
    <p:sldId id="289" r:id="rId30"/>
    <p:sldId id="302" r:id="rId31"/>
    <p:sldId id="291" r:id="rId32"/>
    <p:sldId id="284" r:id="rId33"/>
    <p:sldId id="296" r:id="rId34"/>
    <p:sldId id="293" r:id="rId35"/>
    <p:sldId id="294" r:id="rId36"/>
    <p:sldId id="298" r:id="rId37"/>
    <p:sldId id="295" r:id="rId38"/>
    <p:sldId id="283" r:id="rId39"/>
    <p:sldId id="304" r:id="rId40"/>
    <p:sldId id="303" r:id="rId41"/>
  </p:sldIdLst>
  <p:sldSz cx="9144000" cy="6858000" type="screen4x3"/>
  <p:notesSz cx="6858000" cy="9144000"/>
  <p:custDataLst>
    <p:tags r:id="rId4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dudley"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2" autoAdjust="0"/>
    <p:restoredTop sz="67766" autoAdjust="0"/>
  </p:normalViewPr>
  <p:slideViewPr>
    <p:cSldViewPr>
      <p:cViewPr>
        <p:scale>
          <a:sx n="70" d="100"/>
          <a:sy n="70" d="100"/>
        </p:scale>
        <p:origin x="-1086" y="-72"/>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19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B58D1F-E6EE-4510-AAA0-E0808575730B}" type="datetimeFigureOut">
              <a:rPr lang="en-US" smtClean="0"/>
              <a:t>5/21/2013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3F08B3-8C89-4E78-8633-63B48D23B6E7}" type="slidenum">
              <a:rPr lang="en-US" smtClean="0"/>
              <a:t>‹#›</a:t>
            </a:fld>
            <a:endParaRPr lang="en-US"/>
          </a:p>
        </p:txBody>
      </p:sp>
    </p:spTree>
    <p:extLst>
      <p:ext uri="{BB962C8B-B14F-4D97-AF65-F5344CB8AC3E}">
        <p14:creationId xmlns:p14="http://schemas.microsoft.com/office/powerpoint/2010/main" val="3096367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137EBA3-7622-473A-BE0A-9BD42AE0C651}" type="datetimeFigureOut">
              <a:rPr lang="en-US"/>
              <a:pPr>
                <a:defRPr/>
              </a:pPr>
              <a:t>5/21/2013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36553BF-3B82-40EC-8DB0-51AF3713D60A}" type="slidenum">
              <a:rPr lang="en-US"/>
              <a:pPr>
                <a:defRPr/>
              </a:pPr>
              <a:t>‹#›</a:t>
            </a:fld>
            <a:endParaRPr lang="en-US"/>
          </a:p>
        </p:txBody>
      </p:sp>
    </p:spTree>
    <p:extLst>
      <p:ext uri="{BB962C8B-B14F-4D97-AF65-F5344CB8AC3E}">
        <p14:creationId xmlns:p14="http://schemas.microsoft.com/office/powerpoint/2010/main" val="30896963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-Introductions</a:t>
            </a:r>
            <a:r>
              <a:rPr lang="en-US" baseline="0" dirty="0" smtClean="0"/>
              <a:t> – Myself, Burl and Joel</a:t>
            </a:r>
          </a:p>
          <a:p>
            <a:r>
              <a:rPr lang="en-US" baseline="0" dirty="0" smtClean="0"/>
              <a:t>-Mute phones</a:t>
            </a:r>
          </a:p>
          <a:p>
            <a:r>
              <a:rPr lang="en-US" baseline="0" dirty="0" smtClean="0"/>
              <a:t>-Use chat for questions – Burl will monitor</a:t>
            </a:r>
          </a:p>
          <a:p>
            <a:r>
              <a:rPr lang="en-US" baseline="0" dirty="0" smtClean="0"/>
              <a:t>-Time for questions at end of webinar</a:t>
            </a:r>
          </a:p>
          <a:p>
            <a:r>
              <a:rPr lang="en-US" baseline="0" dirty="0" smtClean="0"/>
              <a:t>-Though the announcement said the webinar will be 1 hour we may need additional time to cover all of the material I have to present. When putting the presentation together it seemed that much of the ‘extra’ material related to handling of files and style sheets was worth the extra time. I am hoping to finish in no more than an hour and a half.</a:t>
            </a:r>
          </a:p>
          <a:p>
            <a:r>
              <a:rPr lang="en-US" baseline="0" dirty="0" smtClean="0"/>
              <a:t>-This webinar is being recorded, and will be available on the OSW </a:t>
            </a:r>
            <a:r>
              <a:rPr lang="en-US" baseline="0" dirty="0" err="1" smtClean="0"/>
              <a:t>hydroacoustics</a:t>
            </a:r>
            <a:r>
              <a:rPr lang="en-US" baseline="0" dirty="0" smtClean="0"/>
              <a:t> website</a:t>
            </a:r>
          </a:p>
          <a:p>
            <a:r>
              <a:rPr lang="en-US" baseline="0" dirty="0" smtClean="0"/>
              <a:t>-Please enter the number of participants at each location in the chat window</a:t>
            </a:r>
          </a:p>
          <a:p>
            <a:r>
              <a:rPr lang="en-US" baseline="0" dirty="0" smtClean="0"/>
              <a:t>-In this webinar we will discuss the test version of SWAMI, version 5.0.0.3. While the version discussed here is technically a test version, the imports we will discuss have been through significant use. We felt it was best to show the most recent version, though new versions, with added functionality, are constantly in development.</a:t>
            </a:r>
          </a:p>
          <a:p>
            <a:endParaRPr lang="en-US" dirty="0"/>
          </a:p>
        </p:txBody>
      </p:sp>
      <p:sp>
        <p:nvSpPr>
          <p:cNvPr id="4" name="Slide Number Placeholder 3"/>
          <p:cNvSpPr>
            <a:spLocks noGrp="1"/>
          </p:cNvSpPr>
          <p:nvPr>
            <p:ph type="sldNum" sz="quarter" idx="10"/>
          </p:nvPr>
        </p:nvSpPr>
        <p:spPr/>
        <p:txBody>
          <a:bodyPr/>
          <a:lstStyle/>
          <a:p>
            <a:pPr>
              <a:defRPr/>
            </a:pPr>
            <a:fld id="{A36553BF-3B82-40EC-8DB0-51AF3713D60A}" type="slidenum">
              <a:rPr lang="en-US" smtClean="0"/>
              <a:pPr>
                <a:defRPr/>
              </a:pPr>
              <a:t>1</a:t>
            </a:fld>
            <a:endParaRPr lang="en-US"/>
          </a:p>
        </p:txBody>
      </p:sp>
    </p:spTree>
    <p:extLst>
      <p:ext uri="{BB962C8B-B14F-4D97-AF65-F5344CB8AC3E}">
        <p14:creationId xmlns:p14="http://schemas.microsoft.com/office/powerpoint/2010/main" val="4010215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completing</a:t>
            </a:r>
            <a:r>
              <a:rPr lang="en-US" baseline="0" dirty="0" smtClean="0"/>
              <a:t> the information on the Site Information page, select the Tasks button, which brings you to the Tasks page in SWAMI. While they will not be covered in this webinar, ensure all tasks associated with your site are completed. </a:t>
            </a:r>
          </a:p>
          <a:p>
            <a:endParaRPr lang="en-US" baseline="0" dirty="0" smtClean="0"/>
          </a:p>
          <a:p>
            <a:r>
              <a:rPr lang="en-US" baseline="0" dirty="0" smtClean="0"/>
              <a:t>Assuming other tasks have been completed as needed, we will select Discharge Measurement here.</a:t>
            </a:r>
            <a:endParaRPr lang="en-US" dirty="0"/>
          </a:p>
        </p:txBody>
      </p:sp>
      <p:sp>
        <p:nvSpPr>
          <p:cNvPr id="4" name="Slide Number Placeholder 3"/>
          <p:cNvSpPr>
            <a:spLocks noGrp="1"/>
          </p:cNvSpPr>
          <p:nvPr>
            <p:ph type="sldNum" sz="quarter" idx="10"/>
          </p:nvPr>
        </p:nvSpPr>
        <p:spPr/>
        <p:txBody>
          <a:bodyPr/>
          <a:lstStyle/>
          <a:p>
            <a:pPr>
              <a:defRPr/>
            </a:pPr>
            <a:fld id="{A36553BF-3B82-40EC-8DB0-51AF3713D60A}" type="slidenum">
              <a:rPr lang="en-US" smtClean="0"/>
              <a:pPr>
                <a:defRPr/>
              </a:pPr>
              <a:t>11</a:t>
            </a:fld>
            <a:endParaRPr lang="en-US"/>
          </a:p>
        </p:txBody>
      </p:sp>
    </p:spTree>
    <p:extLst>
      <p:ext uri="{BB962C8B-B14F-4D97-AF65-F5344CB8AC3E}">
        <p14:creationId xmlns:p14="http://schemas.microsoft.com/office/powerpoint/2010/main" val="1979195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In the Discharge</a:t>
            </a:r>
            <a:r>
              <a:rPr lang="en-US" baseline="0" dirty="0" smtClean="0"/>
              <a:t> Measurement page we have a few options for documenting a measurement. Let’s start with New Channel, as that should be the option that’s used a majority of the time. When using ADCPs starting a new channel is the standard approach. This option will allow you stage the measurement, meaning you can fill out notes while making the measurement, before importing the measurement file.</a:t>
            </a:r>
          </a:p>
          <a:p>
            <a:endParaRPr lang="en-US" baseline="0" dirty="0" smtClean="0"/>
          </a:p>
          <a:p>
            <a:r>
              <a:rPr lang="en-US" baseline="0" dirty="0" smtClean="0"/>
              <a:t>The Import Channel option is used when the measurement is already complete, say if SWAMI wasn’t available at the time the measurement was made and you made notes on paper instead. Use of this option with acoustics should be rare as measurement notes need to be made before and during the measurement. </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When starting the new channel, enter the channel name</a:t>
            </a:r>
            <a:r>
              <a:rPr lang="en-US" baseline="0" dirty="0" smtClean="0"/>
              <a:t> and method for your measurement. If an ADCP method is selected, you will be asked if you would like to stage a channel for import or summary later. The same option will be presented if you select a midsection measurement method with an ADV as the velocity method. </a:t>
            </a:r>
          </a:p>
          <a:p>
            <a:endParaRPr lang="en-US" baseline="0" dirty="0" smtClean="0"/>
          </a:p>
          <a:p>
            <a:r>
              <a:rPr lang="en-US" baseline="0" dirty="0" smtClean="0"/>
              <a:t>Again, staging will allow you to fill out notes and document measurement information in SWAMI while the ADCP data is being collected. Selecting yes here will allow you to stage the measurement and the differences between the import and summary options will be discussed later.</a:t>
            </a:r>
          </a:p>
          <a:p>
            <a:endParaRPr lang="en-US" baseline="0" dirty="0" smtClean="0"/>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Once you have indicated</a:t>
            </a:r>
            <a:r>
              <a:rPr lang="en-US" baseline="0" dirty="0" smtClean="0"/>
              <a:t> that you would like to stage your channel, the Acoustic Information page is shown. </a:t>
            </a:r>
            <a:r>
              <a:rPr lang="en-US" dirty="0" smtClean="0"/>
              <a:t>In this page,</a:t>
            </a:r>
            <a:r>
              <a:rPr lang="en-US" baseline="0" dirty="0" smtClean="0"/>
              <a:t> go through each field as it applies the technique you are using. Many users simply skip the fields that do not apply to the technique and equipment they are using as entering a response could be misleading. For example, selecting No for the compass calibration drop-down would indicate you had a compass, but didn’t calibrate it. If there is no compass in the unit you are using, it would be appropriate to leave this field blank. This page was intended to serve as measurement check-list, or reminder, of what may or may not be needed for the measurement you are conducting at the time.</a:t>
            </a:r>
          </a:p>
          <a:p>
            <a:pPr eaLnBrk="1" hangingPunct="1">
              <a:spcBef>
                <a:spcPct val="0"/>
              </a:spcBef>
            </a:pPr>
            <a:endParaRPr lang="en-US" baseline="0" dirty="0" smtClean="0"/>
          </a:p>
          <a:p>
            <a:pPr eaLnBrk="1" hangingPunct="1">
              <a:spcBef>
                <a:spcPct val="0"/>
              </a:spcBef>
            </a:pPr>
            <a:r>
              <a:rPr lang="en-US" baseline="0" dirty="0" smtClean="0"/>
              <a:t>Most of the information here is self-explanatory, though the moving bed field is a source of common error. [Click] This field asks if a moving bed condition was found, not if a moving bed test was conducted. The answer here should be yes if moving bed tests indicate moving bed is present. If you do a test that does not indicate a moving bed condition, your answer would be no. Think of it as did you apply a moving bed correction. </a:t>
            </a:r>
          </a:p>
          <a:p>
            <a:pPr eaLnBrk="1" hangingPunct="1">
              <a:spcBef>
                <a:spcPct val="0"/>
              </a:spcBef>
            </a:pPr>
            <a:endParaRPr lang="en-US" baseline="0" dirty="0" smtClean="0"/>
          </a:p>
          <a:p>
            <a:pPr eaLnBrk="1" hangingPunct="1">
              <a:spcBef>
                <a:spcPct val="0"/>
              </a:spcBef>
            </a:pPr>
            <a:r>
              <a:rPr lang="en-US" baseline="0" dirty="0" smtClean="0"/>
              <a:t>During most measurements, this page would be open during the measurement, allowing you to make notes in the Acoustic Channel Notes, document your temperature comparison and enter gage readings using the </a:t>
            </a:r>
            <a:r>
              <a:rPr lang="en-US" baseline="0" dirty="0" err="1" smtClean="0"/>
              <a:t>SensorsQE</a:t>
            </a:r>
            <a:r>
              <a:rPr lang="en-US" baseline="0" dirty="0" smtClean="0"/>
              <a:t> menu option.</a:t>
            </a:r>
          </a:p>
          <a:p>
            <a:pPr eaLnBrk="1" hangingPunct="1">
              <a:spcBef>
                <a:spcPct val="0"/>
              </a:spcBef>
            </a:pPr>
            <a:endParaRPr lang="en-US" baseline="0" dirty="0" smtClean="0"/>
          </a:p>
          <a:p>
            <a:pPr eaLnBrk="1" hangingPunct="1">
              <a:spcBef>
                <a:spcPct val="0"/>
              </a:spcBef>
            </a:pPr>
            <a:r>
              <a:rPr lang="en-US" baseline="0" dirty="0" smtClean="0"/>
              <a:t>You will notice many of the fields here do not apply to acoustic point-velocity measurements, and a different page is setup for that deployment, shown here. </a:t>
            </a:r>
            <a:r>
              <a:rPr lang="en-US" sz="1100" baseline="0" dirty="0" smtClean="0"/>
              <a:t>[Click] As you can see, this page only has the time sync and instrument test drop downs, with the temperature and acoustic channel notes buttons. When you select ADV when setting up the new channel, SWAMI will automatically show this page specific to </a:t>
            </a:r>
            <a:r>
              <a:rPr lang="en-US" sz="1100" baseline="0" dirty="0" err="1" smtClean="0"/>
              <a:t>ADVs.</a:t>
            </a:r>
            <a:r>
              <a:rPr lang="en-US" sz="1100" baseline="0" dirty="0" smtClean="0"/>
              <a:t> </a:t>
            </a: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6276D0-906C-49A3-ABD3-A480187693A7}" type="slidenum">
              <a:rPr lang="en-US"/>
              <a:pPr fontAlgn="base">
                <a:spcBef>
                  <a:spcPct val="0"/>
                </a:spcBef>
                <a:spcAft>
                  <a:spcPct val="0"/>
                </a:spcAft>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temperature</a:t>
            </a:r>
            <a:r>
              <a:rPr lang="en-US" baseline="0" dirty="0" smtClean="0"/>
              <a:t> and salinity readings page is accessed through the acoustic information page we just saw. </a:t>
            </a:r>
            <a:r>
              <a:rPr lang="en-US" dirty="0" smtClean="0"/>
              <a:t>This page was developed to allow users to enter ADCP or ADV temperature</a:t>
            </a:r>
            <a:r>
              <a:rPr lang="en-US" baseline="0" dirty="0" smtClean="0"/>
              <a:t> readings against the verification sensor. Prior to this page, users were entering comparison temperatures in the environmental measurements area in SWAMI, which is no longer correct, note comparison readings here. </a:t>
            </a:r>
          </a:p>
          <a:p>
            <a:pPr eaLnBrk="1" hangingPunct="1">
              <a:spcBef>
                <a:spcPct val="0"/>
              </a:spcBef>
            </a:pPr>
            <a:endParaRPr lang="en-US" baseline="0" dirty="0" smtClean="0"/>
          </a:p>
          <a:p>
            <a:pPr eaLnBrk="1" hangingPunct="1">
              <a:spcBef>
                <a:spcPct val="0"/>
              </a:spcBef>
            </a:pPr>
            <a:r>
              <a:rPr lang="en-US" dirty="0" smtClean="0"/>
              <a:t>This temperature comparison information is not stored</a:t>
            </a:r>
            <a:r>
              <a:rPr lang="en-US" baseline="0" dirty="0" smtClean="0"/>
              <a:t> in Site Visit, it only exists in the SWAMI xml file, and can therefore only be viewed through the style sheet.</a:t>
            </a:r>
          </a:p>
          <a:p>
            <a:pPr eaLnBrk="1" hangingPunct="1">
              <a:spcBef>
                <a:spcPct val="0"/>
              </a:spcBef>
            </a:pPr>
            <a:endParaRPr lang="en-US" baseline="0" dirty="0" smtClean="0"/>
          </a:p>
          <a:p>
            <a:pPr eaLnBrk="1" hangingPunct="1">
              <a:spcBef>
                <a:spcPct val="0"/>
              </a:spcBef>
            </a:pPr>
            <a:r>
              <a:rPr lang="en-US" baseline="0" dirty="0" smtClean="0"/>
              <a:t>Many users still note the ADCP comparison temperature in the </a:t>
            </a:r>
            <a:r>
              <a:rPr lang="en-US" baseline="0" dirty="0" err="1" smtClean="0"/>
              <a:t>WinRiver</a:t>
            </a:r>
            <a:r>
              <a:rPr lang="en-US" baseline="0" dirty="0" smtClean="0"/>
              <a:t> II software as it displays on the Q measurement summary. Comparison temperatures need to be obtained with the ADCP and verification temperatures obtained at the same time in reasonable proximity to one another. When noting a temperature in </a:t>
            </a:r>
            <a:r>
              <a:rPr lang="en-US" baseline="0" dirty="0" err="1" smtClean="0"/>
              <a:t>WinRiver</a:t>
            </a:r>
            <a:r>
              <a:rPr lang="en-US" baseline="0" dirty="0" smtClean="0"/>
              <a:t> II and relying on the Q measurement summary, this is not the case. The ADCP temperature seems to be a mean from all of the transects, which is not from the exact time and location the verification temperature is taken. While noting a temperature in the Q measurement summary helps complete that document, it should not be used as the only temperature check documentation.</a:t>
            </a:r>
          </a:p>
          <a:p>
            <a:pPr eaLnBrk="1" hangingPunct="1">
              <a:spcBef>
                <a:spcPct val="0"/>
              </a:spcBef>
            </a:pPr>
            <a:endParaRPr lang="en-US" baseline="0" dirty="0" smtClean="0"/>
          </a:p>
          <a:p>
            <a:pPr eaLnBrk="1" hangingPunct="1">
              <a:spcBef>
                <a:spcPct val="0"/>
              </a:spcBef>
            </a:pPr>
            <a:r>
              <a:rPr lang="en-US" baseline="0" dirty="0" smtClean="0"/>
              <a:t>In this page, be sure you are noting the temperatures consistently, either in degrees Fahrenheit or Celsius. You have the option to enter multiple readings, which could be useful for documenting a salinity profile as distance and width can be entered in the comments.</a:t>
            </a:r>
            <a:endParaRPr lang="en-US" dirty="0"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A449B1-120F-4091-B83A-3B65D688F0E5}" type="slidenum">
              <a:rPr lang="en-US"/>
              <a:pPr fontAlgn="base">
                <a:spcBef>
                  <a:spcPct val="0"/>
                </a:spcBef>
                <a:spcAft>
                  <a:spcPct val="0"/>
                </a:spcAft>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During data collection notes can be entered in the Acoustic Measurement</a:t>
            </a:r>
            <a:r>
              <a:rPr lang="en-US" baseline="0" dirty="0" smtClean="0"/>
              <a:t> Notes </a:t>
            </a:r>
            <a:r>
              <a:rPr lang="en-US" dirty="0" smtClean="0"/>
              <a:t>page or in the manufacturer</a:t>
            </a:r>
            <a:r>
              <a:rPr lang="en-US" baseline="0" dirty="0" smtClean="0"/>
              <a:t> software. For wading acoustic point-velocity meters, it’s recommended to make all notes in SWAMI as comments entered in the FlowTracker are not imported. For ADCP data collection, notes are imported with the data files. </a:t>
            </a:r>
            <a:r>
              <a:rPr lang="en-US" baseline="0" dirty="0" err="1" smtClean="0"/>
              <a:t>RiverSurveyor</a:t>
            </a:r>
            <a:r>
              <a:rPr lang="en-US" baseline="0" dirty="0" smtClean="0"/>
              <a:t> Live offers limited space for comments, so SWAMI may be the preferred location. For </a:t>
            </a:r>
            <a:r>
              <a:rPr lang="en-US" baseline="0" dirty="0" err="1" smtClean="0"/>
              <a:t>WinRiver</a:t>
            </a:r>
            <a:r>
              <a:rPr lang="en-US" baseline="0" dirty="0" smtClean="0"/>
              <a:t> II, notes made to a specific transect or in the site information page are imported with the </a:t>
            </a:r>
            <a:r>
              <a:rPr lang="en-US" baseline="0" dirty="0" err="1" smtClean="0"/>
              <a:t>mmt</a:t>
            </a:r>
            <a:r>
              <a:rPr lang="en-US" baseline="0" dirty="0" smtClean="0"/>
              <a:t>. </a:t>
            </a:r>
          </a:p>
          <a:p>
            <a:endParaRPr lang="en-US" baseline="0" dirty="0" smtClean="0"/>
          </a:p>
          <a:p>
            <a:r>
              <a:rPr lang="en-US" baseline="0" dirty="0" smtClean="0"/>
              <a:t>Regardless of where notes are made, in SWAMI or the manufacturer software, ensure that measurements are documented properly and all notes end up in SWAMI so they are loaded into Site Visit.</a:t>
            </a:r>
          </a:p>
          <a:p>
            <a:endParaRPr lang="en-US" baseline="0" dirty="0" smtClean="0"/>
          </a:p>
          <a:p>
            <a:r>
              <a:rPr lang="en-US" baseline="0" dirty="0" smtClean="0"/>
              <a:t>Imported notes and notes entered in SWAMI for a specific channel are all moved to the overall measurement comment field in </a:t>
            </a:r>
            <a:r>
              <a:rPr lang="en-US" baseline="0" dirty="0" err="1" smtClean="0"/>
              <a:t>SiteVisit</a:t>
            </a:r>
            <a:r>
              <a:rPr lang="en-US" baseline="0" dirty="0" smtClean="0"/>
              <a:t> as there are no notes for an individual channel. [Click] Notice the characters remaining in the </a:t>
            </a:r>
            <a:r>
              <a:rPr lang="en-US" baseline="0" dirty="0" err="1" smtClean="0"/>
              <a:t>SiteVisit</a:t>
            </a:r>
            <a:r>
              <a:rPr lang="en-US" baseline="0" dirty="0" smtClean="0"/>
              <a:t> measurement comment field is shown.</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measurement is complete, selecting</a:t>
            </a:r>
            <a:r>
              <a:rPr lang="en-US" baseline="0" dirty="0" smtClean="0"/>
              <a:t> done on the acoustic information page will bring you to the channel summary page, where you document the measurement cross section. [Click] The discharge measured will be filled out once the data is imported and this page will be available again after importing the data.</a:t>
            </a:r>
          </a:p>
          <a:p>
            <a:endParaRPr lang="en-US" baseline="0" dirty="0" smtClean="0"/>
          </a:p>
          <a:p>
            <a:r>
              <a:rPr lang="en-US" baseline="0" dirty="0" smtClean="0"/>
              <a:t>This information can be filled out now, or after you have imported the acoustic data and are finalizing your measurement.</a:t>
            </a:r>
          </a:p>
        </p:txBody>
      </p:sp>
      <p:sp>
        <p:nvSpPr>
          <p:cNvPr id="4" name="Slide Number Placeholder 3"/>
          <p:cNvSpPr>
            <a:spLocks noGrp="1"/>
          </p:cNvSpPr>
          <p:nvPr>
            <p:ph type="sldNum" sz="quarter" idx="10"/>
          </p:nvPr>
        </p:nvSpPr>
        <p:spPr/>
        <p:txBody>
          <a:bodyPr/>
          <a:lstStyle/>
          <a:p>
            <a:pPr>
              <a:defRPr/>
            </a:pPr>
            <a:fld id="{A36553BF-3B82-40EC-8DB0-51AF3713D60A}" type="slidenum">
              <a:rPr lang="en-US" smtClean="0"/>
              <a:pPr>
                <a:defRPr/>
              </a:pPr>
              <a:t>17</a:t>
            </a:fld>
            <a:endParaRPr lang="en-US"/>
          </a:p>
        </p:txBody>
      </p:sp>
    </p:spTree>
    <p:extLst>
      <p:ext uri="{BB962C8B-B14F-4D97-AF65-F5344CB8AC3E}">
        <p14:creationId xmlns:p14="http://schemas.microsoft.com/office/powerpoint/2010/main" val="264674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Here</a:t>
            </a:r>
            <a:r>
              <a:rPr lang="en-US" baseline="0" dirty="0" smtClean="0"/>
              <a:t> we see the staged channel in SWAMI. At this point, the channel has notes and documentation, but no discharge information. By right clicking on the channel we see the options to edit, delete, import or summarize. Deleting the channel will remove it from the list and information will be lost. Editing a channel at any point allows you step through the channel information and make changes as needed.</a:t>
            </a:r>
          </a:p>
          <a:p>
            <a:pPr eaLnBrk="1" hangingPunct="1">
              <a:spcBef>
                <a:spcPct val="0"/>
              </a:spcBef>
            </a:pPr>
            <a:endParaRPr lang="en-US" baseline="0" dirty="0" smtClean="0"/>
          </a:p>
          <a:p>
            <a:pPr eaLnBrk="1" hangingPunct="1">
              <a:spcBef>
                <a:spcPct val="0"/>
              </a:spcBef>
            </a:pPr>
            <a:r>
              <a:rPr lang="en-US" baseline="0" dirty="0" smtClean="0"/>
              <a:t>Summarizing a channel allows you to enter basic information about the measured flow, but is usually only used with wading point velocity meters if the data file from the unit can’t be imported. Use of summarize with ADCPs should be limited as importing is preferred. Importing acoustic data is strongly recommended as it not only populates necessary fields in SWAMI for import into Site Visit without the need for manual entry, but also documents valuable information in the SWAMI xml that is stored in Site Visit. When using SWAMI_PC particularly, little effort is required to import measurements collected on the same device.</a:t>
            </a:r>
          </a:p>
          <a:p>
            <a:pPr eaLnBrk="1" hangingPunct="1">
              <a:spcBef>
                <a:spcPct val="0"/>
              </a:spcBef>
            </a:pPr>
            <a:endParaRPr lang="en-US" baseline="0" dirty="0" smtClean="0"/>
          </a:p>
          <a:p>
            <a:pPr eaLnBrk="1" hangingPunct="1">
              <a:spcBef>
                <a:spcPct val="0"/>
              </a:spcBef>
            </a:pPr>
            <a:r>
              <a:rPr lang="en-US" baseline="0" dirty="0" smtClean="0"/>
              <a:t>Recent policy changes for ADCP measurements requires that measurements are processed and finished completely at the site. Given this requirement, there should be very limited situations where the ADCP data isn’t available for import. It seems some users are staging the channel, but importing back in the office, rather than in the field. While this may be a likely situation for tidal measurements, it should be rare during routine field trips. </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1EFF10-4B69-42E7-A727-C497C49904D9}" type="slidenum">
              <a:rPr lang="en-US"/>
              <a:pPr fontAlgn="base">
                <a:spcBef>
                  <a:spcPct val="0"/>
                </a:spcBef>
                <a:spcAft>
                  <a:spcPct val="0"/>
                </a:spcAft>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selecting</a:t>
            </a:r>
            <a:r>
              <a:rPr lang="en-US" baseline="0" dirty="0" smtClean="0"/>
              <a:t> import a dialog will appear, allowing you to select the data file for your measurement. Ensure the measurement has been completely processed and the file saved in the manufacturer software before importing! Saving the file and creating an updated output file is key to ensure the correct information is imported in SWAMI. </a:t>
            </a:r>
          </a:p>
          <a:p>
            <a:endParaRPr lang="en-US" baseline="0" dirty="0" smtClean="0"/>
          </a:p>
          <a:p>
            <a:r>
              <a:rPr lang="en-US" baseline="0" dirty="0" smtClean="0"/>
              <a:t>Currently, SWAMI will import the </a:t>
            </a:r>
            <a:r>
              <a:rPr lang="en-US" baseline="0" dirty="0" err="1" smtClean="0"/>
              <a:t>csv</a:t>
            </a:r>
            <a:r>
              <a:rPr lang="en-US" baseline="0" dirty="0" smtClean="0"/>
              <a:t> file from the </a:t>
            </a:r>
            <a:r>
              <a:rPr lang="en-US" baseline="0" dirty="0" err="1" smtClean="0"/>
              <a:t>AquaCalc</a:t>
            </a:r>
            <a:r>
              <a:rPr lang="en-US" baseline="0" dirty="0" smtClean="0"/>
              <a:t>. It will also import the dis file from the FlowTracker, </a:t>
            </a:r>
            <a:r>
              <a:rPr lang="en-US" baseline="0" dirty="0" err="1" smtClean="0"/>
              <a:t>RiverSurveyor</a:t>
            </a:r>
            <a:r>
              <a:rPr lang="en-US" baseline="0" dirty="0" smtClean="0"/>
              <a:t> Live and </a:t>
            </a:r>
            <a:r>
              <a:rPr lang="en-US" baseline="0" dirty="0" err="1" smtClean="0"/>
              <a:t>RiverSurveyor</a:t>
            </a:r>
            <a:r>
              <a:rPr lang="en-US" baseline="0" dirty="0" smtClean="0"/>
              <a:t> Stationary Live software packages. For the FlowTracker, the unit must be downloaded into the Windows software and the dis file created there.</a:t>
            </a:r>
          </a:p>
          <a:p>
            <a:endParaRPr lang="en-US" baseline="0" dirty="0" smtClean="0"/>
          </a:p>
          <a:p>
            <a:r>
              <a:rPr lang="en-US" baseline="0" dirty="0" smtClean="0"/>
              <a:t>SWAMI will import the </a:t>
            </a:r>
            <a:r>
              <a:rPr lang="en-US" baseline="0" dirty="0" err="1" smtClean="0"/>
              <a:t>mmt</a:t>
            </a:r>
            <a:r>
              <a:rPr lang="en-US" baseline="0" dirty="0" smtClean="0"/>
              <a:t> file from </a:t>
            </a:r>
            <a:r>
              <a:rPr lang="en-US" baseline="0" dirty="0" err="1" smtClean="0"/>
              <a:t>WinRiver</a:t>
            </a:r>
            <a:r>
              <a:rPr lang="en-US" baseline="0" dirty="0" smtClean="0"/>
              <a:t> II or the </a:t>
            </a:r>
            <a:r>
              <a:rPr lang="en-US" baseline="0" dirty="0" err="1" smtClean="0"/>
              <a:t>HydroML</a:t>
            </a:r>
            <a:r>
              <a:rPr lang="en-US" baseline="0" dirty="0" smtClean="0"/>
              <a:t> file from </a:t>
            </a:r>
            <a:r>
              <a:rPr lang="en-US" baseline="0" dirty="0" err="1" smtClean="0"/>
              <a:t>WinRiver</a:t>
            </a:r>
            <a:r>
              <a:rPr lang="en-US" baseline="0" dirty="0" smtClean="0"/>
              <a:t> II. Using the </a:t>
            </a:r>
            <a:r>
              <a:rPr lang="en-US" baseline="0" dirty="0" err="1" smtClean="0"/>
              <a:t>mmt</a:t>
            </a:r>
            <a:r>
              <a:rPr lang="en-US" baseline="0" dirty="0" smtClean="0"/>
              <a:t> file has several advantages, the most important being that it always contains the updated measurement information. With the </a:t>
            </a:r>
            <a:r>
              <a:rPr lang="en-US" baseline="0" dirty="0" err="1" smtClean="0"/>
              <a:t>HydroML</a:t>
            </a:r>
            <a:r>
              <a:rPr lang="en-US" baseline="0" dirty="0" smtClean="0"/>
              <a:t> there is a chance changes are made in </a:t>
            </a:r>
            <a:r>
              <a:rPr lang="en-US" baseline="0" dirty="0" err="1" smtClean="0"/>
              <a:t>WinRiver</a:t>
            </a:r>
            <a:r>
              <a:rPr lang="en-US" baseline="0" dirty="0" smtClean="0"/>
              <a:t> II and a new </a:t>
            </a:r>
            <a:r>
              <a:rPr lang="en-US" baseline="0" dirty="0" err="1" smtClean="0"/>
              <a:t>HydroML</a:t>
            </a:r>
            <a:r>
              <a:rPr lang="en-US" baseline="0" dirty="0" smtClean="0"/>
              <a:t> isn’t created. The </a:t>
            </a:r>
            <a:r>
              <a:rPr lang="en-US" baseline="0" dirty="0" err="1" smtClean="0"/>
              <a:t>mmt</a:t>
            </a:r>
            <a:r>
              <a:rPr lang="en-US" baseline="0" dirty="0" smtClean="0"/>
              <a:t> import includes the transect notes, the measurement notes in the station information page, ADCP tests, compass calibration results and the transect data. The </a:t>
            </a:r>
            <a:r>
              <a:rPr lang="en-US" baseline="0" dirty="0" err="1" smtClean="0"/>
              <a:t>HydroML</a:t>
            </a:r>
            <a:r>
              <a:rPr lang="en-US" baseline="0" dirty="0" smtClean="0"/>
              <a:t> does not include transect notes.</a:t>
            </a:r>
          </a:p>
          <a:p>
            <a:endParaRPr lang="en-US" baseline="0" dirty="0" smtClean="0"/>
          </a:p>
          <a:p>
            <a:r>
              <a:rPr lang="en-US" baseline="0" dirty="0" smtClean="0"/>
              <a:t>SWAMI will also import the XML summary file from the </a:t>
            </a:r>
            <a:r>
              <a:rPr lang="en-US" baseline="0" dirty="0" err="1" smtClean="0"/>
              <a:t>SxS</a:t>
            </a:r>
            <a:r>
              <a:rPr lang="en-US" baseline="0" dirty="0" smtClean="0"/>
              <a:t> Pro software. Using the </a:t>
            </a:r>
            <a:r>
              <a:rPr lang="en-US" baseline="0" dirty="0" err="1" smtClean="0"/>
              <a:t>mmt</a:t>
            </a:r>
            <a:r>
              <a:rPr lang="en-US" baseline="0" dirty="0" smtClean="0"/>
              <a:t> from </a:t>
            </a:r>
            <a:r>
              <a:rPr lang="en-US" baseline="0" dirty="0" err="1" smtClean="0"/>
              <a:t>SxS</a:t>
            </a:r>
            <a:r>
              <a:rPr lang="en-US" baseline="0" dirty="0" smtClean="0"/>
              <a:t> Pro was not a practical option.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36553BF-3B82-40EC-8DB0-51AF3713D60A}" type="slidenum">
              <a:rPr lang="en-US" smtClean="0"/>
              <a:pPr>
                <a:defRPr/>
              </a:pPr>
              <a:t>19</a:t>
            </a:fld>
            <a:endParaRPr lang="en-US"/>
          </a:p>
        </p:txBody>
      </p:sp>
    </p:spTree>
    <p:extLst>
      <p:ext uri="{BB962C8B-B14F-4D97-AF65-F5344CB8AC3E}">
        <p14:creationId xmlns:p14="http://schemas.microsoft.com/office/powerpoint/2010/main" val="2188180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Once the file you are importing is selected,</a:t>
            </a:r>
            <a:r>
              <a:rPr lang="en-US" baseline="0" dirty="0" smtClean="0"/>
              <a:t> SWAMI will perform some checks on it. It will confirm the file type you are importing, check the station number in the file versus the SWAMI station number and check the meter file for the serial number of the unit you are using. </a:t>
            </a:r>
          </a:p>
          <a:p>
            <a:endParaRPr lang="en-US" baseline="0" dirty="0" smtClean="0"/>
          </a:p>
          <a:p>
            <a:r>
              <a:rPr lang="en-US" baseline="0" dirty="0" smtClean="0"/>
              <a:t>If the unit you are using can’t be found in the meter file, select a generic version of that unit, rather than selecting unspecified, and consider updating the meter after the fact in </a:t>
            </a:r>
            <a:r>
              <a:rPr lang="en-US" baseline="0" dirty="0" err="1" smtClean="0"/>
              <a:t>SiteVisit</a:t>
            </a:r>
            <a:r>
              <a:rPr lang="en-US" baseline="0" dirty="0" smtClean="0"/>
              <a:t>. </a:t>
            </a:r>
          </a:p>
          <a:p>
            <a:endParaRPr lang="en-US" baseline="0" dirty="0" smtClean="0"/>
          </a:p>
          <a:p>
            <a:r>
              <a:rPr lang="en-US" baseline="0" dirty="0" smtClean="0"/>
              <a:t>Having the correct meter associated with your measurement may not seem like something worth worrying about. A database query in 2012 revealed over 20,000 ADCP measurements with an unspecified velocity meter. While many of these may be legacy measurements, having this information populated has it’s advantages. For example, a while back there was a known issue with WM12 and a certain version of firmware. How convenient would it have been to query the database and get a list of all the measurements made with these configuration settings so they could be reviewed. This detailed acoustic information can also be used by OSW to guide resources in testing, method development and funding. So, while not having a meter in the meter list may seem like a minor issue, it does have some important uses.</a:t>
            </a:r>
            <a:endParaRPr lang="en-US" dirty="0" smtClean="0"/>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6553BF-3B82-40EC-8DB0-51AF3713D60A}" type="slidenum">
              <a:rPr lang="en-US" smtClean="0"/>
              <a:pPr>
                <a:defRPr/>
              </a:pPr>
              <a:t>3</a:t>
            </a:fld>
            <a:endParaRPr lang="en-US"/>
          </a:p>
        </p:txBody>
      </p:sp>
    </p:spTree>
    <p:extLst>
      <p:ext uri="{BB962C8B-B14F-4D97-AF65-F5344CB8AC3E}">
        <p14:creationId xmlns:p14="http://schemas.microsoft.com/office/powerpoint/2010/main" val="1226134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After the file has been imported SWAMI will walk you through screens that were previously filled out while staging the measurement. Take the time to make sure that all fields were correctly populated. Most information will be taken from the measurement file and will populate the appropriate field. On this</a:t>
            </a:r>
            <a:r>
              <a:rPr lang="en-US" baseline="0" dirty="0" smtClean="0"/>
              <a:t> channel information</a:t>
            </a:r>
            <a:r>
              <a:rPr lang="en-US" dirty="0" smtClean="0"/>
              <a:t> page, you will need to fill out the deployment method and suspension</a:t>
            </a:r>
            <a:r>
              <a:rPr lang="en-US" baseline="0" dirty="0" smtClean="0"/>
              <a:t> method for your measurement, though there may be other fields, like the meter used, that were not imported and will need to be filled out manually.</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Next,</a:t>
            </a:r>
            <a:r>
              <a:rPr lang="en-US" baseline="0" dirty="0" smtClean="0"/>
              <a:t> you are taken back to the acoustic information page. </a:t>
            </a:r>
            <a:r>
              <a:rPr lang="en-US" dirty="0" smtClean="0"/>
              <a:t>You have the option to edit</a:t>
            </a:r>
            <a:r>
              <a:rPr lang="en-US" baseline="0" dirty="0" smtClean="0"/>
              <a:t> or update your previous entries. For example, you might change your selection for moving bed if you didn’t know the results while collecting the transect data.</a:t>
            </a:r>
          </a:p>
          <a:p>
            <a:endParaRPr lang="en-US" dirty="0" smtClean="0"/>
          </a:p>
          <a:p>
            <a:r>
              <a:rPr lang="en-US" dirty="0" smtClean="0"/>
              <a:t>Notes imported from the measurement file will now</a:t>
            </a:r>
            <a:r>
              <a:rPr lang="en-US" baseline="0" dirty="0" smtClean="0"/>
              <a:t> be visible in SWAMI and can be edited/deleted as needed. Ensure measurement notes are complete and not duplicated.</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Most of the dat</a:t>
            </a:r>
            <a:r>
              <a:rPr lang="en-US" baseline="0" dirty="0" smtClean="0"/>
              <a:t>a on the measurement summary page is automatically populated from the imported data. If a moving bed correction is applied, use the Correction button at the bottom of this page, d</a:t>
            </a:r>
            <a:r>
              <a:rPr lang="en-US" dirty="0" smtClean="0"/>
              <a:t>o not use the ‘Adjust’ button on the measurement summary page. In the correction page, the correction can be entered as a number or a percentage. It</a:t>
            </a:r>
            <a:r>
              <a:rPr lang="en-US" baseline="0" dirty="0" smtClean="0"/>
              <a:t> is important to note that c</a:t>
            </a:r>
            <a:r>
              <a:rPr lang="en-US" dirty="0" smtClean="0"/>
              <a:t>orrecting discharge for moving bed conditions will affect your mean velocity</a:t>
            </a:r>
            <a:r>
              <a:rPr lang="en-US" baseline="0" dirty="0" smtClean="0"/>
              <a:t> and you will n</a:t>
            </a:r>
            <a:r>
              <a:rPr lang="en-US" dirty="0" smtClean="0"/>
              <a:t>eed to compute the mean velocity and change it on the measurement page</a:t>
            </a:r>
            <a:r>
              <a:rPr lang="en-US" baseline="0" dirty="0" smtClean="0"/>
              <a:t> if corrections are being manually entered into SWAMI.</a:t>
            </a:r>
            <a:endParaRPr lang="en-US" dirty="0" smtClean="0"/>
          </a:p>
          <a:p>
            <a:pPr eaLnBrk="1" hangingPunct="1">
              <a:spcBef>
                <a:spcPct val="0"/>
              </a:spcBef>
            </a:pPr>
            <a:endParaRPr lang="en-US" dirty="0" smtClean="0"/>
          </a:p>
          <a:p>
            <a:pPr eaLnBrk="1" hangingPunct="1">
              <a:spcBef>
                <a:spcPct val="0"/>
              </a:spcBef>
            </a:pPr>
            <a:r>
              <a:rPr lang="en-US" dirty="0" smtClean="0"/>
              <a:t>When</a:t>
            </a:r>
            <a:r>
              <a:rPr lang="en-US" baseline="0" dirty="0" smtClean="0"/>
              <a:t> using WRII 2.10 the moving bed corrections can be applied directly in the software. If this is the case, SWAMI will import the corrected discharge and populate the correction information for you, based on the method you used in the software.</a:t>
            </a:r>
          </a:p>
          <a:p>
            <a:pPr eaLnBrk="1" hangingPunct="1">
              <a:spcBef>
                <a:spcPct val="0"/>
              </a:spcBef>
            </a:pPr>
            <a:endParaRPr lang="en-US" baseline="0" dirty="0" smtClean="0"/>
          </a:p>
          <a:p>
            <a:pPr eaLnBrk="1" hangingPunct="1">
              <a:spcBef>
                <a:spcPct val="0"/>
              </a:spcBef>
            </a:pPr>
            <a:r>
              <a:rPr lang="en-US" baseline="0" dirty="0" smtClean="0"/>
              <a:t>This functionality will be added for </a:t>
            </a:r>
            <a:r>
              <a:rPr lang="en-US" baseline="0" dirty="0" err="1" smtClean="0"/>
              <a:t>SonTek</a:t>
            </a:r>
            <a:r>
              <a:rPr lang="en-US" baseline="0" dirty="0" smtClean="0"/>
              <a:t> measurements collected in RS Live, as well. </a:t>
            </a:r>
            <a:endParaRPr lang="en-US" dirty="0"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B5FE67-0540-4721-B7FA-91105DF47926}" type="slidenum">
              <a:rPr lang="en-US"/>
              <a:pPr fontAlgn="base">
                <a:spcBef>
                  <a:spcPct val="0"/>
                </a:spcBef>
                <a:spcAft>
                  <a:spcPct val="0"/>
                </a:spcAft>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As we</a:t>
            </a:r>
            <a:r>
              <a:rPr lang="en-US" baseline="0" dirty="0" smtClean="0"/>
              <a:t> move on to the channel summary page, you will notice the d</a:t>
            </a:r>
            <a:r>
              <a:rPr lang="en-US" dirty="0" smtClean="0"/>
              <a:t>ischarge measured will now be populated</a:t>
            </a:r>
            <a:r>
              <a:rPr lang="en-US" baseline="0" dirty="0" smtClean="0"/>
              <a:t> and you can fill out any remaining information. Once you hit done, the channel is complete.</a:t>
            </a:r>
          </a:p>
          <a:p>
            <a:endParaRPr lang="en-US" baseline="0" dirty="0" smtClean="0"/>
          </a:p>
          <a:p>
            <a:r>
              <a:rPr lang="en-US" baseline="0" dirty="0" smtClean="0"/>
              <a:t>On the discharge measurement page additional channels can be added as needed. In this case, the main channel was collected using an ADCP and the two edges estimated using manual depth and velocity readings and entered separately.</a:t>
            </a:r>
          </a:p>
          <a:p>
            <a:endParaRPr lang="en-US" baseline="0" dirty="0" smtClean="0"/>
          </a:p>
          <a:p>
            <a:r>
              <a:rPr lang="en-US" baseline="0" dirty="0" smtClean="0"/>
              <a:t>Gage height information can be entered here to check the measurement versus the shifted and </a:t>
            </a:r>
            <a:r>
              <a:rPr lang="en-US" baseline="0" dirty="0" err="1" smtClean="0"/>
              <a:t>unshifted</a:t>
            </a:r>
            <a:r>
              <a:rPr lang="en-US" baseline="0" dirty="0" smtClean="0"/>
              <a:t> Q. If this gage height is entered, the results are stored in the SWAMI file and displayed on the latest style sheets, acting as a way to document if the measurement was checked against the rating in the field.</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Once</a:t>
            </a:r>
            <a:r>
              <a:rPr lang="en-US" baseline="0" dirty="0" smtClean="0"/>
              <a:t> your channels are complete, you are brought to the measurement summary page. Again, as a reminder, don’t use the Adjust button here for moving bed corrections. Here, you rate your measurement, fill out the gage height information and note your start and end time. Clicking on the start and end labels will populate the times from the imported data files, though you should ensure these times were imported correctly.</a:t>
            </a:r>
            <a:endParaRPr lang="en-US" dirty="0" smtClean="0"/>
          </a:p>
          <a:p>
            <a:endParaRPr lang="en-US" dirty="0" smtClean="0"/>
          </a:p>
          <a:p>
            <a:r>
              <a:rPr lang="en-US" dirty="0" smtClean="0"/>
              <a:t>The remarks</a:t>
            </a:r>
            <a:r>
              <a:rPr lang="en-US" baseline="0" dirty="0" smtClean="0"/>
              <a:t> here are made in addition to those made in the acoustic notes page. Those notes were specific to one channel, while these comments apply to an entire measurement, which may consist of many channels.</a:t>
            </a:r>
          </a:p>
          <a:p>
            <a:endParaRPr lang="en-US" baseline="0" dirty="0" smtClean="0"/>
          </a:p>
          <a:p>
            <a:r>
              <a:rPr lang="en-US" baseline="0" dirty="0" smtClean="0"/>
              <a:t>Once the measurement is complete you are brought to the summary of the discharge measurements for that site visit. Here, you have the option to make additional measurements or edit the measurements listed.</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the SWAMI file is complete, let’s talk about some</a:t>
            </a:r>
            <a:r>
              <a:rPr lang="en-US" baseline="0" dirty="0" smtClean="0"/>
              <a:t> of the logistics of handling that file and how the data is stored.</a:t>
            </a:r>
            <a:endParaRPr lang="en-US" dirty="0" smtClean="0"/>
          </a:p>
          <a:p>
            <a:endParaRPr lang="en-US" dirty="0" smtClean="0"/>
          </a:p>
          <a:p>
            <a:r>
              <a:rPr lang="en-US" dirty="0" smtClean="0"/>
              <a:t>It’s important to point out that</a:t>
            </a:r>
            <a:r>
              <a:rPr lang="en-US" baseline="0" dirty="0" smtClean="0"/>
              <a:t> several of the fields specific to acoustic measurements do not have a place to be stored in the database. This includes the temperature and salinity comparisons and the moving bed correction information, among others. These fields can only be viewed using the SWAMI file and style sheet.</a:t>
            </a:r>
            <a:endParaRPr lang="en-US" dirty="0" smtClean="0"/>
          </a:p>
          <a:p>
            <a:endParaRPr lang="en-US" dirty="0" smtClean="0"/>
          </a:p>
          <a:p>
            <a:r>
              <a:rPr lang="en-US" dirty="0" smtClean="0"/>
              <a:t>There has been some talk of efficiently</a:t>
            </a:r>
            <a:r>
              <a:rPr lang="en-US" baseline="0" dirty="0" smtClean="0"/>
              <a:t> merging the information in </a:t>
            </a:r>
            <a:r>
              <a:rPr lang="en-US" baseline="0" dirty="0" err="1" smtClean="0"/>
              <a:t>SiteVisit</a:t>
            </a:r>
            <a:r>
              <a:rPr lang="en-US" baseline="0" dirty="0" smtClean="0"/>
              <a:t>, which is current and up to date, with the SWAMI file, which has some information not in </a:t>
            </a:r>
            <a:r>
              <a:rPr lang="en-US" baseline="0" dirty="0" err="1" smtClean="0"/>
              <a:t>SiteVisit</a:t>
            </a:r>
            <a:r>
              <a:rPr lang="en-US" baseline="0" dirty="0" smtClean="0"/>
              <a:t>. This would allow us to create one xml file that could be used to view all of the measurement information together.</a:t>
            </a:r>
            <a:endParaRPr lang="en-US" dirty="0"/>
          </a:p>
        </p:txBody>
      </p:sp>
      <p:sp>
        <p:nvSpPr>
          <p:cNvPr id="4" name="Slide Number Placeholder 3"/>
          <p:cNvSpPr>
            <a:spLocks noGrp="1"/>
          </p:cNvSpPr>
          <p:nvPr>
            <p:ph type="sldNum" sz="quarter" idx="10"/>
          </p:nvPr>
        </p:nvSpPr>
        <p:spPr/>
        <p:txBody>
          <a:bodyPr/>
          <a:lstStyle/>
          <a:p>
            <a:pPr>
              <a:defRPr/>
            </a:pPr>
            <a:fld id="{A36553BF-3B82-40EC-8DB0-51AF3713D60A}" type="slidenum">
              <a:rPr lang="en-US" smtClean="0"/>
              <a:pPr>
                <a:defRPr/>
              </a:pPr>
              <a:t>26</a:t>
            </a:fld>
            <a:endParaRPr lang="en-US"/>
          </a:p>
        </p:txBody>
      </p:sp>
    </p:spTree>
    <p:extLst>
      <p:ext uri="{BB962C8B-B14F-4D97-AF65-F5344CB8AC3E}">
        <p14:creationId xmlns:p14="http://schemas.microsoft.com/office/powerpoint/2010/main" val="1560161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Once you are back in the office, you need to get</a:t>
            </a:r>
            <a:r>
              <a:rPr lang="en-US" baseline="0" dirty="0" smtClean="0"/>
              <a:t> the SWAMI file into the database and there a few options to do this. The first is to open </a:t>
            </a:r>
            <a:r>
              <a:rPr lang="en-US" baseline="0" dirty="0" err="1" smtClean="0"/>
              <a:t>SiteVisit</a:t>
            </a:r>
            <a:r>
              <a:rPr lang="en-US" baseline="0" dirty="0" smtClean="0"/>
              <a:t> and use the drag and drop method. It’s as simple as selecting your SWAMI file and dropping it into the </a:t>
            </a:r>
            <a:r>
              <a:rPr lang="en-US" baseline="0" dirty="0" err="1" smtClean="0"/>
              <a:t>SiteVisit</a:t>
            </a:r>
            <a:r>
              <a:rPr lang="en-US" baseline="0" dirty="0" smtClean="0"/>
              <a:t> program [Click]</a:t>
            </a:r>
          </a:p>
          <a:p>
            <a:endParaRPr lang="en-US" baseline="0" dirty="0" smtClean="0"/>
          </a:p>
          <a:p>
            <a:r>
              <a:rPr lang="en-US" baseline="0" dirty="0" smtClean="0"/>
              <a:t>You will have the option to import, import and overwrite or cancel. Importing should be the primary selection, but import and overwrite may be useful if the same site visit already exists and you would like to replace it. It’s important to note that you can drag and drop multiple files at once.</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files are imported using drag and</a:t>
            </a:r>
            <a:r>
              <a:rPr lang="en-US" baseline="0" dirty="0" smtClean="0"/>
              <a:t> drop they open in individual windows. Address any warnings in </a:t>
            </a:r>
            <a:r>
              <a:rPr lang="en-US" baseline="0" dirty="0" err="1" smtClean="0"/>
              <a:t>SiteVisit</a:t>
            </a:r>
            <a:r>
              <a:rPr lang="en-US" baseline="0" dirty="0" smtClean="0"/>
              <a:t>, for example, you may need to calculate the velocity if moving bed corrections were applied. Or perhaps the meter you specified in the field is not recognized in </a:t>
            </a:r>
            <a:r>
              <a:rPr lang="en-US" baseline="0" dirty="0" err="1" smtClean="0"/>
              <a:t>SiteVisit</a:t>
            </a:r>
            <a:r>
              <a:rPr lang="en-US" baseline="0" dirty="0" smtClean="0"/>
              <a:t>.</a:t>
            </a:r>
          </a:p>
          <a:p>
            <a:endParaRPr lang="en-US" baseline="0" dirty="0" smtClean="0"/>
          </a:p>
          <a:p>
            <a:r>
              <a:rPr lang="en-US" baseline="0" dirty="0" smtClean="0"/>
              <a:t>Once it’s complete, save the site visit and lock it as needed.</a:t>
            </a:r>
            <a:endParaRPr lang="en-US" dirty="0"/>
          </a:p>
        </p:txBody>
      </p:sp>
      <p:sp>
        <p:nvSpPr>
          <p:cNvPr id="4" name="Slide Number Placeholder 3"/>
          <p:cNvSpPr>
            <a:spLocks noGrp="1"/>
          </p:cNvSpPr>
          <p:nvPr>
            <p:ph type="sldNum" sz="quarter" idx="10"/>
          </p:nvPr>
        </p:nvSpPr>
        <p:spPr/>
        <p:txBody>
          <a:bodyPr/>
          <a:lstStyle/>
          <a:p>
            <a:pPr>
              <a:defRPr/>
            </a:pPr>
            <a:fld id="{A36553BF-3B82-40EC-8DB0-51AF3713D60A}" type="slidenum">
              <a:rPr lang="en-US" smtClean="0"/>
              <a:pPr>
                <a:defRPr/>
              </a:pPr>
              <a:t>28</a:t>
            </a:fld>
            <a:endParaRPr lang="en-US"/>
          </a:p>
        </p:txBody>
      </p:sp>
    </p:spTree>
    <p:extLst>
      <p:ext uri="{BB962C8B-B14F-4D97-AF65-F5344CB8AC3E}">
        <p14:creationId xmlns:p14="http://schemas.microsoft.com/office/powerpoint/2010/main" val="25414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loader is another option for getting SWAMI</a:t>
            </a:r>
            <a:r>
              <a:rPr lang="en-US" baseline="0" dirty="0" smtClean="0"/>
              <a:t> files into the </a:t>
            </a:r>
            <a:r>
              <a:rPr lang="en-US" baseline="0" dirty="0" err="1" smtClean="0"/>
              <a:t>SiteVisit</a:t>
            </a:r>
            <a:r>
              <a:rPr lang="en-US" baseline="0" dirty="0" smtClean="0"/>
              <a:t>. Here, we see the </a:t>
            </a:r>
            <a:r>
              <a:rPr lang="en-US" baseline="0" dirty="0" err="1" smtClean="0"/>
              <a:t>svdepot</a:t>
            </a:r>
            <a:r>
              <a:rPr lang="en-US" baseline="0" dirty="0" smtClean="0"/>
              <a:t> directory on our NWIS server. A symbolic link in my Unix home directory allows to me to directly access the </a:t>
            </a:r>
            <a:r>
              <a:rPr lang="en-US" baseline="0" dirty="0" err="1" smtClean="0"/>
              <a:t>svdepot</a:t>
            </a:r>
            <a:r>
              <a:rPr lang="en-US" baseline="0" dirty="0" smtClean="0"/>
              <a:t> without logging into NWIS. More information on the setting up the loader can be found on the NWIS webpage, using the link shown. In the </a:t>
            </a:r>
            <a:r>
              <a:rPr lang="en-US" baseline="0" dirty="0" err="1" smtClean="0"/>
              <a:t>svdepot</a:t>
            </a:r>
            <a:r>
              <a:rPr lang="en-US" baseline="0" dirty="0" smtClean="0"/>
              <a:t>, there are three folders, one for done files, one for error files and one for </a:t>
            </a:r>
            <a:r>
              <a:rPr lang="en-US" baseline="0" dirty="0" err="1" smtClean="0"/>
              <a:t>hydroml</a:t>
            </a:r>
            <a:r>
              <a:rPr lang="en-US" baseline="0" dirty="0" smtClean="0"/>
              <a:t> files. </a:t>
            </a:r>
          </a:p>
          <a:p>
            <a:endParaRPr lang="en-US" baseline="0" dirty="0" smtClean="0"/>
          </a:p>
          <a:p>
            <a:r>
              <a:rPr lang="en-US" baseline="0" dirty="0" smtClean="0"/>
              <a:t>Using the loader is as simple as copying the SWAMI files to the </a:t>
            </a:r>
            <a:r>
              <a:rPr lang="en-US" baseline="0" dirty="0" err="1" smtClean="0"/>
              <a:t>hydroml</a:t>
            </a:r>
            <a:r>
              <a:rPr lang="en-US" baseline="0" dirty="0" smtClean="0"/>
              <a:t> files folder. Once processed, they will be moved to either the done or error folder and an email sent to the address you entered into SWAMI. </a:t>
            </a:r>
          </a:p>
          <a:p>
            <a:endParaRPr lang="en-US" baseline="0" dirty="0" smtClean="0"/>
          </a:p>
          <a:p>
            <a:r>
              <a:rPr lang="en-US" baseline="0" dirty="0" smtClean="0"/>
              <a:t>It’s always good practice to ensure every file you put into the loader makes it into the database.</a:t>
            </a:r>
            <a:endParaRPr lang="en-US" dirty="0"/>
          </a:p>
        </p:txBody>
      </p:sp>
      <p:sp>
        <p:nvSpPr>
          <p:cNvPr id="4" name="Slide Number Placeholder 3"/>
          <p:cNvSpPr>
            <a:spLocks noGrp="1"/>
          </p:cNvSpPr>
          <p:nvPr>
            <p:ph type="sldNum" sz="quarter" idx="10"/>
          </p:nvPr>
        </p:nvSpPr>
        <p:spPr/>
        <p:txBody>
          <a:bodyPr/>
          <a:lstStyle/>
          <a:p>
            <a:pPr>
              <a:defRPr/>
            </a:pPr>
            <a:fld id="{A36553BF-3B82-40EC-8DB0-51AF3713D60A}" type="slidenum">
              <a:rPr lang="en-US" smtClean="0"/>
              <a:pPr>
                <a:defRPr/>
              </a:pPr>
              <a:t>29</a:t>
            </a:fld>
            <a:endParaRPr lang="en-US"/>
          </a:p>
        </p:txBody>
      </p:sp>
    </p:spTree>
    <p:extLst>
      <p:ext uri="{BB962C8B-B14F-4D97-AF65-F5344CB8AC3E}">
        <p14:creationId xmlns:p14="http://schemas.microsoft.com/office/powerpoint/2010/main" val="330880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A common issue when</a:t>
            </a:r>
            <a:r>
              <a:rPr lang="en-US" baseline="0" dirty="0" smtClean="0"/>
              <a:t> using SWAMI is what to do when a SWAMI file is loaded into </a:t>
            </a:r>
            <a:r>
              <a:rPr lang="en-US" baseline="0" dirty="0" err="1" smtClean="0"/>
              <a:t>SiteVisit</a:t>
            </a:r>
            <a:r>
              <a:rPr lang="en-US" baseline="0" dirty="0" smtClean="0"/>
              <a:t> and an error is found in the measurement during review. The new, updated measurement information needs to be entered into the database, but the debate starts on how those updates should be made.</a:t>
            </a:r>
          </a:p>
          <a:p>
            <a:endParaRPr lang="en-US" baseline="0" dirty="0" smtClean="0"/>
          </a:p>
          <a:p>
            <a:r>
              <a:rPr lang="en-US" baseline="0" dirty="0" smtClean="0"/>
              <a:t>There are two common ways users handle this issue. The first is to update the SWAMI file in the office, delete the site visit in the database, and re-load the new SWAMI file. Another option is to leave the SWAMI file as the field copy of the site visit and update site visit with the current information. </a:t>
            </a:r>
          </a:p>
          <a:p>
            <a:endParaRPr lang="en-US" baseline="0" dirty="0" smtClean="0"/>
          </a:p>
          <a:p>
            <a:r>
              <a:rPr lang="en-US" baseline="0" dirty="0" smtClean="0"/>
              <a:t>There are advantages and disadvantages to both approaches. If the SWAMI file is updated then that file and site visit will match, though you may lose any data added in Site Visit when deleting the visit, say for a sensor inspection. If this approach is used, be sure that there was no additional information added in </a:t>
            </a:r>
            <a:r>
              <a:rPr lang="en-US" baseline="0" dirty="0" err="1" smtClean="0"/>
              <a:t>SiteVisit</a:t>
            </a:r>
            <a:r>
              <a:rPr lang="en-US" baseline="0" dirty="0" smtClean="0"/>
              <a:t> that would be lost if the visit is deleted. It’s also recommended to save the original SWAMI file and create a new, edited SWAMI file. </a:t>
            </a:r>
          </a:p>
          <a:p>
            <a:endParaRPr lang="en-US" baseline="0" dirty="0" smtClean="0"/>
          </a:p>
          <a:p>
            <a:r>
              <a:rPr lang="en-US" baseline="0" dirty="0" smtClean="0"/>
              <a:t>If site visit is updated, it preserves the original field data in the SWAMI file and also preserves any changes made to the site visit after it was loaded since it’s not being deleted. In this case, though, the SWAMI file and the site visit won’t match. </a:t>
            </a:r>
          </a:p>
          <a:p>
            <a:endParaRPr lang="en-US" baseline="0" dirty="0" smtClean="0"/>
          </a:p>
          <a:p>
            <a:r>
              <a:rPr lang="en-US" baseline="0" dirty="0" smtClean="0"/>
              <a:t>Regardless of which method is used, be sure to document the changes made in the record station analysis or the site visit remarks. Again, be sure any new site visit comments are preserved if site visits are being deleted and re-loaded.</a:t>
            </a:r>
          </a:p>
          <a:p>
            <a:endParaRPr lang="en-US" baseline="0" dirty="0" smtClean="0"/>
          </a:p>
          <a:p>
            <a:r>
              <a:rPr lang="en-US" baseline="0" dirty="0" smtClean="0"/>
              <a:t>Based on my experience it seems the more common approach is to leave the SWAMI file alone, as a copy of the field data, and to make updates in Site Visit, noting any changes in the site visit or measurement remarks. In this approach, the information in Site Visit is treated as the final product, not the SWAMI file, as the publication reports are pulled using the information in Site Visit. </a:t>
            </a:r>
            <a:endParaRPr lang="en-US" dirty="0"/>
          </a:p>
        </p:txBody>
      </p:sp>
      <p:sp>
        <p:nvSpPr>
          <p:cNvPr id="4" name="Slide Number Placeholder 3"/>
          <p:cNvSpPr>
            <a:spLocks noGrp="1"/>
          </p:cNvSpPr>
          <p:nvPr>
            <p:ph type="sldNum" sz="quarter" idx="10"/>
          </p:nvPr>
        </p:nvSpPr>
        <p:spPr/>
        <p:txBody>
          <a:bodyPr/>
          <a:lstStyle/>
          <a:p>
            <a:pPr>
              <a:defRPr/>
            </a:pPr>
            <a:fld id="{A36553BF-3B82-40EC-8DB0-51AF3713D60A}" type="slidenum">
              <a:rPr lang="en-US" smtClean="0"/>
              <a:pPr>
                <a:defRPr/>
              </a:pPr>
              <a:t>30</a:t>
            </a:fld>
            <a:endParaRPr lang="en-US"/>
          </a:p>
        </p:txBody>
      </p:sp>
    </p:spTree>
    <p:extLst>
      <p:ext uri="{BB962C8B-B14F-4D97-AF65-F5344CB8AC3E}">
        <p14:creationId xmlns:p14="http://schemas.microsoft.com/office/powerpoint/2010/main" val="2172787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 look over some recent statistics on usage of SWAMI in the USGS overall. First, here is a pie chart that shows the entry method of all </a:t>
            </a:r>
            <a:r>
              <a:rPr lang="en-US" baseline="0" smtClean="0"/>
              <a:t>site visits from </a:t>
            </a:r>
            <a:r>
              <a:rPr lang="en-US" baseline="0" dirty="0" smtClean="0"/>
              <a:t>January 2010 to April 2013. You will notice that in that time frame, manual entries dominate the entry method. Other methods, primarily SWAMI and SWAMI_PC, account for the majority of the remaining site visits. As you can see here, use of SWAMI during this time frame was much greater than SWAMI_PC. [Click]</a:t>
            </a:r>
          </a:p>
          <a:p>
            <a:endParaRPr lang="en-US" baseline="0" dirty="0" smtClean="0"/>
          </a:p>
          <a:p>
            <a:r>
              <a:rPr lang="en-US" dirty="0" smtClean="0"/>
              <a:t>Let’s look at the same</a:t>
            </a:r>
            <a:r>
              <a:rPr lang="en-US" baseline="0" dirty="0" smtClean="0"/>
              <a:t> time period in another way, broken down by month. When we look at the data by month, we notice the manual entries accounted for 80% of the site visits in January 2010, a number that has steadily decreased down to around 20% currently. This representation of the data also shows that while SWAMI and SWAMI_PC accounted for less than 10% of the site visits in January 2010, they now account for around 70% of all site visits.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One more observation here is the growth of SWAMI_PC from October 2011 to today. While SWAMI use seemed consistent during this period, use of SWAMI_PC increased by 20-30%. These usage statistics only further highlight the need for consistent use of SWAMI across the board, including acoustics. </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A36553BF-3B82-40EC-8DB0-51AF3713D60A}" type="slidenum">
              <a:rPr lang="en-US" smtClean="0"/>
              <a:pPr>
                <a:defRPr/>
              </a:pPr>
              <a:t>4</a:t>
            </a:fld>
            <a:endParaRPr lang="en-US"/>
          </a:p>
        </p:txBody>
      </p:sp>
    </p:spTree>
    <p:extLst>
      <p:ext uri="{BB962C8B-B14F-4D97-AF65-F5344CB8AC3E}">
        <p14:creationId xmlns:p14="http://schemas.microsoft.com/office/powerpoint/2010/main" val="1473132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p:spPr>
      </p:sp>
      <p:sp>
        <p:nvSpPr>
          <p:cNvPr id="5632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r>
              <a:rPr lang="en-US" dirty="0" smtClean="0"/>
              <a:t>The</a:t>
            </a:r>
            <a:r>
              <a:rPr lang="en-US" baseline="0" dirty="0" smtClean="0"/>
              <a:t> use of style sheets and knowing what SWAMI file to view can be confusing, depending on how your office treats this electronic data. </a:t>
            </a:r>
          </a:p>
          <a:p>
            <a:endParaRPr lang="en-US" baseline="0" dirty="0" smtClean="0"/>
          </a:p>
          <a:p>
            <a:r>
              <a:rPr lang="en-US" baseline="0" dirty="0" smtClean="0"/>
              <a:t>For those wanting to view the updated Site Visit information on a printable style sheet, there is an ability to export the current site visit to xml and apply it to a style sheet. You will also notice the original SWAMI file that was imported is available for viewing/export as well, allowing the two to be compared for changes. This capability is also useful to view acoustic related information that is not stored in Site Visit and is only available in the SWAMI file. Be aware, though that if a file is imported and then updated on a local server and not re-imported, it will not match the original SWAMI file that was imported and stored in </a:t>
            </a:r>
            <a:r>
              <a:rPr lang="en-US" baseline="0" dirty="0" err="1" smtClean="0"/>
              <a:t>SiteVisit</a:t>
            </a:r>
            <a:r>
              <a:rPr lang="en-US" baseline="0" dirty="0" smtClean="0"/>
              <a:t> here.</a:t>
            </a:r>
          </a:p>
          <a:p>
            <a:endParaRPr lang="en-US" baseline="0" dirty="0" smtClean="0"/>
          </a:p>
          <a:p>
            <a:r>
              <a:rPr lang="en-US" baseline="0" dirty="0" smtClean="0"/>
              <a:t>Using Site Visit to view the original SWAMI file and export the current Site Visit information is ideal because it ensures all users are using the same style sheet and getting the most recent information for that visit. Again, this assumes that all edits made to the visit were made in </a:t>
            </a:r>
            <a:r>
              <a:rPr lang="en-US" baseline="0" dirty="0" err="1" smtClean="0"/>
              <a:t>SiteVisit</a:t>
            </a:r>
            <a:r>
              <a:rPr lang="en-US" baseline="0" dirty="0" smtClean="0"/>
              <a:t> after import.</a:t>
            </a:r>
          </a:p>
          <a:p>
            <a:endParaRPr lang="en-US" baseline="0" dirty="0" smtClean="0"/>
          </a:p>
          <a:p>
            <a:r>
              <a:rPr lang="en-US" baseline="0" dirty="0" smtClean="0"/>
              <a:t>To view the site visit, select View &gt; Show Related Files, which brings up a dialog showing the original SWAMI xml and the export of current site visit option. After selecting an option, pick the size of the style sheet you would like to use and select view in browser, print or save. </a:t>
            </a: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p:spPr>
      </p:sp>
      <p:sp>
        <p:nvSpPr>
          <p:cNvPr id="5632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For</a:t>
            </a:r>
            <a:r>
              <a:rPr lang="en-US" baseline="0" dirty="0" smtClean="0"/>
              <a:t> those viewing SWAMI files from a local directory outside of Site Visit there is a field sheet viewer utility that will ensure all users are viewing the data using the same style sheet. This utility will use the current style sheet in the site visit repository. </a:t>
            </a:r>
          </a:p>
          <a:p>
            <a:endParaRPr lang="en-US" baseline="0" dirty="0" smtClean="0"/>
          </a:p>
          <a:p>
            <a:r>
              <a:rPr lang="en-US" baseline="0" dirty="0" smtClean="0"/>
              <a:t>The install files and install instructions can be found on the FCIS </a:t>
            </a:r>
            <a:r>
              <a:rPr lang="en-US" baseline="0" dirty="0" err="1" smtClean="0"/>
              <a:t>Sharepoint</a:t>
            </a:r>
            <a:r>
              <a:rPr lang="en-US" baseline="0" dirty="0" smtClean="0"/>
              <a:t> website, shown here. Once installed, simply right click on any SWAMI file and click Select XML View, then select the format you would like to view the file. Updates are being made to the field sheet viewer to allow users to select a locally made style sheet, as well.</a:t>
            </a:r>
          </a:p>
          <a:p>
            <a:endParaRPr lang="en-US" baseline="0" dirty="0" smtClean="0"/>
          </a:p>
          <a:p>
            <a:r>
              <a:rPr lang="en-US" baseline="0" dirty="0" smtClean="0"/>
              <a:t>A common issue when using SWAMI files on local directories is the use of incorrect style sheets, which leads to discrepancies in what data is displayed and the format of that data. Viewing files in Site Visit, or using the field sheet viewer utility, are two ways to prevent such issues. [Click]</a:t>
            </a:r>
          </a:p>
          <a:p>
            <a:endParaRPr lang="en-US" baseline="0" dirty="0" smtClean="0"/>
          </a:p>
          <a:p>
            <a:r>
              <a:rPr lang="en-US" baseline="0" dirty="0" smtClean="0"/>
              <a:t>The most current style sheet information can be found on the FCIS website, using the address shown here.</a:t>
            </a:r>
          </a:p>
          <a:p>
            <a:endParaRPr lang="en-US" baseline="0" dirty="0" smtClean="0"/>
          </a:p>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recent style sheet, version 1.3.6W, has some added</a:t>
            </a:r>
            <a:r>
              <a:rPr lang="en-US" baseline="0" dirty="0" smtClean="0"/>
              <a:t> features, many related specifically to acoustics. This style sheet is the version used both in Site Visit and the Field Sheet Viewer.</a:t>
            </a:r>
          </a:p>
          <a:p>
            <a:endParaRPr lang="en-US" baseline="0" dirty="0" smtClean="0"/>
          </a:p>
          <a:p>
            <a:r>
              <a:rPr lang="en-US" baseline="0" dirty="0" smtClean="0"/>
              <a:t>The first feature is the rating information which shows the rating information for the measurement as it was checked in the field, including the gage height used, and the percent difference from the shifted and non-shifted rating. [Click]</a:t>
            </a:r>
          </a:p>
          <a:p>
            <a:endParaRPr lang="en-US" baseline="0" dirty="0" smtClean="0"/>
          </a:p>
          <a:p>
            <a:r>
              <a:rPr lang="en-US" baseline="0" dirty="0" smtClean="0"/>
              <a:t>This style sheet also includes a few new fields for measurement review, including the estimated 95% base uncertainty, presented by David Mueller in a recent measurement review webinar, and the percent of discharge in each edge. [Click]</a:t>
            </a:r>
          </a:p>
          <a:p>
            <a:endParaRPr lang="en-US" baseline="0" dirty="0" smtClean="0"/>
          </a:p>
          <a:p>
            <a:r>
              <a:rPr lang="en-US" baseline="0" dirty="0" smtClean="0"/>
              <a:t>In the ADCP configuration details we see what tests were conducted on the ADCP and if moving bed was detected. These fields are set based on the user response in the acoustic information page in SWAMI. [Click]</a:t>
            </a:r>
          </a:p>
          <a:p>
            <a:endParaRPr lang="en-US" baseline="0" dirty="0" smtClean="0"/>
          </a:p>
          <a:p>
            <a:r>
              <a:rPr lang="en-US" baseline="0" dirty="0" smtClean="0"/>
              <a:t>Lastly, we see the results of the temperature comparison conducted in the field.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36553BF-3B82-40EC-8DB0-51AF3713D60A}" type="slidenum">
              <a:rPr lang="en-US" smtClean="0"/>
              <a:pPr>
                <a:defRPr/>
              </a:pPr>
              <a:t>33</a:t>
            </a:fld>
            <a:endParaRPr lang="en-US"/>
          </a:p>
        </p:txBody>
      </p:sp>
    </p:spTree>
    <p:extLst>
      <p:ext uri="{BB962C8B-B14F-4D97-AF65-F5344CB8AC3E}">
        <p14:creationId xmlns:p14="http://schemas.microsoft.com/office/powerpoint/2010/main" val="2113452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recent years there has been little guidance on archiving acoustic measurement in the paperless world. Here, I will present some information that will published in an update of the ADCP T&amp;M scheduled for later this year. </a:t>
            </a:r>
          </a:p>
          <a:p>
            <a:endParaRPr lang="en-US" baseline="0" dirty="0" smtClean="0"/>
          </a:p>
          <a:p>
            <a:r>
              <a:rPr lang="en-US" baseline="0" dirty="0" smtClean="0"/>
              <a:t>This slide presents some best practices for all acoustic measurements. </a:t>
            </a:r>
          </a:p>
          <a:p>
            <a:endParaRPr lang="en-US" baseline="0" dirty="0" smtClean="0"/>
          </a:p>
        </p:txBody>
      </p:sp>
      <p:sp>
        <p:nvSpPr>
          <p:cNvPr id="4" name="Slide Number Placeholder 3"/>
          <p:cNvSpPr>
            <a:spLocks noGrp="1"/>
          </p:cNvSpPr>
          <p:nvPr>
            <p:ph type="sldNum" sz="quarter" idx="10"/>
          </p:nvPr>
        </p:nvSpPr>
        <p:spPr/>
        <p:txBody>
          <a:bodyPr/>
          <a:lstStyle/>
          <a:p>
            <a:pPr>
              <a:defRPr/>
            </a:pPr>
            <a:fld id="{A36553BF-3B82-40EC-8DB0-51AF3713D60A}" type="slidenum">
              <a:rPr lang="en-US" smtClean="0"/>
              <a:pPr>
                <a:defRPr/>
              </a:pPr>
              <a:t>34</a:t>
            </a:fld>
            <a:endParaRPr lang="en-US"/>
          </a:p>
        </p:txBody>
      </p:sp>
    </p:spTree>
    <p:extLst>
      <p:ext uri="{BB962C8B-B14F-4D97-AF65-F5344CB8AC3E}">
        <p14:creationId xmlns:p14="http://schemas.microsoft.com/office/powerpoint/2010/main" val="3772171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6553BF-3B82-40EC-8DB0-51AF3713D60A}" type="slidenum">
              <a:rPr lang="en-US" smtClean="0"/>
              <a:pPr>
                <a:defRPr/>
              </a:pPr>
              <a:t>35</a:t>
            </a:fld>
            <a:endParaRPr lang="en-US"/>
          </a:p>
        </p:txBody>
      </p:sp>
    </p:spTree>
    <p:extLst>
      <p:ext uri="{BB962C8B-B14F-4D97-AF65-F5344CB8AC3E}">
        <p14:creationId xmlns:p14="http://schemas.microsoft.com/office/powerpoint/2010/main" val="57560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SWAMI use increases I am personally</a:t>
            </a:r>
            <a:r>
              <a:rPr lang="en-US" baseline="0" dirty="0"/>
              <a:t> still surprised about the lack of policy from the OSW and the USGS on use of paperless field notes, not just for surface water, but also for ground water and water quality. </a:t>
            </a:r>
          </a:p>
          <a:p>
            <a:endParaRPr lang="en-US" baseline="0" dirty="0"/>
          </a:p>
          <a:p>
            <a:r>
              <a:rPr lang="en-US" baseline="0" dirty="0"/>
              <a:t>Joe Nielsen recently shared some comments with me, and I thought I would share them here as it was a perspective I hadn’t really considered.</a:t>
            </a:r>
          </a:p>
          <a:p>
            <a:endParaRPr lang="en-US" baseline="0" dirty="0"/>
          </a:p>
          <a:p>
            <a:r>
              <a:rPr lang="en-US" dirty="0" smtClean="0">
                <a:solidFill>
                  <a:srgbClr val="FF3300"/>
                </a:solidFill>
              </a:rPr>
              <a:t>[After Slide] Many </a:t>
            </a:r>
            <a:r>
              <a:rPr lang="en-US" dirty="0">
                <a:solidFill>
                  <a:srgbClr val="FF3300"/>
                </a:solidFill>
              </a:rPr>
              <a:t>of us have been using SWAMI in our data programs and </a:t>
            </a:r>
            <a:r>
              <a:rPr lang="en-US" dirty="0" smtClean="0">
                <a:solidFill>
                  <a:srgbClr val="FF3300"/>
                </a:solidFill>
              </a:rPr>
              <a:t>have adapted it to our local office policies and made </a:t>
            </a:r>
            <a:r>
              <a:rPr lang="en-US" dirty="0">
                <a:solidFill>
                  <a:srgbClr val="FF3300"/>
                </a:solidFill>
              </a:rPr>
              <a:t>decisions on how it will be used </a:t>
            </a:r>
            <a:r>
              <a:rPr lang="en-US" dirty="0" smtClean="0">
                <a:solidFill>
                  <a:srgbClr val="FF3300"/>
                </a:solidFill>
              </a:rPr>
              <a:t>on</a:t>
            </a:r>
            <a:r>
              <a:rPr lang="en-US" baseline="0" dirty="0" smtClean="0">
                <a:solidFill>
                  <a:srgbClr val="FF3300"/>
                </a:solidFill>
              </a:rPr>
              <a:t> the local level. These decisions were based on our knowledge and the principles of the data we collect and our increasing knowledge of collecting data in a paperless world. These slight differences from office to office seem to be particularly true when it comes to the </a:t>
            </a:r>
            <a:r>
              <a:rPr lang="en-US" dirty="0" smtClean="0">
                <a:solidFill>
                  <a:srgbClr val="FF3300"/>
                </a:solidFill>
              </a:rPr>
              <a:t>handling </a:t>
            </a:r>
            <a:r>
              <a:rPr lang="en-US" dirty="0">
                <a:solidFill>
                  <a:srgbClr val="FF3300"/>
                </a:solidFill>
              </a:rPr>
              <a:t>of files and </a:t>
            </a:r>
            <a:r>
              <a:rPr lang="en-US" dirty="0" smtClean="0">
                <a:solidFill>
                  <a:srgbClr val="FF3300"/>
                </a:solidFill>
              </a:rPr>
              <a:t>management of data </a:t>
            </a:r>
            <a:r>
              <a:rPr lang="en-US" dirty="0">
                <a:solidFill>
                  <a:srgbClr val="FF3300"/>
                </a:solidFill>
              </a:rPr>
              <a:t>back in the </a:t>
            </a:r>
            <a:r>
              <a:rPr lang="en-US" dirty="0" smtClean="0">
                <a:solidFill>
                  <a:srgbClr val="FF3300"/>
                </a:solidFill>
              </a:rPr>
              <a:t>office.</a:t>
            </a:r>
            <a:r>
              <a:rPr lang="en-US" baseline="0" dirty="0" smtClean="0">
                <a:solidFill>
                  <a:srgbClr val="FF3300"/>
                </a:solidFill>
              </a:rPr>
              <a:t> As Joe mentioned, now it’s time to take the best of what we’ve learned collectively and develop a uniform policy or at least some well documented best practices. As a member of the </a:t>
            </a:r>
            <a:r>
              <a:rPr lang="en-US" baseline="0" dirty="0" err="1" smtClean="0">
                <a:solidFill>
                  <a:srgbClr val="FF3300"/>
                </a:solidFill>
              </a:rPr>
              <a:t>Hydroacoustic</a:t>
            </a:r>
            <a:r>
              <a:rPr lang="en-US" baseline="0" dirty="0" smtClean="0">
                <a:solidFill>
                  <a:srgbClr val="FF3300"/>
                </a:solidFill>
              </a:rPr>
              <a:t> Work Group, I have been encouraging the OSW at every opportunity to move forward with it’s involvement with SWAMI. </a:t>
            </a:r>
            <a:endParaRPr lang="en-US" dirty="0">
              <a:solidFill>
                <a:srgbClr val="FF3300"/>
              </a:solidFill>
            </a:endParaRPr>
          </a:p>
        </p:txBody>
      </p:sp>
      <p:sp>
        <p:nvSpPr>
          <p:cNvPr id="4" name="Slide Number Placeholder 3"/>
          <p:cNvSpPr>
            <a:spLocks noGrp="1"/>
          </p:cNvSpPr>
          <p:nvPr>
            <p:ph type="sldNum" sz="quarter" idx="10"/>
          </p:nvPr>
        </p:nvSpPr>
        <p:spPr/>
        <p:txBody>
          <a:bodyPr/>
          <a:lstStyle/>
          <a:p>
            <a:pPr>
              <a:defRPr/>
            </a:pPr>
            <a:fld id="{A36553BF-3B82-40EC-8DB0-51AF3713D60A}" type="slidenum">
              <a:rPr lang="en-US" smtClean="0"/>
              <a:pPr>
                <a:defRPr/>
              </a:pPr>
              <a:t>36</a:t>
            </a:fld>
            <a:endParaRPr lang="en-US"/>
          </a:p>
        </p:txBody>
      </p:sp>
    </p:spTree>
    <p:extLst>
      <p:ext uri="{BB962C8B-B14F-4D97-AF65-F5344CB8AC3E}">
        <p14:creationId xmlns:p14="http://schemas.microsoft.com/office/powerpoint/2010/main" val="1331664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common to hear offices</a:t>
            </a:r>
            <a:r>
              <a:rPr lang="en-US" baseline="0" dirty="0" smtClean="0"/>
              <a:t> having issues with SWAMI that don’t get shared outside of the office. If you feel SWAMI isn’t working correctly or is missing some functionality, please use these resources to share that information and get the help you might need. </a:t>
            </a:r>
          </a:p>
          <a:p>
            <a:endParaRPr lang="en-US" baseline="0" dirty="0" smtClean="0"/>
          </a:p>
          <a:p>
            <a:r>
              <a:rPr lang="en-US" baseline="0" dirty="0" smtClean="0"/>
              <a:t>It’s unfortunate that we hear of offices that have been skipping certain data collection in the field because of an apparent lack of ability in SWAMI, when certain functionality does exist.</a:t>
            </a:r>
          </a:p>
          <a:p>
            <a:endParaRPr lang="en-US" baseline="0" dirty="0" smtClean="0"/>
          </a:p>
          <a:p>
            <a:r>
              <a:rPr lang="en-US" baseline="0" dirty="0" smtClean="0"/>
              <a:t>The FCIS website includes information on the latest software versions, the current style sheets, tip sheets, enhancement requests and other information. Also, you can email SWAMI help using the address shown.</a:t>
            </a:r>
          </a:p>
          <a:p>
            <a:endParaRPr lang="en-US" baseline="0" dirty="0" smtClean="0"/>
          </a:p>
          <a:p>
            <a:r>
              <a:rPr lang="en-US" baseline="0" dirty="0" smtClean="0"/>
              <a:t>ADCP related concerns can be addressed to the </a:t>
            </a:r>
            <a:r>
              <a:rPr lang="en-US" baseline="0" dirty="0" err="1" smtClean="0"/>
              <a:t>Hawg</a:t>
            </a:r>
            <a:r>
              <a:rPr lang="en-US" baseline="0" dirty="0" smtClean="0"/>
              <a:t> using the email address shown.</a:t>
            </a:r>
          </a:p>
          <a:p>
            <a:endParaRPr lang="en-US" dirty="0"/>
          </a:p>
        </p:txBody>
      </p:sp>
      <p:sp>
        <p:nvSpPr>
          <p:cNvPr id="4" name="Slide Number Placeholder 3"/>
          <p:cNvSpPr>
            <a:spLocks noGrp="1"/>
          </p:cNvSpPr>
          <p:nvPr>
            <p:ph type="sldNum" sz="quarter" idx="10"/>
          </p:nvPr>
        </p:nvSpPr>
        <p:spPr/>
        <p:txBody>
          <a:bodyPr/>
          <a:lstStyle/>
          <a:p>
            <a:pPr>
              <a:defRPr/>
            </a:pPr>
            <a:fld id="{A36553BF-3B82-40EC-8DB0-51AF3713D60A}" type="slidenum">
              <a:rPr lang="en-US" smtClean="0"/>
              <a:pPr>
                <a:defRPr/>
              </a:pPr>
              <a:t>37</a:t>
            </a:fld>
            <a:endParaRPr lang="en-US"/>
          </a:p>
        </p:txBody>
      </p:sp>
    </p:spTree>
    <p:extLst>
      <p:ext uri="{BB962C8B-B14F-4D97-AF65-F5344CB8AC3E}">
        <p14:creationId xmlns:p14="http://schemas.microsoft.com/office/powerpoint/2010/main" val="38233140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6553BF-3B82-40EC-8DB0-51AF3713D60A}" type="slidenum">
              <a:rPr lang="en-US" smtClean="0"/>
              <a:pPr>
                <a:defRPr/>
              </a:pPr>
              <a:t>38</a:t>
            </a:fld>
            <a:endParaRPr lang="en-US"/>
          </a:p>
        </p:txBody>
      </p:sp>
    </p:spTree>
    <p:extLst>
      <p:ext uri="{BB962C8B-B14F-4D97-AF65-F5344CB8AC3E}">
        <p14:creationId xmlns:p14="http://schemas.microsoft.com/office/powerpoint/2010/main" val="27394693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users</a:t>
            </a:r>
            <a:r>
              <a:rPr lang="en-US" baseline="0" dirty="0" smtClean="0"/>
              <a:t> have frustrations that SWAMI doesn’t allow them to document or perform certain tasks in the field. Sharing these frustrations or suggested improvements using the resources we will discuss later is an important part of moving the paperless world forward.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SWAMI</a:t>
            </a:r>
            <a:r>
              <a:rPr lang="en-US" baseline="0" dirty="0" smtClean="0"/>
              <a:t> improvements have been suggested to allow index velocity users to inspect those stations completely in SWAMI. Until those enhancements are made, there are several common issues users experience. One example of an issue users run into is documenting a temperature comparison for an ADVM. One solution is to create a sensor for those stations with a generic water temperature thermistor. If the ADVM temperature is another sensor, readings can be noted and documented in this manner.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36553BF-3B82-40EC-8DB0-51AF3713D60A}" type="slidenum">
              <a:rPr lang="en-US" smtClean="0"/>
              <a:pPr>
                <a:defRPr/>
              </a:pPr>
              <a:t>40</a:t>
            </a:fld>
            <a:endParaRPr lang="en-US"/>
          </a:p>
        </p:txBody>
      </p:sp>
    </p:spTree>
    <p:extLst>
      <p:ext uri="{BB962C8B-B14F-4D97-AF65-F5344CB8AC3E}">
        <p14:creationId xmlns:p14="http://schemas.microsoft.com/office/powerpoint/2010/main" val="4213217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a:t>
            </a:r>
            <a:r>
              <a:rPr lang="en-US" baseline="0" dirty="0" smtClean="0"/>
              <a:t> previous slide showed statistics on all site visits and now I’d like to move the focus to discharge measurements. </a:t>
            </a:r>
            <a:r>
              <a:rPr lang="en-US" dirty="0" smtClean="0"/>
              <a:t>Here is another pie chart showing all channels measured in the past</a:t>
            </a:r>
            <a:r>
              <a:rPr lang="en-US" baseline="0" dirty="0" smtClean="0"/>
              <a:t> year, regardless of how they were collected. As you can see, ADV measurements account for 54% of these channels, with ADCPs accounting for 29%. This use of acoustics seems fairly consistent over the last few years, with around 75% of all measurements in the USGS made with acoustics.</a:t>
            </a:r>
          </a:p>
          <a:p>
            <a:endParaRPr lang="en-US" dirty="0"/>
          </a:p>
        </p:txBody>
      </p:sp>
      <p:sp>
        <p:nvSpPr>
          <p:cNvPr id="4" name="Slide Number Placeholder 3"/>
          <p:cNvSpPr>
            <a:spLocks noGrp="1"/>
          </p:cNvSpPr>
          <p:nvPr>
            <p:ph type="sldNum" sz="quarter" idx="10"/>
          </p:nvPr>
        </p:nvSpPr>
        <p:spPr/>
        <p:txBody>
          <a:bodyPr/>
          <a:lstStyle/>
          <a:p>
            <a:pPr>
              <a:defRPr/>
            </a:pPr>
            <a:fld id="{A36553BF-3B82-40EC-8DB0-51AF3713D60A}" type="slidenum">
              <a:rPr lang="en-US" smtClean="0"/>
              <a:pPr>
                <a:defRPr/>
              </a:pPr>
              <a:t>5</a:t>
            </a:fld>
            <a:endParaRPr lang="en-US"/>
          </a:p>
        </p:txBody>
      </p:sp>
    </p:spTree>
    <p:extLst>
      <p:ext uri="{BB962C8B-B14F-4D97-AF65-F5344CB8AC3E}">
        <p14:creationId xmlns:p14="http://schemas.microsoft.com/office/powerpoint/2010/main" val="3826090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Now, let’s look at how SWAMI is being</a:t>
            </a:r>
            <a:r>
              <a:rPr lang="en-US" baseline="0" dirty="0" smtClean="0"/>
              <a:t> used with those acoustic discharge measurements over the last year. During that time period about 2/3 of all ADV and ADCP measurements are collected with SWAMI or SWAMI_PC.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ADVs, SWAMI is used about 72% of the time, and SWAMI_PC used about 28% of the time. </a:t>
            </a:r>
            <a:r>
              <a:rPr lang="en-US" dirty="0" smtClean="0"/>
              <a:t>For those</a:t>
            </a:r>
            <a:r>
              <a:rPr lang="en-US" baseline="0" dirty="0" smtClean="0"/>
              <a:t> using SWAMI with ADCPs, SWAMI and SWAMI_PC are used about equally.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are seeing that ADV users import the data into SWAMI about 50% of the time, while ADCP measurements are imported 72% of the time. Importing data into SWAMI ensures the database is populated with useful information beyond the gage height and flow and eliminates potential errors during manual entry of data.</a:t>
            </a:r>
            <a:endParaRPr lang="en-US" dirty="0"/>
          </a:p>
        </p:txBody>
      </p:sp>
      <p:sp>
        <p:nvSpPr>
          <p:cNvPr id="4" name="Slide Number Placeholder 3"/>
          <p:cNvSpPr>
            <a:spLocks noGrp="1"/>
          </p:cNvSpPr>
          <p:nvPr>
            <p:ph type="sldNum" sz="quarter" idx="10"/>
          </p:nvPr>
        </p:nvSpPr>
        <p:spPr/>
        <p:txBody>
          <a:bodyPr/>
          <a:lstStyle/>
          <a:p>
            <a:pPr>
              <a:defRPr/>
            </a:pPr>
            <a:fld id="{A36553BF-3B82-40EC-8DB0-51AF3713D60A}" type="slidenum">
              <a:rPr lang="en-US" smtClean="0"/>
              <a:pPr>
                <a:defRPr/>
              </a:pPr>
              <a:t>6</a:t>
            </a:fld>
            <a:endParaRPr lang="en-US"/>
          </a:p>
        </p:txBody>
      </p:sp>
    </p:spTree>
    <p:extLst>
      <p:ext uri="{BB962C8B-B14F-4D97-AF65-F5344CB8AC3E}">
        <p14:creationId xmlns:p14="http://schemas.microsoft.com/office/powerpoint/2010/main" val="797053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Slide] </a:t>
            </a:r>
            <a:r>
              <a:rPr lang="en-US" dirty="0" smtClean="0"/>
              <a:t>If you would like information on how to</a:t>
            </a:r>
            <a:r>
              <a:rPr lang="en-US" baseline="0" dirty="0" smtClean="0"/>
              <a:t> setup these scripts, sync the files to your field device automatically, or have questions on how to configure meters in </a:t>
            </a:r>
            <a:r>
              <a:rPr lang="en-US" baseline="0" dirty="0" err="1" smtClean="0"/>
              <a:t>SiteVisit</a:t>
            </a:r>
            <a:r>
              <a:rPr lang="en-US" baseline="0" dirty="0" smtClean="0"/>
              <a:t>, visit the FCIS webpage. </a:t>
            </a:r>
            <a:endParaRPr lang="en-US" dirty="0"/>
          </a:p>
        </p:txBody>
      </p:sp>
      <p:sp>
        <p:nvSpPr>
          <p:cNvPr id="4" name="Slide Number Placeholder 3"/>
          <p:cNvSpPr>
            <a:spLocks noGrp="1"/>
          </p:cNvSpPr>
          <p:nvPr>
            <p:ph type="sldNum" sz="quarter" idx="10"/>
          </p:nvPr>
        </p:nvSpPr>
        <p:spPr/>
        <p:txBody>
          <a:bodyPr/>
          <a:lstStyle/>
          <a:p>
            <a:pPr>
              <a:defRPr/>
            </a:pPr>
            <a:fld id="{A36553BF-3B82-40EC-8DB0-51AF3713D60A}" type="slidenum">
              <a:rPr lang="en-US" smtClean="0"/>
              <a:pPr>
                <a:defRPr/>
              </a:pPr>
              <a:t>7</a:t>
            </a:fld>
            <a:endParaRPr lang="en-US"/>
          </a:p>
        </p:txBody>
      </p:sp>
    </p:spTree>
    <p:extLst>
      <p:ext uri="{BB962C8B-B14F-4D97-AF65-F5344CB8AC3E}">
        <p14:creationId xmlns:p14="http://schemas.microsoft.com/office/powerpoint/2010/main" val="82579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see the configuration</a:t>
            </a:r>
            <a:r>
              <a:rPr lang="en-US" baseline="0" dirty="0" smtClean="0"/>
              <a:t> dialog in the SWAMI_PC software. This is where we set the path to the folders containing the configuration files used by the software. While incorrect, out-of-date or missing configuration files may cause issues in SWAMI, it’s more likely to create </a:t>
            </a:r>
            <a:r>
              <a:rPr lang="en-US" baseline="0" dirty="0" err="1" smtClean="0"/>
              <a:t>HydroML</a:t>
            </a:r>
            <a:r>
              <a:rPr lang="en-US" baseline="0" dirty="0" smtClean="0"/>
              <a:t> files that will fail to load into </a:t>
            </a:r>
            <a:r>
              <a:rPr lang="en-US" baseline="0" dirty="0" err="1" smtClean="0"/>
              <a:t>SiteVisit</a:t>
            </a:r>
            <a:r>
              <a:rPr lang="en-US" baseline="0" dirty="0" smtClean="0"/>
              <a:t>. The data contained in the configuration files must match what’s in </a:t>
            </a:r>
            <a:r>
              <a:rPr lang="en-US" baseline="0" dirty="0" err="1" smtClean="0"/>
              <a:t>SiteVisit</a:t>
            </a:r>
            <a:r>
              <a:rPr lang="en-US" baseline="0" dirty="0" smtClean="0"/>
              <a:t> in many cases, so manually creating or editing the configuration files in the field can have unintended consequences. It’s fairly common for users to report issues with SWAMI, when those issues are actually more related to the configuration files and errors created in the </a:t>
            </a:r>
            <a:r>
              <a:rPr lang="en-US" baseline="0" dirty="0" err="1" smtClean="0"/>
              <a:t>HydroML</a:t>
            </a:r>
            <a:r>
              <a:rPr lang="en-US" baseline="0" dirty="0" smtClean="0"/>
              <a:t> that are caught when the files are loaded.</a:t>
            </a:r>
          </a:p>
          <a:p>
            <a:endParaRPr lang="en-US" baseline="0" dirty="0" smtClean="0"/>
          </a:p>
          <a:p>
            <a:r>
              <a:rPr lang="en-US" baseline="0" dirty="0" smtClean="0"/>
              <a:t>In the meter text file, ensure acoustic instruments are listed by model and serial number, each with their own entry in the meter file. This meter information must be set in </a:t>
            </a:r>
            <a:r>
              <a:rPr lang="en-US" baseline="0" dirty="0" err="1" smtClean="0"/>
              <a:t>SiteVisit</a:t>
            </a:r>
            <a:r>
              <a:rPr lang="en-US" baseline="0" dirty="0" smtClean="0"/>
              <a:t> and is then pulled into the meter text file by the scripts. </a:t>
            </a:r>
            <a:endParaRPr lang="en-US" dirty="0"/>
          </a:p>
        </p:txBody>
      </p:sp>
      <p:sp>
        <p:nvSpPr>
          <p:cNvPr id="4" name="Slide Number Placeholder 3"/>
          <p:cNvSpPr>
            <a:spLocks noGrp="1"/>
          </p:cNvSpPr>
          <p:nvPr>
            <p:ph type="sldNum" sz="quarter" idx="10"/>
          </p:nvPr>
        </p:nvSpPr>
        <p:spPr/>
        <p:txBody>
          <a:bodyPr/>
          <a:lstStyle/>
          <a:p>
            <a:pPr>
              <a:defRPr/>
            </a:pPr>
            <a:fld id="{A36553BF-3B82-40EC-8DB0-51AF3713D60A}" type="slidenum">
              <a:rPr lang="en-US" smtClean="0"/>
              <a:pPr>
                <a:defRPr/>
              </a:pPr>
              <a:t>8</a:t>
            </a:fld>
            <a:endParaRPr lang="en-US"/>
          </a:p>
        </p:txBody>
      </p:sp>
    </p:spTree>
    <p:extLst>
      <p:ext uri="{BB962C8B-B14F-4D97-AF65-F5344CB8AC3E}">
        <p14:creationId xmlns:p14="http://schemas.microsoft.com/office/powerpoint/2010/main" val="2910221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main page in the SWAMI_PC software.</a:t>
            </a:r>
            <a:r>
              <a:rPr lang="en-US" baseline="0" dirty="0" smtClean="0"/>
              <a:t> This webinar is not intended to cover every feature of the SWAMI software, only the features related to acoustic measurements. If routine parts of a site visit are skipped or features of the software not covered during this webinar, it is only because they are not in the scope of this webinar as we discuss acoustics.</a:t>
            </a:r>
          </a:p>
          <a:p>
            <a:endParaRPr lang="en-US" baseline="0" dirty="0" smtClean="0"/>
          </a:p>
          <a:p>
            <a:r>
              <a:rPr lang="en-US" baseline="0" dirty="0" smtClean="0"/>
              <a:t>The station number is selected from the station list text file by entering the number in the text field or using the button to the right to select it from the list. This station list includes all active stations from NWIS or SIMS.</a:t>
            </a:r>
          </a:p>
          <a:p>
            <a:endParaRPr lang="en-US" baseline="0" dirty="0" smtClean="0"/>
          </a:p>
          <a:p>
            <a:r>
              <a:rPr lang="en-US" baseline="0" dirty="0" smtClean="0"/>
              <a:t>SWAMI will ask if the date and time are correct when it first opens, ensure these are both correct, though they can be checked or changed here.</a:t>
            </a:r>
          </a:p>
          <a:p>
            <a:endParaRPr lang="en-US" baseline="0" dirty="0" smtClean="0"/>
          </a:p>
          <a:p>
            <a:r>
              <a:rPr lang="en-US" baseline="0" dirty="0" smtClean="0"/>
              <a:t>Filling out an email address is useful when using the loader as status updates will be sent to this address. Do not expect status updates when using the drag and drop feature.</a:t>
            </a:r>
          </a:p>
          <a:p>
            <a:endParaRPr lang="en-US" baseline="0" dirty="0" smtClean="0"/>
          </a:p>
          <a:p>
            <a:r>
              <a:rPr lang="en-US" baseline="0" dirty="0" smtClean="0"/>
              <a:t>The weather is something we will discuss in the next slide. The comment field shown here is for the site visit in general and should not be used for comments specific to the measurement, there is a separate field associated with the measurement itself. There are also numerous comment areas throughout the program related to various tasks and sensor inspections.</a:t>
            </a:r>
          </a:p>
        </p:txBody>
      </p:sp>
      <p:sp>
        <p:nvSpPr>
          <p:cNvPr id="4" name="Slide Number Placeholder 3"/>
          <p:cNvSpPr>
            <a:spLocks noGrp="1"/>
          </p:cNvSpPr>
          <p:nvPr>
            <p:ph type="sldNum" sz="quarter" idx="10"/>
          </p:nvPr>
        </p:nvSpPr>
        <p:spPr/>
        <p:txBody>
          <a:bodyPr/>
          <a:lstStyle/>
          <a:p>
            <a:pPr>
              <a:defRPr/>
            </a:pPr>
            <a:fld id="{A36553BF-3B82-40EC-8DB0-51AF3713D60A}" type="slidenum">
              <a:rPr lang="en-US" smtClean="0"/>
              <a:pPr>
                <a:defRPr/>
              </a:pPr>
              <a:t>9</a:t>
            </a:fld>
            <a:endParaRPr lang="en-US"/>
          </a:p>
        </p:txBody>
      </p:sp>
    </p:spTree>
    <p:extLst>
      <p:ext uri="{BB962C8B-B14F-4D97-AF65-F5344CB8AC3E}">
        <p14:creationId xmlns:p14="http://schemas.microsoft.com/office/powerpoint/2010/main" val="1088581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weather description page should be filled out for each site visit. When making</a:t>
            </a:r>
            <a:r>
              <a:rPr lang="en-US" baseline="0" dirty="0" smtClean="0"/>
              <a:t> an ADCP measurement, ensure the wind direction is filled out as it pertains to the measurement location, which may be different than the wind conditions at the gage. This wind direction and magnitude information may be useful when evaluating the extrapolation methods. Selecting a wind direction is required if the wind magnitude is selected as something other than calm.</a:t>
            </a:r>
          </a:p>
          <a:p>
            <a:pPr eaLnBrk="1" hangingPunct="1">
              <a:spcBef>
                <a:spcPct val="0"/>
              </a:spcBef>
            </a:pPr>
            <a:endParaRPr lang="en-US" baseline="0" dirty="0" smtClean="0"/>
          </a:p>
          <a:p>
            <a:pPr eaLnBrk="1" hangingPunct="1">
              <a:spcBef>
                <a:spcPct val="0"/>
              </a:spcBef>
            </a:pPr>
            <a:r>
              <a:rPr lang="en-US" baseline="0" dirty="0" smtClean="0"/>
              <a:t>The options for wind direction are upstream or downstream, cross stream or swirling/variable. There is some confusion about the use of upstream and downstream wind. In meteorology, the wind direction specifies the direction the wind is coming from, so in that case, an upstream wind would actually be blowing downstream. For our purposes, most users consider an upstream wind to be going upstream and a downstream wind to be going downstream.</a:t>
            </a:r>
            <a:endParaRPr lang="en-US"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9A4C6A-AE77-488B-AD2E-25A93326836B}" type="slidenum">
              <a:rPr lang="en-US"/>
              <a:pPr fontAlgn="base">
                <a:spcBef>
                  <a:spcPct val="0"/>
                </a:spcBef>
                <a:spcAft>
                  <a:spcPct val="0"/>
                </a:spcAft>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8202311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45939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9457138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301026600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193842718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buFont typeface="Wingdings" pitchFamily="2" charset="2"/>
              <a:buChar char="Ø"/>
              <a:defRPr/>
            </a:lvl1pPr>
            <a:lvl2pPr>
              <a:lnSpc>
                <a:spcPct val="90000"/>
              </a:lnSpc>
              <a:buFont typeface="Wingdings" pitchFamily="2" charset="2"/>
              <a:buChar char="Ø"/>
              <a:defRPr/>
            </a:lvl2pPr>
            <a:lvl3pPr>
              <a:lnSpc>
                <a:spcPct val="90000"/>
              </a:lnSpc>
              <a:buFont typeface="Wingdings" pitchFamily="2" charset="2"/>
              <a:buChar char="Ø"/>
              <a:defRPr/>
            </a:lvl3pPr>
            <a:lvl4pPr>
              <a:lnSpc>
                <a:spcPct val="90000"/>
              </a:lnSpc>
              <a:buFont typeface="Wingdings" pitchFamily="2" charset="2"/>
              <a:buChar char="Ø"/>
              <a:defRPr/>
            </a:lvl4pPr>
            <a:lvl5pPr>
              <a:lnSpc>
                <a:spcPct val="90000"/>
              </a:lnSpc>
              <a:buFont typeface="Wingdings" pitchFamily="2" charset="2"/>
              <a:buChar char="Ø"/>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027104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buFont typeface="Wingdings" pitchFamily="2" charset="2"/>
              <a:buChar char="Ø"/>
              <a:defRPr/>
            </a:lvl1pPr>
            <a:lvl2pPr>
              <a:lnSpc>
                <a:spcPct val="90000"/>
              </a:lnSpc>
              <a:buFont typeface="Wingdings" pitchFamily="2" charset="2"/>
              <a:buChar char="Ø"/>
              <a:defRPr/>
            </a:lvl2pPr>
            <a:lvl3pPr>
              <a:lnSpc>
                <a:spcPct val="90000"/>
              </a:lnSpc>
              <a:buFont typeface="Wingdings" pitchFamily="2" charset="2"/>
              <a:buChar char="Ø"/>
              <a:defRPr/>
            </a:lvl3pPr>
            <a:lvl4pPr>
              <a:lnSpc>
                <a:spcPct val="90000"/>
              </a:lnSpc>
              <a:buFont typeface="Wingdings" pitchFamily="2" charset="2"/>
              <a:buChar char="Ø"/>
              <a:defRPr/>
            </a:lvl4pPr>
            <a:lvl5pPr>
              <a:lnSpc>
                <a:spcPct val="90000"/>
              </a:lnSpc>
              <a:buFont typeface="Wingdings" pitchFamily="2" charset="2"/>
              <a:buChar char="Ø"/>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8"/>
          <p:cNvPicPr>
            <a:picLocks noChangeAspect="1" noChangeArrowheads="1"/>
          </p:cNvPicPr>
          <p:nvPr userDrawn="1"/>
        </p:nvPicPr>
        <p:blipFill>
          <a:blip r:embed="rId2" cstate="print"/>
          <a:srcRect/>
          <a:stretch>
            <a:fillRect/>
          </a:stretch>
        </p:blipFill>
        <p:spPr bwMode="auto">
          <a:xfrm>
            <a:off x="6400800" y="6089650"/>
            <a:ext cx="2590800" cy="768350"/>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364955672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634531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93777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102515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950416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61875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footer_graphic.png"/>
          <p:cNvPicPr>
            <a:picLocks noChangeAspect="1"/>
          </p:cNvPicPr>
          <p:nvPr/>
        </p:nvPicPr>
        <p:blipFill>
          <a:blip r:embed="rId15" cstate="print"/>
          <a:stretch>
            <a:fillRect/>
          </a:stretch>
        </p:blipFill>
        <p:spPr>
          <a:xfrm>
            <a:off x="0" y="5435827"/>
            <a:ext cx="9144000" cy="1420586"/>
          </a:xfrm>
          <a:prstGeom prst="rect">
            <a:avLst/>
          </a:prstGeom>
        </p:spPr>
      </p:pic>
      <p:pic>
        <p:nvPicPr>
          <p:cNvPr id="5" name="Picture 8"/>
          <p:cNvPicPr>
            <a:picLocks noChangeAspect="1" noChangeArrowheads="1"/>
          </p:cNvPicPr>
          <p:nvPr/>
        </p:nvPicPr>
        <p:blipFill>
          <a:blip r:embed="rId16" cstate="print"/>
          <a:srcRect/>
          <a:stretch>
            <a:fillRect/>
          </a:stretch>
        </p:blipFill>
        <p:spPr bwMode="auto">
          <a:xfrm>
            <a:off x="6477000" y="6112249"/>
            <a:ext cx="2514600" cy="745751"/>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2516098046"/>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hyperlink" Target="http://nwis.usgs.gov/nwisdocs5_0/SiteVisit/SV.user.book.html"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s://collaboration.usgs.gov/wg/FCIS/Stylesheets/SitePages/Field%20Sheet%20Viewer.aspx"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collaboration.usgs.gov/wg/FCIS/SitePages/Home.aspx"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534537" y="4573968"/>
            <a:ext cx="4360742" cy="1369632"/>
          </a:xfrm>
        </p:spPr>
        <p:txBody>
          <a:bodyPr>
            <a:normAutofit fontScale="77500" lnSpcReduction="20000"/>
          </a:bodyPr>
          <a:lstStyle/>
          <a:p>
            <a:pPr marL="0" indent="0" algn="ctr" eaLnBrk="1" hangingPunct="1">
              <a:buFont typeface="Wingdings" pitchFamily="2" charset="2"/>
              <a:buNone/>
              <a:defRPr/>
            </a:pPr>
            <a:r>
              <a:rPr lang="en-US" sz="1600" dirty="0" smtClean="0"/>
              <a:t>Nick </a:t>
            </a:r>
            <a:r>
              <a:rPr lang="en-US" sz="1600" dirty="0" err="1" smtClean="0"/>
              <a:t>Stasulis</a:t>
            </a:r>
            <a:r>
              <a:rPr lang="en-US" sz="1600" dirty="0" smtClean="0"/>
              <a:t> and Joel Dudley</a:t>
            </a:r>
            <a:endParaRPr lang="en-US" sz="1600" dirty="0" smtClean="0"/>
          </a:p>
          <a:p>
            <a:pPr marL="0" indent="0" algn="ctr" eaLnBrk="1" hangingPunct="1">
              <a:buFont typeface="Wingdings" pitchFamily="2" charset="2"/>
              <a:buNone/>
              <a:defRPr/>
            </a:pPr>
            <a:r>
              <a:rPr lang="en-US" sz="1600" dirty="0" smtClean="0"/>
              <a:t>Maine Office – New England </a:t>
            </a:r>
            <a:r>
              <a:rPr lang="en-US" sz="1600" dirty="0" smtClean="0"/>
              <a:t> WSC</a:t>
            </a:r>
          </a:p>
          <a:p>
            <a:pPr marL="0" indent="0" algn="ctr" eaLnBrk="1" hangingPunct="1">
              <a:buFont typeface="Wingdings" pitchFamily="2" charset="2"/>
              <a:buNone/>
              <a:defRPr/>
            </a:pPr>
            <a:endParaRPr lang="en-US" sz="1600" dirty="0"/>
          </a:p>
          <a:p>
            <a:pPr marL="0" indent="0" algn="ctr" eaLnBrk="1" hangingPunct="1">
              <a:buFont typeface="Wingdings" pitchFamily="2" charset="2"/>
              <a:buNone/>
              <a:defRPr/>
            </a:pPr>
            <a:r>
              <a:rPr lang="en-US" sz="1600" dirty="0" smtClean="0"/>
              <a:t>Burl </a:t>
            </a:r>
            <a:r>
              <a:rPr lang="en-US" sz="1600" dirty="0" err="1" smtClean="0"/>
              <a:t>Goree</a:t>
            </a:r>
            <a:endParaRPr lang="en-US" sz="1600" dirty="0" smtClean="0"/>
          </a:p>
          <a:p>
            <a:pPr marL="0" indent="0" algn="ctr" eaLnBrk="1" hangingPunct="1">
              <a:buFont typeface="Wingdings" pitchFamily="2" charset="2"/>
              <a:buNone/>
              <a:defRPr/>
            </a:pPr>
            <a:r>
              <a:rPr lang="en-US" sz="1600" dirty="0" smtClean="0"/>
              <a:t>Ruston – LA WSC</a:t>
            </a:r>
            <a:endParaRPr lang="en-US" sz="1600" dirty="0"/>
          </a:p>
          <a:p>
            <a:pPr marL="0" indent="0" algn="ctr" eaLnBrk="1" hangingPunct="1">
              <a:buFont typeface="Wingdings" pitchFamily="2" charset="2"/>
              <a:buNone/>
              <a:defRPr/>
            </a:pPr>
            <a:endParaRPr lang="en-US" sz="1600" dirty="0"/>
          </a:p>
          <a:p>
            <a:pPr marL="0" indent="0" algn="ctr" eaLnBrk="1" hangingPunct="1">
              <a:buFont typeface="Wingdings" pitchFamily="2" charset="2"/>
              <a:buNone/>
              <a:defRPr/>
            </a:pPr>
            <a:r>
              <a:rPr lang="en-US" sz="1600" dirty="0" smtClean="0"/>
              <a:t>Webinar Presented:</a:t>
            </a:r>
          </a:p>
          <a:p>
            <a:pPr marL="0" indent="0" algn="ctr" eaLnBrk="1" hangingPunct="1">
              <a:buFont typeface="Wingdings" pitchFamily="2" charset="2"/>
              <a:buNone/>
              <a:defRPr/>
            </a:pPr>
            <a:r>
              <a:rPr lang="en-US" sz="1600" dirty="0" smtClean="0"/>
              <a:t>May 21 and 30, 2013</a:t>
            </a:r>
            <a:endParaRPr lang="en-US" sz="1600" dirty="0"/>
          </a:p>
        </p:txBody>
      </p:sp>
      <p:pic>
        <p:nvPicPr>
          <p:cNvPr id="1026" name="Picture 2" descr="C:\Users\nstasuli\AppData\Local\Temp\1\SNAGHTML1d9dae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9" y="1676400"/>
            <a:ext cx="3673711" cy="36856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038" y="1106905"/>
            <a:ext cx="4658241"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0" y="228802"/>
            <a:ext cx="9144000" cy="553998"/>
          </a:xfrm>
          <a:prstGeom prst="rect">
            <a:avLst/>
          </a:prstGeom>
        </p:spPr>
        <p:txBody>
          <a:bodyPr vert="horz" wrap="square" lIns="0" tIns="0" rIns="0" bIns="0" rtlCol="0" anchor="t" anchorCtr="0">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fontAlgn="auto">
              <a:spcAft>
                <a:spcPts val="0"/>
              </a:spcAft>
            </a:pPr>
            <a:r>
              <a:rPr lang="en-US" sz="4000" b="1" dirty="0" smtClean="0">
                <a:solidFill>
                  <a:schemeClr val="tx1"/>
                </a:solidFill>
              </a:rPr>
              <a:t>SWAMI with Acoustics</a:t>
            </a:r>
            <a:endParaRPr lang="en-US" sz="4000" b="1"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30188"/>
            <a:ext cx="8763000" cy="553998"/>
          </a:xfrm>
        </p:spPr>
        <p:txBody>
          <a:bodyPr anchorCtr="0"/>
          <a:lstStyle/>
          <a:p>
            <a:pPr eaLnBrk="1" hangingPunct="1">
              <a:defRPr/>
            </a:pPr>
            <a:r>
              <a:rPr lang="en-US" sz="4000" dirty="0"/>
              <a:t>	</a:t>
            </a:r>
            <a:r>
              <a:rPr lang="en-US" sz="4000" dirty="0" smtClean="0"/>
              <a:t>Weather </a:t>
            </a:r>
            <a:r>
              <a:rPr lang="en-US" sz="4000" dirty="0"/>
              <a:t>Description</a:t>
            </a:r>
          </a:p>
        </p:txBody>
      </p:sp>
      <p:sp>
        <p:nvSpPr>
          <p:cNvPr id="2" name="Text Placeholder 1"/>
          <p:cNvSpPr>
            <a:spLocks noGrp="1"/>
          </p:cNvSpPr>
          <p:nvPr>
            <p:ph type="body" sz="quarter" idx="10"/>
          </p:nvPr>
        </p:nvSpPr>
        <p:spPr>
          <a:xfrm>
            <a:off x="5562600" y="1012409"/>
            <a:ext cx="3200400" cy="4924425"/>
          </a:xfrm>
        </p:spPr>
        <p:txBody>
          <a:bodyPr/>
          <a:lstStyle/>
          <a:p>
            <a:r>
              <a:rPr lang="en-US" sz="2000" dirty="0"/>
              <a:t>Wind </a:t>
            </a:r>
            <a:r>
              <a:rPr lang="en-US" sz="2000"/>
              <a:t>direction required </a:t>
            </a:r>
            <a:r>
              <a:rPr lang="en-US" sz="2000" dirty="0"/>
              <a:t>if</a:t>
            </a:r>
            <a:r>
              <a:rPr lang="en-US" sz="2000"/>
              <a:t> wind magnitude is not designated as ‘</a:t>
            </a:r>
            <a:r>
              <a:rPr lang="en-US" sz="2000" smtClean="0"/>
              <a:t>calm’</a:t>
            </a:r>
            <a:endParaRPr lang="en-US" sz="2000" dirty="0"/>
          </a:p>
          <a:p>
            <a:endParaRPr lang="en-US" sz="2000" dirty="0"/>
          </a:p>
          <a:p>
            <a:r>
              <a:rPr lang="en-US" sz="2000" dirty="0"/>
              <a:t>For ADCP measurements, be sure this reflects the measurement location, not gage location - could support/confirm change to top extrapolation</a:t>
            </a:r>
          </a:p>
          <a:p>
            <a:endParaRPr lang="en-US" sz="2000" dirty="0"/>
          </a:p>
          <a:p>
            <a:r>
              <a:rPr lang="en-US" sz="2000" dirty="0"/>
              <a:t>Options:</a:t>
            </a:r>
          </a:p>
          <a:p>
            <a:pPr lvl="1"/>
            <a:r>
              <a:rPr lang="en-US" sz="1600" dirty="0"/>
              <a:t>Upstream wind</a:t>
            </a:r>
          </a:p>
          <a:p>
            <a:pPr lvl="1"/>
            <a:r>
              <a:rPr lang="en-US" sz="1600" dirty="0"/>
              <a:t>Downstream wind</a:t>
            </a:r>
          </a:p>
          <a:p>
            <a:pPr lvl="1"/>
            <a:r>
              <a:rPr lang="en-US" sz="1600" dirty="0"/>
              <a:t>Cross stream wind</a:t>
            </a:r>
          </a:p>
          <a:p>
            <a:pPr lvl="1"/>
            <a:r>
              <a:rPr lang="en-US" sz="1600" dirty="0"/>
              <a:t>Swirling/Variable wind</a:t>
            </a:r>
          </a:p>
          <a:p>
            <a:pPr lvl="1"/>
            <a:endParaRPr lang="en-US" sz="1600" dirty="0"/>
          </a:p>
        </p:txBody>
      </p:sp>
      <p:pic>
        <p:nvPicPr>
          <p:cNvPr id="4098" name="Picture 2" descr="C:\Users\nstasuli\AppData\Local\Temp\1\SNAGHTML1dd31eb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84" y="1143000"/>
            <a:ext cx="4648200" cy="46632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717884" y="3962400"/>
            <a:ext cx="4539916" cy="533400"/>
          </a:xfrm>
          <a:prstGeom prst="rect">
            <a:avLst/>
          </a:prstGeom>
          <a:no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nstasuli\AppData\Local\Temp\1\SNAGHTML1ddb9d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558" y="1503473"/>
            <a:ext cx="4173955" cy="41874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nstasuli\AppData\Local\Temp\1\SNAGHTML1d9dae0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16052"/>
            <a:ext cx="4185402" cy="4198948"/>
          </a:xfrm>
          <a:prstGeom prst="rect">
            <a:avLst/>
          </a:prstGeom>
          <a:noFill/>
          <a:extLst>
            <a:ext uri="{909E8E84-426E-40DD-AFC4-6F175D3DCCD1}">
              <a14:hiddenFill xmlns:a14="http://schemas.microsoft.com/office/drawing/2010/main">
                <a:solidFill>
                  <a:srgbClr val="FFFFFF"/>
                </a:solidFill>
              </a14:hiddenFill>
            </a:ext>
          </a:extLst>
        </p:spPr>
      </p:pic>
      <p:sp>
        <p:nvSpPr>
          <p:cNvPr id="20483" name="Oval 9"/>
          <p:cNvSpPr>
            <a:spLocks noChangeArrowheads="1"/>
          </p:cNvSpPr>
          <p:nvPr/>
        </p:nvSpPr>
        <p:spPr bwMode="auto">
          <a:xfrm>
            <a:off x="2514600" y="5165558"/>
            <a:ext cx="2133600" cy="533400"/>
          </a:xfrm>
          <a:prstGeom prst="ellipse">
            <a:avLst/>
          </a:prstGeom>
          <a:noFill/>
          <a:ln w="38100">
            <a:solidFill>
              <a:srgbClr val="FF3300"/>
            </a:solidFill>
            <a:round/>
            <a:headEnd/>
            <a:tailEnd/>
          </a:ln>
        </p:spPr>
        <p:txBody>
          <a:bodyPr wrap="none" anchor="ctr"/>
          <a:lstStyle/>
          <a:p>
            <a:pPr eaLnBrk="0" hangingPunct="0"/>
            <a:endParaRPr lang="en-US"/>
          </a:p>
        </p:txBody>
      </p:sp>
      <p:sp>
        <p:nvSpPr>
          <p:cNvPr id="20484" name="Oval 10"/>
          <p:cNvSpPr>
            <a:spLocks noChangeArrowheads="1"/>
          </p:cNvSpPr>
          <p:nvPr/>
        </p:nvSpPr>
        <p:spPr bwMode="auto">
          <a:xfrm>
            <a:off x="4680284" y="2362200"/>
            <a:ext cx="2743200" cy="533400"/>
          </a:xfrm>
          <a:prstGeom prst="ellipse">
            <a:avLst/>
          </a:prstGeom>
          <a:noFill/>
          <a:ln w="38100">
            <a:solidFill>
              <a:srgbClr val="FF3300"/>
            </a:solidFill>
            <a:round/>
            <a:headEnd/>
            <a:tailEnd/>
          </a:ln>
        </p:spPr>
        <p:txBody>
          <a:bodyPr wrap="none" anchor="ctr"/>
          <a:lstStyle/>
          <a:p>
            <a:pPr eaLnBrk="0" hangingPunct="0"/>
            <a:endParaRPr lang="en-US"/>
          </a:p>
        </p:txBody>
      </p:sp>
      <p:sp>
        <p:nvSpPr>
          <p:cNvPr id="20485" name="Text Box 11"/>
          <p:cNvSpPr txBox="1">
            <a:spLocks noChangeArrowheads="1"/>
          </p:cNvSpPr>
          <p:nvPr/>
        </p:nvSpPr>
        <p:spPr bwMode="auto">
          <a:xfrm>
            <a:off x="0" y="152400"/>
            <a:ext cx="9143999" cy="707886"/>
          </a:xfrm>
          <a:prstGeom prst="rect">
            <a:avLst/>
          </a:prstGeom>
          <a:noFill/>
          <a:ln w="9525">
            <a:noFill/>
            <a:miter lim="800000"/>
            <a:headEnd/>
            <a:tailEnd/>
          </a:ln>
        </p:spPr>
        <p:txBody>
          <a:bodyPr wrap="square">
            <a:spAutoFit/>
          </a:bodyPr>
          <a:lstStyle/>
          <a:p>
            <a:r>
              <a:rPr lang="en-US" sz="4000" dirty="0" smtClean="0">
                <a:effectLst>
                  <a:outerShdw blurRad="38100" dist="38100" dir="2700000" algn="tl">
                    <a:srgbClr val="000000">
                      <a:alpha val="43137"/>
                    </a:srgbClr>
                  </a:outerShdw>
                </a:effectLst>
                <a:latin typeface="Calibri" pitchFamily="34" charset="0"/>
              </a:rPr>
              <a:t>	Site </a:t>
            </a:r>
            <a:r>
              <a:rPr lang="en-US" sz="4000" dirty="0">
                <a:effectLst>
                  <a:outerShdw blurRad="38100" dist="38100" dir="2700000" algn="tl">
                    <a:srgbClr val="000000">
                      <a:alpha val="43137"/>
                    </a:srgbClr>
                  </a:outerShdw>
                </a:effectLst>
                <a:latin typeface="Calibri" pitchFamily="34" charset="0"/>
              </a:rPr>
              <a:t>Visit Tasks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0" y="152400"/>
            <a:ext cx="8229600" cy="553998"/>
          </a:xfrm>
        </p:spPr>
        <p:txBody>
          <a:bodyPr anchorCtr="0"/>
          <a:lstStyle/>
          <a:p>
            <a:pPr eaLnBrk="1" hangingPunct="1">
              <a:defRPr/>
            </a:pPr>
            <a:r>
              <a:rPr lang="en-US" sz="4000" dirty="0" smtClean="0"/>
              <a:t>	Starting </a:t>
            </a:r>
            <a:r>
              <a:rPr lang="en-US" sz="4000" dirty="0"/>
              <a:t>a New Channel</a:t>
            </a:r>
          </a:p>
        </p:txBody>
      </p:sp>
      <p:sp>
        <p:nvSpPr>
          <p:cNvPr id="21506" name="TextBox 7"/>
          <p:cNvSpPr txBox="1">
            <a:spLocks noChangeArrowheads="1"/>
          </p:cNvSpPr>
          <p:nvPr/>
        </p:nvSpPr>
        <p:spPr bwMode="auto">
          <a:xfrm>
            <a:off x="4724400" y="990600"/>
            <a:ext cx="4419600" cy="4801314"/>
          </a:xfrm>
          <a:prstGeom prst="rect">
            <a:avLst/>
          </a:prstGeom>
          <a:noFill/>
          <a:ln w="9525">
            <a:noFill/>
            <a:miter lim="800000"/>
            <a:headEnd/>
            <a:tailEnd/>
          </a:ln>
        </p:spPr>
        <p:txBody>
          <a:bodyPr>
            <a:spAutoFit/>
          </a:bodyPr>
          <a:lstStyle/>
          <a:p>
            <a:pPr marL="285750" indent="-285750">
              <a:buFont typeface="Wingdings" pitchFamily="2" charset="2"/>
              <a:buChar char="Ø"/>
            </a:pPr>
            <a:r>
              <a:rPr lang="en-US" dirty="0">
                <a:latin typeface="Calibri" pitchFamily="34" charset="0"/>
              </a:rPr>
              <a:t>New Channel – Measurement hasn’t </a:t>
            </a:r>
            <a:r>
              <a:rPr lang="en-US" dirty="0" smtClean="0">
                <a:latin typeface="Calibri" pitchFamily="34" charset="0"/>
              </a:rPr>
              <a:t>started</a:t>
            </a:r>
            <a:endParaRPr lang="en-US" dirty="0">
              <a:latin typeface="Calibri" pitchFamily="34" charset="0"/>
            </a:endParaRPr>
          </a:p>
          <a:p>
            <a:pPr marL="742950" lvl="1" indent="-285750">
              <a:buFont typeface="Wingdings" pitchFamily="2" charset="2"/>
              <a:buChar char="Ø"/>
            </a:pPr>
            <a:r>
              <a:rPr lang="en-US" dirty="0" smtClean="0">
                <a:latin typeface="Calibri" pitchFamily="34" charset="0"/>
              </a:rPr>
              <a:t>This should be standard </a:t>
            </a:r>
            <a:r>
              <a:rPr lang="en-US" dirty="0">
                <a:latin typeface="Calibri" pitchFamily="34" charset="0"/>
              </a:rPr>
              <a:t>approach when making </a:t>
            </a:r>
            <a:r>
              <a:rPr lang="en-US" dirty="0" smtClean="0">
                <a:latin typeface="Calibri" pitchFamily="34" charset="0"/>
              </a:rPr>
              <a:t>an acoustic </a:t>
            </a:r>
            <a:r>
              <a:rPr lang="en-US" dirty="0">
                <a:latin typeface="Calibri" pitchFamily="34" charset="0"/>
              </a:rPr>
              <a:t>discharge measurement. </a:t>
            </a:r>
          </a:p>
          <a:p>
            <a:pPr marL="742950" lvl="1" indent="-285750">
              <a:buFont typeface="Wingdings" pitchFamily="2" charset="2"/>
              <a:buChar char="Ø"/>
            </a:pPr>
            <a:r>
              <a:rPr lang="en-US" dirty="0">
                <a:latin typeface="Calibri" pitchFamily="34" charset="0"/>
              </a:rPr>
              <a:t>Used to ‘stage’ an acoustic measurement –fill out notes while making a measurement and </a:t>
            </a:r>
            <a:r>
              <a:rPr lang="en-US" b="1" dirty="0">
                <a:latin typeface="Calibri" pitchFamily="34" charset="0"/>
              </a:rPr>
              <a:t>BEFORE</a:t>
            </a:r>
            <a:r>
              <a:rPr lang="en-US" dirty="0">
                <a:latin typeface="Calibri" pitchFamily="34" charset="0"/>
              </a:rPr>
              <a:t> importing the measurement file. </a:t>
            </a:r>
          </a:p>
          <a:p>
            <a:pPr marL="285750" indent="-285750">
              <a:buFont typeface="Wingdings" pitchFamily="2" charset="2"/>
              <a:buChar char="Ø"/>
            </a:pPr>
            <a:endParaRPr lang="en-US" dirty="0">
              <a:latin typeface="Calibri" pitchFamily="34" charset="0"/>
            </a:endParaRPr>
          </a:p>
          <a:p>
            <a:pPr marL="285750" indent="-285750">
              <a:buFont typeface="Wingdings" pitchFamily="2" charset="2"/>
              <a:buChar char="Ø"/>
            </a:pPr>
            <a:r>
              <a:rPr lang="en-US" dirty="0">
                <a:latin typeface="Calibri" pitchFamily="34" charset="0"/>
              </a:rPr>
              <a:t>Import Channel – Measurement is complete</a:t>
            </a:r>
          </a:p>
          <a:p>
            <a:pPr marL="742950" lvl="1" indent="-285750">
              <a:buFont typeface="Wingdings" pitchFamily="2" charset="2"/>
              <a:buChar char="Ø"/>
            </a:pPr>
            <a:r>
              <a:rPr lang="en-US" dirty="0" smtClean="0">
                <a:latin typeface="Calibri" pitchFamily="34" charset="0"/>
              </a:rPr>
              <a:t>Can be used if SWAMI wasn’t available during measurement and it’s now finished</a:t>
            </a:r>
            <a:endParaRPr lang="en-US" dirty="0">
              <a:latin typeface="Calibri" pitchFamily="34" charset="0"/>
            </a:endParaRPr>
          </a:p>
          <a:p>
            <a:pPr marL="742950" lvl="1" indent="-285750">
              <a:buFont typeface="Wingdings" pitchFamily="2" charset="2"/>
              <a:buChar char="Ø"/>
            </a:pPr>
            <a:r>
              <a:rPr lang="en-US" dirty="0" smtClean="0">
                <a:latin typeface="Calibri" pitchFamily="34" charset="0"/>
              </a:rPr>
              <a:t>Use with ADCPs should be RARE and is not recommended!</a:t>
            </a:r>
            <a:endParaRPr lang="en-US" dirty="0">
              <a:latin typeface="Calibri" pitchFamily="34" charset="0"/>
            </a:endParaRPr>
          </a:p>
        </p:txBody>
      </p:sp>
      <p:pic>
        <p:nvPicPr>
          <p:cNvPr id="7170" name="Picture 2" descr="C:\Users\nstasuli\AppData\Local\Temp\1\SNAGHTML1de0bed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58" y="1219200"/>
            <a:ext cx="4495800" cy="43627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a:xfrm>
            <a:off x="0" y="277813"/>
            <a:ext cx="8229600" cy="553998"/>
          </a:xfrm>
        </p:spPr>
        <p:txBody>
          <a:bodyPr anchorCtr="0"/>
          <a:lstStyle/>
          <a:p>
            <a:pPr eaLnBrk="1" hangingPunct="1">
              <a:defRPr/>
            </a:pPr>
            <a:r>
              <a:rPr lang="en-US" sz="4000" dirty="0" smtClean="0"/>
              <a:t>	Starting </a:t>
            </a:r>
            <a:r>
              <a:rPr lang="en-US" sz="4000" dirty="0"/>
              <a:t>a New Channel</a:t>
            </a:r>
          </a:p>
        </p:txBody>
      </p:sp>
      <p:sp>
        <p:nvSpPr>
          <p:cNvPr id="23554" name="TextBox 10"/>
          <p:cNvSpPr txBox="1">
            <a:spLocks noChangeArrowheads="1"/>
          </p:cNvSpPr>
          <p:nvPr/>
        </p:nvSpPr>
        <p:spPr bwMode="auto">
          <a:xfrm>
            <a:off x="5029200" y="1676400"/>
            <a:ext cx="3810000" cy="3693319"/>
          </a:xfrm>
          <a:prstGeom prst="rect">
            <a:avLst/>
          </a:prstGeom>
          <a:noFill/>
          <a:ln w="9525">
            <a:noFill/>
            <a:miter lim="800000"/>
            <a:headEnd/>
            <a:tailEnd/>
          </a:ln>
        </p:spPr>
        <p:txBody>
          <a:bodyPr>
            <a:spAutoFit/>
          </a:bodyPr>
          <a:lstStyle/>
          <a:p>
            <a:pPr marL="285750" indent="-285750">
              <a:buFont typeface="Wingdings" pitchFamily="2" charset="2"/>
              <a:buChar char="Ø"/>
            </a:pPr>
            <a:r>
              <a:rPr lang="en-US" dirty="0">
                <a:latin typeface="Calibri" pitchFamily="34" charset="0"/>
              </a:rPr>
              <a:t>Pop up window appears when selecting ADCP </a:t>
            </a:r>
            <a:r>
              <a:rPr lang="en-US" dirty="0" smtClean="0">
                <a:latin typeface="Calibri" pitchFamily="34" charset="0"/>
              </a:rPr>
              <a:t>Method or Midsection &gt; Wading &gt; ADV</a:t>
            </a:r>
          </a:p>
          <a:p>
            <a:pPr marL="285750" indent="-285750">
              <a:buFont typeface="Wingdings" pitchFamily="2" charset="2"/>
              <a:buChar char="Ø"/>
            </a:pPr>
            <a:endParaRPr lang="en-US" dirty="0">
              <a:latin typeface="Calibri" pitchFamily="34" charset="0"/>
            </a:endParaRPr>
          </a:p>
          <a:p>
            <a:pPr marL="285750" indent="-285750">
              <a:buFont typeface="Wingdings" pitchFamily="2" charset="2"/>
              <a:buChar char="Ø"/>
            </a:pPr>
            <a:r>
              <a:rPr lang="en-US" dirty="0">
                <a:latin typeface="Calibri" pitchFamily="34" charset="0"/>
              </a:rPr>
              <a:t>‘Staging’ a measurement allows you to fill out notes and measurement information in SWAMI </a:t>
            </a:r>
            <a:r>
              <a:rPr lang="en-US" dirty="0" smtClean="0">
                <a:latin typeface="Calibri" pitchFamily="34" charset="0"/>
              </a:rPr>
              <a:t>during the measurement</a:t>
            </a:r>
          </a:p>
          <a:p>
            <a:pPr marL="285750" indent="-285750">
              <a:buFont typeface="Wingdings" pitchFamily="2" charset="2"/>
              <a:buChar char="Ø"/>
            </a:pPr>
            <a:endParaRPr lang="en-US" dirty="0" smtClean="0">
              <a:latin typeface="Calibri" pitchFamily="34" charset="0"/>
            </a:endParaRPr>
          </a:p>
          <a:p>
            <a:pPr marL="285750" indent="-285750">
              <a:buFont typeface="Wingdings" pitchFamily="2" charset="2"/>
              <a:buChar char="Ø"/>
            </a:pPr>
            <a:endParaRPr lang="en-US" dirty="0">
              <a:latin typeface="Calibri" pitchFamily="34" charset="0"/>
            </a:endParaRPr>
          </a:p>
          <a:p>
            <a:pPr marL="285750" indent="-285750">
              <a:buFont typeface="Wingdings" pitchFamily="2" charset="2"/>
              <a:buChar char="Ø"/>
            </a:pPr>
            <a:endParaRPr lang="en-US" dirty="0" smtClean="0">
              <a:latin typeface="Calibri" pitchFamily="34" charset="0"/>
            </a:endParaRPr>
          </a:p>
          <a:p>
            <a:pPr marL="285750" indent="-285750">
              <a:buFont typeface="Wingdings" pitchFamily="2" charset="2"/>
              <a:buChar char="Ø"/>
            </a:pPr>
            <a:endParaRPr lang="en-US" dirty="0">
              <a:latin typeface="Calibri" pitchFamily="34" charset="0"/>
            </a:endParaRPr>
          </a:p>
          <a:p>
            <a:pPr marL="285750" indent="-285750">
              <a:buFont typeface="Wingdings" pitchFamily="2" charset="2"/>
              <a:buChar char="Ø"/>
            </a:pPr>
            <a:endParaRPr lang="en-US" dirty="0">
              <a:latin typeface="Calibri" pitchFamily="34" charset="0"/>
            </a:endParaRPr>
          </a:p>
        </p:txBody>
      </p:sp>
      <p:pic>
        <p:nvPicPr>
          <p:cNvPr id="8196" name="Picture 4" descr="C:\Users\nstasuli\AppData\Local\Temp\1\SNAGHTML1def4e1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59" y="1219200"/>
            <a:ext cx="4645025" cy="45075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stasuli\AppData\Local\Temp\1\SNAGHTML14549c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164" y="1089960"/>
            <a:ext cx="4857583" cy="471377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nstasuli\AppData\Local\Temp\1\SNAGHTML1e5489a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164" y="1371600"/>
            <a:ext cx="4724400" cy="4584534"/>
          </a:xfrm>
          <a:prstGeom prst="rect">
            <a:avLst/>
          </a:prstGeom>
          <a:noFill/>
          <a:extLst>
            <a:ext uri="{909E8E84-426E-40DD-AFC4-6F175D3DCCD1}">
              <a14:hiddenFill xmlns:a14="http://schemas.microsoft.com/office/drawing/2010/main">
                <a:solidFill>
                  <a:srgbClr val="FFFFFF"/>
                </a:solidFill>
              </a14:hiddenFill>
            </a:ext>
          </a:extLst>
        </p:spPr>
      </p:pic>
      <p:sp>
        <p:nvSpPr>
          <p:cNvPr id="21506" name="Title 1"/>
          <p:cNvSpPr>
            <a:spLocks noGrp="1"/>
          </p:cNvSpPr>
          <p:nvPr>
            <p:ph type="title" idx="4294967295"/>
          </p:nvPr>
        </p:nvSpPr>
        <p:spPr>
          <a:xfrm>
            <a:off x="0" y="208002"/>
            <a:ext cx="9144000" cy="553998"/>
          </a:xfrm>
        </p:spPr>
        <p:txBody>
          <a:bodyPr anchorCtr="0"/>
          <a:lstStyle/>
          <a:p>
            <a:pPr eaLnBrk="1" hangingPunct="1">
              <a:defRPr/>
            </a:pPr>
            <a:r>
              <a:rPr lang="en-US" sz="4000" dirty="0" smtClean="0"/>
              <a:t>	Acoustic </a:t>
            </a:r>
            <a:r>
              <a:rPr lang="en-US" sz="4000" dirty="0"/>
              <a:t>Information</a:t>
            </a:r>
          </a:p>
        </p:txBody>
      </p:sp>
      <p:sp>
        <p:nvSpPr>
          <p:cNvPr id="25602" name="TextBox 13"/>
          <p:cNvSpPr txBox="1">
            <a:spLocks noChangeArrowheads="1"/>
          </p:cNvSpPr>
          <p:nvPr/>
        </p:nvSpPr>
        <p:spPr bwMode="auto">
          <a:xfrm>
            <a:off x="5486400" y="1219200"/>
            <a:ext cx="3352800" cy="4801314"/>
          </a:xfrm>
          <a:prstGeom prst="rect">
            <a:avLst/>
          </a:prstGeom>
          <a:noFill/>
          <a:ln w="9525">
            <a:noFill/>
            <a:miter lim="800000"/>
            <a:headEnd/>
            <a:tailEnd/>
          </a:ln>
        </p:spPr>
        <p:txBody>
          <a:bodyPr>
            <a:spAutoFit/>
          </a:bodyPr>
          <a:lstStyle/>
          <a:p>
            <a:pPr marL="285750" indent="-285750">
              <a:buFont typeface="Wingdings" pitchFamily="2" charset="2"/>
              <a:buChar char="Ø"/>
            </a:pPr>
            <a:r>
              <a:rPr lang="en-US" dirty="0">
                <a:latin typeface="Calibri" pitchFamily="34" charset="0"/>
              </a:rPr>
              <a:t>Moving Bed is the only required field</a:t>
            </a:r>
          </a:p>
          <a:p>
            <a:pPr marL="285750" indent="-285750">
              <a:buFont typeface="Wingdings" pitchFamily="2" charset="2"/>
              <a:buChar char="Ø"/>
            </a:pPr>
            <a:r>
              <a:rPr lang="en-US" dirty="0">
                <a:latin typeface="Calibri" pitchFamily="34" charset="0"/>
              </a:rPr>
              <a:t>‘Moving Bed?’ asks if a moving bed was indicated (LC, SMBA) not if a moving bed test was performed</a:t>
            </a:r>
          </a:p>
          <a:p>
            <a:pPr marL="285750" indent="-285750">
              <a:buFont typeface="Wingdings" pitchFamily="2" charset="2"/>
              <a:buChar char="Ø"/>
            </a:pPr>
            <a:r>
              <a:rPr lang="en-US" dirty="0">
                <a:latin typeface="Calibri" pitchFamily="34" charset="0"/>
              </a:rPr>
              <a:t>Acoustic Information can be filled out while staging the measurement or after the measurement file has been imported</a:t>
            </a:r>
          </a:p>
          <a:p>
            <a:pPr marL="285750" indent="-285750">
              <a:buFont typeface="Wingdings" pitchFamily="2" charset="2"/>
              <a:buChar char="Ø"/>
            </a:pPr>
            <a:r>
              <a:rPr lang="en-US" dirty="0">
                <a:latin typeface="Calibri" pitchFamily="34" charset="0"/>
              </a:rPr>
              <a:t>Typically, this page will be active during entire measurement</a:t>
            </a:r>
          </a:p>
          <a:p>
            <a:pPr marL="285750" indent="-285750">
              <a:buFont typeface="Wingdings" pitchFamily="2" charset="2"/>
              <a:buChar char="Ø"/>
            </a:pPr>
            <a:r>
              <a:rPr lang="en-US" dirty="0">
                <a:latin typeface="Calibri" pitchFamily="34" charset="0"/>
              </a:rPr>
              <a:t>Gage readings can be entered using the </a:t>
            </a:r>
            <a:r>
              <a:rPr lang="en-US" dirty="0" err="1">
                <a:latin typeface="Calibri" pitchFamily="34" charset="0"/>
              </a:rPr>
              <a:t>SensorsQE</a:t>
            </a:r>
            <a:r>
              <a:rPr lang="en-US" dirty="0">
                <a:latin typeface="Calibri" pitchFamily="34" charset="0"/>
              </a:rPr>
              <a:t> </a:t>
            </a:r>
            <a:r>
              <a:rPr lang="en-US" dirty="0" smtClean="0">
                <a:latin typeface="Calibri" pitchFamily="34" charset="0"/>
              </a:rPr>
              <a:t>menu option</a:t>
            </a:r>
            <a:endParaRPr lang="en-US" dirty="0">
              <a:latin typeface="Calibri" pitchFamily="34" charset="0"/>
            </a:endParaRPr>
          </a:p>
        </p:txBody>
      </p:sp>
      <p:sp>
        <p:nvSpPr>
          <p:cNvPr id="22534" name="Oval 6"/>
          <p:cNvSpPr>
            <a:spLocks noChangeArrowheads="1"/>
          </p:cNvSpPr>
          <p:nvPr/>
        </p:nvSpPr>
        <p:spPr bwMode="auto">
          <a:xfrm>
            <a:off x="1447800" y="4191000"/>
            <a:ext cx="1524000" cy="533400"/>
          </a:xfrm>
          <a:prstGeom prst="ellipse">
            <a:avLst/>
          </a:prstGeom>
          <a:noFill/>
          <a:ln w="28575">
            <a:solidFill>
              <a:srgbClr val="FF3300"/>
            </a:solidFill>
            <a:round/>
            <a:headEnd/>
            <a:tailEnd/>
          </a:ln>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additive="base">
                                        <p:cTn id="7" dur="500" fill="hold"/>
                                        <p:tgtEl>
                                          <p:spTgt spid="22534"/>
                                        </p:tgtEl>
                                        <p:attrNameLst>
                                          <p:attrName>ppt_x</p:attrName>
                                        </p:attrNameLst>
                                      </p:cBhvr>
                                      <p:tavLst>
                                        <p:tav tm="0">
                                          <p:val>
                                            <p:strVal val="#ppt_x"/>
                                          </p:val>
                                        </p:tav>
                                        <p:tav tm="100000">
                                          <p:val>
                                            <p:strVal val="#ppt_x"/>
                                          </p:val>
                                        </p:tav>
                                      </p:tavLst>
                                    </p:anim>
                                    <p:anim calcmode="lin" valueType="num">
                                      <p:cBhvr additive="base">
                                        <p:cTn id="8"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921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25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P spid="2253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a:xfrm>
            <a:off x="0" y="277813"/>
            <a:ext cx="9144000" cy="553998"/>
          </a:xfrm>
        </p:spPr>
        <p:txBody>
          <a:bodyPr anchorCtr="0"/>
          <a:lstStyle/>
          <a:p>
            <a:pPr eaLnBrk="1" hangingPunct="1">
              <a:defRPr/>
            </a:pPr>
            <a:r>
              <a:rPr lang="en-US" sz="4000" dirty="0" smtClean="0"/>
              <a:t>	Temp/Salinity </a:t>
            </a:r>
            <a:r>
              <a:rPr lang="en-US" sz="4000" dirty="0"/>
              <a:t>Readings</a:t>
            </a:r>
          </a:p>
        </p:txBody>
      </p:sp>
      <p:sp>
        <p:nvSpPr>
          <p:cNvPr id="27650" name="TextBox 5"/>
          <p:cNvSpPr txBox="1">
            <a:spLocks noChangeArrowheads="1"/>
          </p:cNvSpPr>
          <p:nvPr/>
        </p:nvSpPr>
        <p:spPr bwMode="auto">
          <a:xfrm>
            <a:off x="5181600" y="1752600"/>
            <a:ext cx="3962400" cy="3693319"/>
          </a:xfrm>
          <a:prstGeom prst="rect">
            <a:avLst/>
          </a:prstGeom>
          <a:noFill/>
          <a:ln w="9525">
            <a:noFill/>
            <a:miter lim="800000"/>
            <a:headEnd/>
            <a:tailEnd/>
          </a:ln>
        </p:spPr>
        <p:txBody>
          <a:bodyPr>
            <a:spAutoFit/>
          </a:bodyPr>
          <a:lstStyle/>
          <a:p>
            <a:pPr marL="285750" indent="-285750">
              <a:buFont typeface="Wingdings" pitchFamily="2" charset="2"/>
              <a:buChar char="Ø"/>
            </a:pPr>
            <a:r>
              <a:rPr lang="en-US" dirty="0">
                <a:latin typeface="Calibri" pitchFamily="34" charset="0"/>
              </a:rPr>
              <a:t>Temperature comparison readings for ADCP/ADV should be documented here and </a:t>
            </a:r>
            <a:r>
              <a:rPr lang="en-US" dirty="0" smtClean="0">
                <a:latin typeface="Calibri" pitchFamily="34" charset="0"/>
              </a:rPr>
              <a:t>NOT </a:t>
            </a:r>
            <a:r>
              <a:rPr lang="en-US" dirty="0">
                <a:latin typeface="Calibri" pitchFamily="34" charset="0"/>
              </a:rPr>
              <a:t>in environmental </a:t>
            </a:r>
            <a:r>
              <a:rPr lang="en-US" dirty="0" smtClean="0">
                <a:latin typeface="Calibri" pitchFamily="34" charset="0"/>
              </a:rPr>
              <a:t>measurements </a:t>
            </a:r>
            <a:endParaRPr lang="en-US" dirty="0">
              <a:latin typeface="Calibri" pitchFamily="34" charset="0"/>
            </a:endParaRPr>
          </a:p>
          <a:p>
            <a:pPr marL="285750" indent="-285750">
              <a:buFont typeface="Wingdings" pitchFamily="2" charset="2"/>
              <a:buChar char="Ø"/>
            </a:pPr>
            <a:endParaRPr lang="en-US" dirty="0">
              <a:latin typeface="Calibri" pitchFamily="34" charset="0"/>
            </a:endParaRPr>
          </a:p>
          <a:p>
            <a:pPr marL="285750" indent="-285750">
              <a:buFont typeface="Wingdings" pitchFamily="2" charset="2"/>
              <a:buChar char="Ø"/>
            </a:pPr>
            <a:r>
              <a:rPr lang="en-US" dirty="0">
                <a:latin typeface="Calibri" pitchFamily="34" charset="0"/>
              </a:rPr>
              <a:t>Temperatures can be entered in F or C, just be sure they are consistent!</a:t>
            </a:r>
          </a:p>
          <a:p>
            <a:pPr marL="285750" indent="-285750">
              <a:buFont typeface="Wingdings" pitchFamily="2" charset="2"/>
              <a:buChar char="Ø"/>
            </a:pPr>
            <a:endParaRPr lang="en-US" dirty="0">
              <a:latin typeface="Calibri" pitchFamily="34" charset="0"/>
            </a:endParaRPr>
          </a:p>
          <a:p>
            <a:pPr marL="285750" indent="-285750">
              <a:buFont typeface="Wingdings" pitchFamily="2" charset="2"/>
              <a:buChar char="Ø"/>
            </a:pPr>
            <a:r>
              <a:rPr lang="en-US" dirty="0">
                <a:latin typeface="Calibri" pitchFamily="34" charset="0"/>
              </a:rPr>
              <a:t>Multiple readings can be entered, which could be useful when doing salinity profiles across the channel. Distance and width can be entered in the comments.</a:t>
            </a:r>
          </a:p>
        </p:txBody>
      </p:sp>
      <p:pic>
        <p:nvPicPr>
          <p:cNvPr id="10242" name="Picture 2" descr="C:\Users\nstasuli\AppData\Local\Temp\1\SNAGHTML1e88cf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4797425" cy="4655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0" y="277813"/>
            <a:ext cx="9144000" cy="553998"/>
          </a:xfrm>
        </p:spPr>
        <p:txBody>
          <a:bodyPr anchorCtr="0"/>
          <a:lstStyle/>
          <a:p>
            <a:pPr eaLnBrk="1" hangingPunct="1">
              <a:defRPr/>
            </a:pPr>
            <a:r>
              <a:rPr lang="en-US" sz="4000" dirty="0" smtClean="0"/>
              <a:t>	Acoustic </a:t>
            </a:r>
            <a:r>
              <a:rPr lang="en-US" sz="4000" dirty="0"/>
              <a:t>Measurement Notes</a:t>
            </a:r>
          </a:p>
        </p:txBody>
      </p:sp>
      <p:sp>
        <p:nvSpPr>
          <p:cNvPr id="29698" name="TextBox 4"/>
          <p:cNvSpPr txBox="1">
            <a:spLocks noChangeArrowheads="1"/>
          </p:cNvSpPr>
          <p:nvPr/>
        </p:nvSpPr>
        <p:spPr bwMode="auto">
          <a:xfrm>
            <a:off x="5029200" y="2362200"/>
            <a:ext cx="4114800" cy="915988"/>
          </a:xfrm>
          <a:prstGeom prst="rect">
            <a:avLst/>
          </a:prstGeom>
          <a:noFill/>
          <a:ln w="9525">
            <a:noFill/>
            <a:miter lim="800000"/>
            <a:headEnd/>
            <a:tailEnd/>
          </a:ln>
        </p:spPr>
        <p:txBody>
          <a:bodyPr>
            <a:spAutoFit/>
          </a:bodyPr>
          <a:lstStyle/>
          <a:p>
            <a:pPr marL="285750" indent="-285750">
              <a:buFont typeface="Wingdings" pitchFamily="2" charset="2"/>
              <a:buChar char="Ø"/>
            </a:pPr>
            <a:r>
              <a:rPr lang="en-US" dirty="0">
                <a:latin typeface="Calibri" pitchFamily="34" charset="0"/>
              </a:rPr>
              <a:t>Examples of Titles: General, 001, Transect 001, T1, LC Test, etc.</a:t>
            </a:r>
          </a:p>
          <a:p>
            <a:r>
              <a:rPr lang="en-US" dirty="0">
                <a:latin typeface="Calibri" pitchFamily="34" charset="0"/>
              </a:rPr>
              <a:t>	</a:t>
            </a:r>
          </a:p>
        </p:txBody>
      </p:sp>
      <p:sp>
        <p:nvSpPr>
          <p:cNvPr id="29699" name="TextBox 7"/>
          <p:cNvSpPr txBox="1">
            <a:spLocks noChangeArrowheads="1"/>
          </p:cNvSpPr>
          <p:nvPr/>
        </p:nvSpPr>
        <p:spPr bwMode="auto">
          <a:xfrm>
            <a:off x="5029200" y="3810000"/>
            <a:ext cx="4038600" cy="1200329"/>
          </a:xfrm>
          <a:prstGeom prst="rect">
            <a:avLst/>
          </a:prstGeom>
          <a:noFill/>
          <a:ln w="9525">
            <a:noFill/>
            <a:miter lim="800000"/>
            <a:headEnd/>
            <a:tailEnd/>
          </a:ln>
        </p:spPr>
        <p:txBody>
          <a:bodyPr>
            <a:spAutoFit/>
          </a:bodyPr>
          <a:lstStyle/>
          <a:p>
            <a:pPr marL="285750" indent="-285750">
              <a:buFont typeface="Wingdings" pitchFamily="2" charset="2"/>
              <a:buChar char="Ø"/>
            </a:pPr>
            <a:r>
              <a:rPr lang="en-US" dirty="0">
                <a:latin typeface="Calibri" pitchFamily="34" charset="0"/>
              </a:rPr>
              <a:t>All comments </a:t>
            </a:r>
            <a:r>
              <a:rPr lang="en-US" dirty="0" smtClean="0">
                <a:latin typeface="Calibri" pitchFamily="34" charset="0"/>
              </a:rPr>
              <a:t>entered here are </a:t>
            </a:r>
            <a:r>
              <a:rPr lang="en-US" dirty="0">
                <a:latin typeface="Calibri" pitchFamily="34" charset="0"/>
              </a:rPr>
              <a:t>put into </a:t>
            </a:r>
            <a:r>
              <a:rPr lang="en-US" dirty="0" smtClean="0">
                <a:latin typeface="Calibri" pitchFamily="34" charset="0"/>
              </a:rPr>
              <a:t>overall measurement </a:t>
            </a:r>
            <a:r>
              <a:rPr lang="en-US" dirty="0">
                <a:latin typeface="Calibri" pitchFamily="34" charset="0"/>
              </a:rPr>
              <a:t>comment field as this is the only place available in Site Visit. </a:t>
            </a:r>
          </a:p>
        </p:txBody>
      </p:sp>
      <p:pic>
        <p:nvPicPr>
          <p:cNvPr id="11266" name="Picture 2" descr="C:\Users\nstasuli\AppData\Local\Temp\1\SNAGHTML1e8f28d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4800600" cy="46584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914400" y="5524500"/>
            <a:ext cx="1504950" cy="429378"/>
          </a:xfrm>
          <a:prstGeom prst="rect">
            <a:avLst/>
          </a:prstGeom>
          <a:noFill/>
          <a:ln w="254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a:xfrm>
            <a:off x="0" y="277813"/>
            <a:ext cx="9144000" cy="553998"/>
          </a:xfrm>
        </p:spPr>
        <p:txBody>
          <a:bodyPr anchorCtr="0"/>
          <a:lstStyle/>
          <a:p>
            <a:pPr eaLnBrk="1" hangingPunct="1">
              <a:defRPr/>
            </a:pPr>
            <a:r>
              <a:rPr lang="en-US" sz="4000" dirty="0" smtClean="0"/>
              <a:t>	Channel </a:t>
            </a:r>
            <a:r>
              <a:rPr lang="en-US" sz="4000" dirty="0"/>
              <a:t>Summary</a:t>
            </a:r>
          </a:p>
        </p:txBody>
      </p:sp>
      <p:sp>
        <p:nvSpPr>
          <p:cNvPr id="31746" name="TextBox 4"/>
          <p:cNvSpPr txBox="1">
            <a:spLocks noChangeArrowheads="1"/>
          </p:cNvSpPr>
          <p:nvPr/>
        </p:nvSpPr>
        <p:spPr bwMode="auto">
          <a:xfrm>
            <a:off x="5334000" y="1828800"/>
            <a:ext cx="3352800" cy="3693319"/>
          </a:xfrm>
          <a:prstGeom prst="rect">
            <a:avLst/>
          </a:prstGeom>
          <a:noFill/>
          <a:ln w="9525">
            <a:noFill/>
            <a:miter lim="800000"/>
            <a:headEnd/>
            <a:tailEnd/>
          </a:ln>
        </p:spPr>
        <p:txBody>
          <a:bodyPr>
            <a:spAutoFit/>
          </a:bodyPr>
          <a:lstStyle/>
          <a:p>
            <a:pPr marL="285750" indent="-285750">
              <a:buFont typeface="Wingdings" pitchFamily="2" charset="2"/>
              <a:buChar char="Ø"/>
            </a:pPr>
            <a:r>
              <a:rPr lang="en-US" dirty="0" smtClean="0">
                <a:latin typeface="Calibri" pitchFamily="34" charset="0"/>
              </a:rPr>
              <a:t>Channel Summary page appears after finishing with Acoustic Information page</a:t>
            </a:r>
          </a:p>
          <a:p>
            <a:pPr marL="285750" indent="-285750">
              <a:buFont typeface="Wingdings" pitchFamily="2" charset="2"/>
              <a:buChar char="Ø"/>
            </a:pPr>
            <a:endParaRPr lang="en-US" dirty="0">
              <a:latin typeface="Calibri" pitchFamily="34" charset="0"/>
            </a:endParaRPr>
          </a:p>
          <a:p>
            <a:pPr marL="285750" indent="-285750">
              <a:buFont typeface="Wingdings" pitchFamily="2" charset="2"/>
              <a:buChar char="Ø"/>
            </a:pPr>
            <a:r>
              <a:rPr lang="en-US" dirty="0" smtClean="0">
                <a:latin typeface="Calibri" pitchFamily="34" charset="0"/>
              </a:rPr>
              <a:t>Discharge </a:t>
            </a:r>
            <a:r>
              <a:rPr lang="en-US" dirty="0">
                <a:latin typeface="Calibri" pitchFamily="34" charset="0"/>
              </a:rPr>
              <a:t>Measured will be populated once measurement file is imported or summarized.</a:t>
            </a:r>
          </a:p>
          <a:p>
            <a:pPr marL="285750" indent="-285750">
              <a:buFont typeface="Wingdings" pitchFamily="2" charset="2"/>
              <a:buChar char="Ø"/>
            </a:pPr>
            <a:endParaRPr lang="en-US" dirty="0">
              <a:latin typeface="Calibri" pitchFamily="34" charset="0"/>
            </a:endParaRPr>
          </a:p>
          <a:p>
            <a:pPr marL="285750" indent="-285750">
              <a:buFont typeface="Wingdings" pitchFamily="2" charset="2"/>
              <a:buChar char="Ø"/>
            </a:pPr>
            <a:r>
              <a:rPr lang="en-US" dirty="0">
                <a:latin typeface="Calibri" pitchFamily="34" charset="0"/>
              </a:rPr>
              <a:t>Information can be filled out while staging the measurement or when the measurement file is imported. </a:t>
            </a:r>
          </a:p>
        </p:txBody>
      </p:sp>
      <p:pic>
        <p:nvPicPr>
          <p:cNvPr id="12290" name="Picture 2" descr="C:\Users\nstasuli\AppData\Local\Temp\1\SNAGHTML1e97fcd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4572000" cy="44366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533400" y="2286000"/>
            <a:ext cx="4038600" cy="457200"/>
          </a:xfrm>
          <a:prstGeom prst="rect">
            <a:avLst/>
          </a:prstGeom>
          <a:no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a:xfrm>
            <a:off x="0" y="277813"/>
            <a:ext cx="9144000" cy="553998"/>
          </a:xfrm>
        </p:spPr>
        <p:txBody>
          <a:bodyPr anchorCtr="0"/>
          <a:lstStyle/>
          <a:p>
            <a:pPr eaLnBrk="1" hangingPunct="1">
              <a:defRPr/>
            </a:pPr>
            <a:r>
              <a:rPr lang="en-US" sz="4000" dirty="0" smtClean="0"/>
              <a:t>	Loading </a:t>
            </a:r>
            <a:r>
              <a:rPr lang="en-US" sz="4000" dirty="0"/>
              <a:t>Acoustic Data</a:t>
            </a:r>
          </a:p>
        </p:txBody>
      </p:sp>
      <p:sp>
        <p:nvSpPr>
          <p:cNvPr id="32770" name="TextBox 4"/>
          <p:cNvSpPr txBox="1">
            <a:spLocks noChangeArrowheads="1"/>
          </p:cNvSpPr>
          <p:nvPr/>
        </p:nvSpPr>
        <p:spPr bwMode="auto">
          <a:xfrm>
            <a:off x="5257800" y="2133600"/>
            <a:ext cx="3657600" cy="3693319"/>
          </a:xfrm>
          <a:prstGeom prst="rect">
            <a:avLst/>
          </a:prstGeom>
          <a:noFill/>
          <a:ln w="9525">
            <a:noFill/>
            <a:miter lim="800000"/>
            <a:headEnd/>
            <a:tailEnd/>
          </a:ln>
        </p:spPr>
        <p:txBody>
          <a:bodyPr>
            <a:spAutoFit/>
          </a:bodyPr>
          <a:lstStyle/>
          <a:p>
            <a:pPr marL="285750" indent="-285750">
              <a:buFont typeface="Wingdings" pitchFamily="2" charset="2"/>
              <a:buChar char="Ø"/>
            </a:pPr>
            <a:r>
              <a:rPr lang="en-US" dirty="0">
                <a:latin typeface="Calibri" pitchFamily="34" charset="0"/>
              </a:rPr>
              <a:t>Channel is staged – has notes and documentation, but no discharge.</a:t>
            </a:r>
          </a:p>
          <a:p>
            <a:pPr marL="285750" indent="-285750">
              <a:buFont typeface="Wingdings" pitchFamily="2" charset="2"/>
              <a:buChar char="Ø"/>
            </a:pPr>
            <a:endParaRPr lang="en-US" dirty="0">
              <a:latin typeface="Calibri" pitchFamily="34" charset="0"/>
            </a:endParaRPr>
          </a:p>
          <a:p>
            <a:pPr marL="285750" indent="-285750">
              <a:buFont typeface="Wingdings" pitchFamily="2" charset="2"/>
              <a:buChar char="Ø"/>
            </a:pPr>
            <a:r>
              <a:rPr lang="en-US" dirty="0">
                <a:latin typeface="Calibri" pitchFamily="34" charset="0"/>
              </a:rPr>
              <a:t>Summarize – manually enter flow info</a:t>
            </a:r>
          </a:p>
          <a:p>
            <a:pPr marL="742950" lvl="1" indent="-285750">
              <a:buFont typeface="Wingdings" pitchFamily="2" charset="2"/>
              <a:buChar char="Ø"/>
            </a:pPr>
            <a:r>
              <a:rPr lang="en-US" dirty="0">
                <a:latin typeface="Calibri" pitchFamily="34" charset="0"/>
              </a:rPr>
              <a:t> Useful to make notes for FlowTracker and manually enter summary if you can’t download the unit in the field</a:t>
            </a:r>
          </a:p>
          <a:p>
            <a:pPr marL="285750" indent="-285750">
              <a:buFont typeface="Wingdings" pitchFamily="2" charset="2"/>
              <a:buChar char="Ø"/>
            </a:pPr>
            <a:endParaRPr lang="en-US" dirty="0">
              <a:latin typeface="Calibri" pitchFamily="34" charset="0"/>
            </a:endParaRPr>
          </a:p>
          <a:p>
            <a:pPr marL="285750" indent="-285750">
              <a:buFont typeface="Wingdings" pitchFamily="2" charset="2"/>
              <a:buChar char="Ø"/>
            </a:pPr>
            <a:r>
              <a:rPr lang="en-US" dirty="0">
                <a:latin typeface="Calibri" pitchFamily="34" charset="0"/>
              </a:rPr>
              <a:t>Import – load in acoustic measurement from file</a:t>
            </a:r>
          </a:p>
        </p:txBody>
      </p:sp>
      <p:pic>
        <p:nvPicPr>
          <p:cNvPr id="13314" name="Picture 2" descr="C:\Users\nstasuli\AppData\Local\Temp\1\SNAGHTML1e99294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4397385" cy="426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a:xfrm>
            <a:off x="0" y="277813"/>
            <a:ext cx="9144000" cy="553998"/>
          </a:xfrm>
        </p:spPr>
        <p:txBody>
          <a:bodyPr anchorCtr="0"/>
          <a:lstStyle/>
          <a:p>
            <a:pPr eaLnBrk="1" hangingPunct="1">
              <a:defRPr/>
            </a:pPr>
            <a:r>
              <a:rPr lang="en-US" sz="4000" dirty="0" smtClean="0"/>
              <a:t>	Import </a:t>
            </a:r>
            <a:r>
              <a:rPr lang="en-US" sz="4000" dirty="0"/>
              <a:t>Options</a:t>
            </a:r>
          </a:p>
        </p:txBody>
      </p:sp>
      <p:sp>
        <p:nvSpPr>
          <p:cNvPr id="34818" name="TextBox 4"/>
          <p:cNvSpPr txBox="1">
            <a:spLocks noChangeArrowheads="1"/>
          </p:cNvSpPr>
          <p:nvPr/>
        </p:nvSpPr>
        <p:spPr bwMode="auto">
          <a:xfrm>
            <a:off x="457200" y="1585079"/>
            <a:ext cx="8458200" cy="4247317"/>
          </a:xfrm>
          <a:prstGeom prst="rect">
            <a:avLst/>
          </a:prstGeom>
          <a:noFill/>
          <a:ln w="9525">
            <a:noFill/>
            <a:miter lim="800000"/>
            <a:headEnd/>
            <a:tailEnd/>
          </a:ln>
        </p:spPr>
        <p:txBody>
          <a:bodyPr wrap="square">
            <a:spAutoFit/>
          </a:bodyPr>
          <a:lstStyle/>
          <a:p>
            <a:pPr marL="285750" indent="-285750">
              <a:buFont typeface="Wingdings" pitchFamily="2" charset="2"/>
              <a:buChar char="Ø"/>
            </a:pPr>
            <a:r>
              <a:rPr lang="en-US" dirty="0" err="1" smtClean="0">
                <a:latin typeface="Calibri" pitchFamily="34" charset="0"/>
              </a:rPr>
              <a:t>AquaCalc</a:t>
            </a:r>
            <a:r>
              <a:rPr lang="en-US" dirty="0" smtClean="0">
                <a:latin typeface="Calibri" pitchFamily="34" charset="0"/>
              </a:rPr>
              <a:t> – CSV file</a:t>
            </a:r>
          </a:p>
          <a:p>
            <a:pPr marL="285750" indent="-285750">
              <a:buFont typeface="Wingdings" pitchFamily="2" charset="2"/>
              <a:buChar char="Ø"/>
            </a:pPr>
            <a:endParaRPr lang="en-US" dirty="0">
              <a:latin typeface="Calibri" pitchFamily="34" charset="0"/>
            </a:endParaRPr>
          </a:p>
          <a:p>
            <a:pPr marL="285750" indent="-285750">
              <a:buFont typeface="Wingdings" pitchFamily="2" charset="2"/>
              <a:buChar char="Ø"/>
            </a:pPr>
            <a:r>
              <a:rPr lang="en-US" dirty="0" smtClean="0">
                <a:latin typeface="Calibri" pitchFamily="34" charset="0"/>
              </a:rPr>
              <a:t>FlowTracker</a:t>
            </a:r>
            <a:r>
              <a:rPr lang="en-US" dirty="0">
                <a:latin typeface="Calibri" pitchFamily="34" charset="0"/>
              </a:rPr>
              <a:t>, </a:t>
            </a:r>
            <a:r>
              <a:rPr lang="en-US" dirty="0" err="1" smtClean="0">
                <a:latin typeface="Calibri" pitchFamily="34" charset="0"/>
              </a:rPr>
              <a:t>RiverSurveyor</a:t>
            </a:r>
            <a:r>
              <a:rPr lang="en-US" dirty="0" smtClean="0">
                <a:latin typeface="Calibri" pitchFamily="34" charset="0"/>
              </a:rPr>
              <a:t> Live, </a:t>
            </a:r>
            <a:r>
              <a:rPr lang="en-US" dirty="0" err="1" smtClean="0">
                <a:latin typeface="Calibri" pitchFamily="34" charset="0"/>
              </a:rPr>
              <a:t>RiverSurveyor</a:t>
            </a:r>
            <a:r>
              <a:rPr lang="en-US" dirty="0" smtClean="0">
                <a:latin typeface="Calibri" pitchFamily="34" charset="0"/>
              </a:rPr>
              <a:t> Stationary Live– DIS file</a:t>
            </a:r>
          </a:p>
          <a:p>
            <a:pPr marL="285750" indent="-285750">
              <a:buFont typeface="Wingdings" pitchFamily="2" charset="2"/>
              <a:buChar char="Ø"/>
            </a:pPr>
            <a:endParaRPr lang="en-US" dirty="0">
              <a:latin typeface="Calibri" pitchFamily="34" charset="0"/>
            </a:endParaRPr>
          </a:p>
          <a:p>
            <a:pPr marL="285750" indent="-285750">
              <a:buFont typeface="Wingdings" pitchFamily="2" charset="2"/>
              <a:buChar char="Ø"/>
            </a:pPr>
            <a:r>
              <a:rPr lang="en-US" dirty="0" err="1" smtClean="0">
                <a:latin typeface="Calibri" pitchFamily="34" charset="0"/>
              </a:rPr>
              <a:t>WinRiver</a:t>
            </a:r>
            <a:r>
              <a:rPr lang="en-US" dirty="0" smtClean="0">
                <a:latin typeface="Calibri" pitchFamily="34" charset="0"/>
              </a:rPr>
              <a:t> </a:t>
            </a:r>
            <a:r>
              <a:rPr lang="en-US" dirty="0">
                <a:latin typeface="Calibri" pitchFamily="34" charset="0"/>
              </a:rPr>
              <a:t>II – </a:t>
            </a:r>
            <a:r>
              <a:rPr lang="en-US" dirty="0" smtClean="0">
                <a:latin typeface="Calibri" pitchFamily="34" charset="0"/>
              </a:rPr>
              <a:t>MMT file (preferred)</a:t>
            </a:r>
          </a:p>
          <a:p>
            <a:pPr marL="742950" lvl="1" indent="-285750">
              <a:buFont typeface="Wingdings" pitchFamily="2" charset="2"/>
              <a:buChar char="Ø"/>
            </a:pPr>
            <a:r>
              <a:rPr lang="en-US" dirty="0">
                <a:latin typeface="Calibri" pitchFamily="34" charset="0"/>
              </a:rPr>
              <a:t>W</a:t>
            </a:r>
            <a:r>
              <a:rPr lang="en-US" dirty="0" smtClean="0">
                <a:latin typeface="Calibri" pitchFamily="34" charset="0"/>
              </a:rPr>
              <a:t>ill import transect </a:t>
            </a:r>
            <a:r>
              <a:rPr lang="en-US" dirty="0">
                <a:latin typeface="Calibri" pitchFamily="34" charset="0"/>
              </a:rPr>
              <a:t>notes</a:t>
            </a:r>
            <a:r>
              <a:rPr lang="en-US" dirty="0" smtClean="0">
                <a:latin typeface="Calibri" pitchFamily="34" charset="0"/>
              </a:rPr>
              <a:t>, measurement </a:t>
            </a:r>
            <a:r>
              <a:rPr lang="en-US" dirty="0">
                <a:latin typeface="Calibri" pitchFamily="34" charset="0"/>
              </a:rPr>
              <a:t>notes, </a:t>
            </a:r>
            <a:r>
              <a:rPr lang="en-US" dirty="0" smtClean="0">
                <a:latin typeface="Calibri" pitchFamily="34" charset="0"/>
              </a:rPr>
              <a:t>ADCP </a:t>
            </a:r>
            <a:r>
              <a:rPr lang="en-US" dirty="0">
                <a:latin typeface="Calibri" pitchFamily="34" charset="0"/>
              </a:rPr>
              <a:t>tests, compass </a:t>
            </a:r>
            <a:r>
              <a:rPr lang="en-US" dirty="0" err="1">
                <a:latin typeface="Calibri" pitchFamily="34" charset="0"/>
              </a:rPr>
              <a:t>cal</a:t>
            </a:r>
            <a:r>
              <a:rPr lang="en-US" dirty="0">
                <a:latin typeface="Calibri" pitchFamily="34" charset="0"/>
              </a:rPr>
              <a:t> </a:t>
            </a:r>
            <a:r>
              <a:rPr lang="en-US" dirty="0" smtClean="0">
                <a:latin typeface="Calibri" pitchFamily="34" charset="0"/>
              </a:rPr>
              <a:t>info </a:t>
            </a:r>
          </a:p>
          <a:p>
            <a:pPr marL="742950" lvl="1" indent="-285750">
              <a:buFont typeface="Wingdings" pitchFamily="2" charset="2"/>
              <a:buChar char="Ø"/>
            </a:pPr>
            <a:endParaRPr lang="en-US" dirty="0">
              <a:latin typeface="Calibri" pitchFamily="34" charset="0"/>
            </a:endParaRPr>
          </a:p>
          <a:p>
            <a:pPr marL="285750" indent="-285750">
              <a:buFont typeface="Wingdings" pitchFamily="2" charset="2"/>
              <a:buChar char="Ø"/>
            </a:pPr>
            <a:r>
              <a:rPr lang="en-US" dirty="0" err="1" smtClean="0">
                <a:latin typeface="Calibri" pitchFamily="34" charset="0"/>
              </a:rPr>
              <a:t>WinRiver</a:t>
            </a:r>
            <a:r>
              <a:rPr lang="en-US" dirty="0" smtClean="0">
                <a:latin typeface="Calibri" pitchFamily="34" charset="0"/>
              </a:rPr>
              <a:t> </a:t>
            </a:r>
            <a:r>
              <a:rPr lang="en-US" dirty="0">
                <a:latin typeface="Calibri" pitchFamily="34" charset="0"/>
              </a:rPr>
              <a:t>II – </a:t>
            </a:r>
            <a:r>
              <a:rPr lang="en-US" dirty="0" err="1">
                <a:latin typeface="Calibri" pitchFamily="34" charset="0"/>
              </a:rPr>
              <a:t>HydroML</a:t>
            </a:r>
            <a:r>
              <a:rPr lang="en-US" dirty="0">
                <a:latin typeface="Calibri" pitchFamily="34" charset="0"/>
              </a:rPr>
              <a:t> </a:t>
            </a:r>
            <a:r>
              <a:rPr lang="en-US" dirty="0" smtClean="0">
                <a:latin typeface="Calibri" pitchFamily="34" charset="0"/>
              </a:rPr>
              <a:t>(not recommended)</a:t>
            </a:r>
          </a:p>
          <a:p>
            <a:pPr marL="1200150" lvl="2" indent="-285750">
              <a:buFont typeface="Wingdings" pitchFamily="2" charset="2"/>
              <a:buChar char="Ø"/>
            </a:pPr>
            <a:r>
              <a:rPr lang="en-US" dirty="0" smtClean="0">
                <a:latin typeface="Calibri" pitchFamily="34" charset="0"/>
              </a:rPr>
              <a:t>Measurement notes, ADCP </a:t>
            </a:r>
            <a:r>
              <a:rPr lang="en-US" dirty="0">
                <a:latin typeface="Calibri" pitchFamily="34" charset="0"/>
              </a:rPr>
              <a:t>tests, compass </a:t>
            </a:r>
            <a:r>
              <a:rPr lang="en-US" dirty="0" err="1" smtClean="0">
                <a:latin typeface="Calibri" pitchFamily="34" charset="0"/>
              </a:rPr>
              <a:t>cal</a:t>
            </a:r>
            <a:r>
              <a:rPr lang="en-US" dirty="0" smtClean="0">
                <a:latin typeface="Calibri" pitchFamily="34" charset="0"/>
              </a:rPr>
              <a:t> info</a:t>
            </a:r>
            <a:endParaRPr lang="en-US" dirty="0">
              <a:latin typeface="Calibri" pitchFamily="34" charset="0"/>
            </a:endParaRPr>
          </a:p>
          <a:p>
            <a:pPr marL="1200150" lvl="2" indent="-285750">
              <a:buFont typeface="Wingdings" pitchFamily="2" charset="2"/>
              <a:buChar char="Ø"/>
            </a:pPr>
            <a:r>
              <a:rPr lang="en-US" dirty="0" smtClean="0">
                <a:latin typeface="Calibri" pitchFamily="34" charset="0"/>
              </a:rPr>
              <a:t>NO </a:t>
            </a:r>
            <a:r>
              <a:rPr lang="en-US" dirty="0">
                <a:latin typeface="Calibri" pitchFamily="34" charset="0"/>
              </a:rPr>
              <a:t>transect notes</a:t>
            </a:r>
          </a:p>
          <a:p>
            <a:pPr marL="1200150" lvl="2" indent="-285750">
              <a:buFont typeface="Wingdings" pitchFamily="2" charset="2"/>
              <a:buChar char="Ø"/>
            </a:pPr>
            <a:r>
              <a:rPr lang="en-US" dirty="0" smtClean="0">
                <a:latin typeface="Calibri" pitchFamily="34" charset="0"/>
              </a:rPr>
              <a:t>MUST create </a:t>
            </a:r>
            <a:r>
              <a:rPr lang="en-US" dirty="0">
                <a:latin typeface="Calibri" pitchFamily="34" charset="0"/>
              </a:rPr>
              <a:t>new </a:t>
            </a:r>
            <a:r>
              <a:rPr lang="en-US" dirty="0" err="1">
                <a:latin typeface="Calibri" pitchFamily="34" charset="0"/>
              </a:rPr>
              <a:t>HydroML</a:t>
            </a:r>
            <a:r>
              <a:rPr lang="en-US" dirty="0">
                <a:latin typeface="Calibri" pitchFamily="34" charset="0"/>
              </a:rPr>
              <a:t> each time configuration changes are </a:t>
            </a:r>
            <a:r>
              <a:rPr lang="en-US" dirty="0" smtClean="0">
                <a:latin typeface="Calibri" pitchFamily="34" charset="0"/>
              </a:rPr>
              <a:t>made</a:t>
            </a:r>
          </a:p>
          <a:p>
            <a:pPr marL="1200150" lvl="2" indent="-285750">
              <a:buFont typeface="Wingdings" pitchFamily="2" charset="2"/>
              <a:buChar char="Ø"/>
            </a:pPr>
            <a:endParaRPr lang="en-US" dirty="0" smtClean="0">
              <a:latin typeface="Calibri" pitchFamily="34" charset="0"/>
            </a:endParaRPr>
          </a:p>
          <a:p>
            <a:pPr marL="285750" indent="-285750">
              <a:buFont typeface="Wingdings" pitchFamily="2" charset="2"/>
              <a:buChar char="Ø"/>
            </a:pPr>
            <a:r>
              <a:rPr lang="en-US" dirty="0" err="1" smtClean="0">
                <a:latin typeface="Calibri" pitchFamily="34" charset="0"/>
              </a:rPr>
              <a:t>SxS</a:t>
            </a:r>
            <a:r>
              <a:rPr lang="en-US" dirty="0" smtClean="0">
                <a:latin typeface="Calibri" pitchFamily="34" charset="0"/>
              </a:rPr>
              <a:t> Pro – XML summary file</a:t>
            </a:r>
          </a:p>
          <a:p>
            <a:pPr marL="285750" indent="-285750">
              <a:buFont typeface="Wingdings" pitchFamily="2" charset="2"/>
              <a:buChar char="Ø"/>
            </a:pPr>
            <a:endParaRPr lang="en-US" dirty="0">
              <a:latin typeface="Calibri" pitchFamily="34" charset="0"/>
            </a:endParaRPr>
          </a:p>
          <a:p>
            <a:pPr marL="285750" indent="-285750">
              <a:buFont typeface="Wingdings" pitchFamily="2" charset="2"/>
              <a:buChar char="Ø"/>
            </a:pPr>
            <a:endParaRPr lang="en-US"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914400" y="1447800"/>
            <a:ext cx="6882525" cy="4401205"/>
          </a:xfrm>
          <a:prstGeom prst="rect">
            <a:avLst/>
          </a:prstGeom>
          <a:noFill/>
          <a:ln w="9525">
            <a:noFill/>
            <a:miter lim="800000"/>
            <a:headEnd/>
            <a:tailEnd/>
          </a:ln>
        </p:spPr>
        <p:txBody>
          <a:bodyPr wrap="none">
            <a:spAutoFit/>
          </a:bodyPr>
          <a:lstStyle/>
          <a:p>
            <a:pPr marL="342900" indent="-342900">
              <a:lnSpc>
                <a:spcPct val="200000"/>
              </a:lnSpc>
              <a:buFont typeface="Wingdings" pitchFamily="2" charset="2"/>
              <a:buChar char="Ø"/>
            </a:pPr>
            <a:r>
              <a:rPr lang="en-US" sz="2000" dirty="0"/>
              <a:t> </a:t>
            </a:r>
            <a:r>
              <a:rPr lang="en-US" sz="2000" dirty="0" smtClean="0"/>
              <a:t>What is SWAMI and Current Usage</a:t>
            </a:r>
          </a:p>
          <a:p>
            <a:pPr marL="342900" indent="-342900">
              <a:lnSpc>
                <a:spcPct val="200000"/>
              </a:lnSpc>
              <a:buFont typeface="Wingdings" pitchFamily="2" charset="2"/>
              <a:buChar char="Ø"/>
            </a:pPr>
            <a:r>
              <a:rPr lang="en-US" sz="2000" dirty="0" smtClean="0"/>
              <a:t> SWAMI Setup/Configuration Files</a:t>
            </a:r>
          </a:p>
          <a:p>
            <a:pPr marL="342900" indent="-342900">
              <a:lnSpc>
                <a:spcPct val="200000"/>
              </a:lnSpc>
              <a:buFont typeface="Wingdings" pitchFamily="2" charset="2"/>
              <a:buChar char="Ø"/>
            </a:pPr>
            <a:r>
              <a:rPr lang="en-US" sz="2000" dirty="0"/>
              <a:t> </a:t>
            </a:r>
            <a:r>
              <a:rPr lang="en-US" sz="2000" dirty="0" smtClean="0"/>
              <a:t>Staging/Importing Acoustic Measurements</a:t>
            </a:r>
          </a:p>
          <a:p>
            <a:pPr marL="342900" indent="-342900">
              <a:lnSpc>
                <a:spcPct val="200000"/>
              </a:lnSpc>
              <a:buFont typeface="Wingdings" pitchFamily="2" charset="2"/>
              <a:buChar char="Ø"/>
            </a:pPr>
            <a:r>
              <a:rPr lang="en-US" sz="2000" dirty="0" smtClean="0"/>
              <a:t> Loading SWAMI files into </a:t>
            </a:r>
            <a:r>
              <a:rPr lang="en-US" sz="2000" dirty="0" err="1" smtClean="0"/>
              <a:t>SiteVisit</a:t>
            </a:r>
            <a:endParaRPr lang="en-US" sz="2000" dirty="0"/>
          </a:p>
          <a:p>
            <a:pPr marL="342900" indent="-342900">
              <a:lnSpc>
                <a:spcPct val="200000"/>
              </a:lnSpc>
              <a:buFont typeface="Wingdings" pitchFamily="2" charset="2"/>
              <a:buChar char="Ø"/>
            </a:pPr>
            <a:r>
              <a:rPr lang="en-US" sz="2000" dirty="0"/>
              <a:t> Viewing SWAMI </a:t>
            </a:r>
            <a:r>
              <a:rPr lang="en-US" sz="2000" dirty="0" smtClean="0"/>
              <a:t>files – with style sheets and in </a:t>
            </a:r>
            <a:r>
              <a:rPr lang="en-US" sz="2000" dirty="0" err="1" smtClean="0"/>
              <a:t>SiteVisit</a:t>
            </a:r>
            <a:endParaRPr lang="en-US" sz="2000" dirty="0" smtClean="0"/>
          </a:p>
          <a:p>
            <a:pPr marL="342900" indent="-342900">
              <a:lnSpc>
                <a:spcPct val="200000"/>
              </a:lnSpc>
              <a:buFont typeface="Wingdings" pitchFamily="2" charset="2"/>
              <a:buChar char="Ø"/>
            </a:pPr>
            <a:r>
              <a:rPr lang="en-US" sz="2000" dirty="0" smtClean="0"/>
              <a:t> Archiving ‘paperless’ measurement files</a:t>
            </a:r>
            <a:endParaRPr lang="en-US" sz="2000" dirty="0"/>
          </a:p>
          <a:p>
            <a:pPr marL="342900" indent="-342900">
              <a:lnSpc>
                <a:spcPct val="200000"/>
              </a:lnSpc>
              <a:buFont typeface="Wingdings" pitchFamily="2" charset="2"/>
              <a:buChar char="Ø"/>
            </a:pPr>
            <a:r>
              <a:rPr lang="en-US" sz="2000" dirty="0" smtClean="0"/>
              <a:t> Help/Resources</a:t>
            </a:r>
          </a:p>
        </p:txBody>
      </p:sp>
      <p:sp>
        <p:nvSpPr>
          <p:cNvPr id="4" name="Title 3"/>
          <p:cNvSpPr>
            <a:spLocks noGrp="1"/>
          </p:cNvSpPr>
          <p:nvPr>
            <p:ph type="title"/>
          </p:nvPr>
        </p:nvSpPr>
        <p:spPr>
          <a:xfrm>
            <a:off x="0" y="230188"/>
            <a:ext cx="9144000" cy="553998"/>
          </a:xfrm>
        </p:spPr>
        <p:txBody>
          <a:bodyPr/>
          <a:lstStyle/>
          <a:p>
            <a:r>
              <a:rPr lang="en-US" sz="4000" dirty="0" smtClean="0"/>
              <a:t>	Topics </a:t>
            </a:r>
            <a:endParaRPr lang="en-US" sz="40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a:xfrm>
            <a:off x="0" y="277813"/>
            <a:ext cx="8229600" cy="553998"/>
          </a:xfrm>
        </p:spPr>
        <p:txBody>
          <a:bodyPr anchorCtr="0"/>
          <a:lstStyle/>
          <a:p>
            <a:pPr eaLnBrk="1" hangingPunct="1">
              <a:defRPr/>
            </a:pPr>
            <a:r>
              <a:rPr lang="en-US" sz="4000" dirty="0" smtClean="0"/>
              <a:t>	Checks </a:t>
            </a:r>
            <a:r>
              <a:rPr lang="en-US" sz="4000" dirty="0"/>
              <a:t>During Import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3361" y="1143000"/>
            <a:ext cx="5257800" cy="18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9014" y="3276600"/>
            <a:ext cx="2447925"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3476624"/>
            <a:ext cx="370522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321025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nstasuli\AppData\Local\Temp\1\SNAGHTML1ebd3dc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4800600" cy="4658477"/>
          </a:xfrm>
          <a:prstGeom prst="rect">
            <a:avLst/>
          </a:prstGeom>
          <a:noFill/>
          <a:extLst>
            <a:ext uri="{909E8E84-426E-40DD-AFC4-6F175D3DCCD1}">
              <a14:hiddenFill xmlns:a14="http://schemas.microsoft.com/office/drawing/2010/main">
                <a:solidFill>
                  <a:srgbClr val="FFFFFF"/>
                </a:solidFill>
              </a14:hiddenFill>
            </a:ext>
          </a:extLst>
        </p:spPr>
      </p:pic>
      <p:sp>
        <p:nvSpPr>
          <p:cNvPr id="31745" name="Title 1"/>
          <p:cNvSpPr>
            <a:spLocks noGrp="1"/>
          </p:cNvSpPr>
          <p:nvPr>
            <p:ph type="title" idx="4294967295"/>
          </p:nvPr>
        </p:nvSpPr>
        <p:spPr>
          <a:xfrm>
            <a:off x="0" y="277813"/>
            <a:ext cx="8229600" cy="553998"/>
          </a:xfrm>
        </p:spPr>
        <p:txBody>
          <a:bodyPr anchorCtr="0"/>
          <a:lstStyle/>
          <a:p>
            <a:pPr eaLnBrk="1" hangingPunct="1">
              <a:defRPr/>
            </a:pPr>
            <a:r>
              <a:rPr lang="en-US" sz="4000" dirty="0" smtClean="0"/>
              <a:t>	Channel </a:t>
            </a:r>
            <a:r>
              <a:rPr lang="en-US" sz="4000" dirty="0"/>
              <a:t>Information</a:t>
            </a:r>
          </a:p>
        </p:txBody>
      </p:sp>
      <p:sp>
        <p:nvSpPr>
          <p:cNvPr id="37890" name="TextBox 9"/>
          <p:cNvSpPr txBox="1">
            <a:spLocks noChangeArrowheads="1"/>
          </p:cNvSpPr>
          <p:nvPr/>
        </p:nvSpPr>
        <p:spPr bwMode="auto">
          <a:xfrm>
            <a:off x="5257800" y="2057400"/>
            <a:ext cx="3505200" cy="3416320"/>
          </a:xfrm>
          <a:prstGeom prst="rect">
            <a:avLst/>
          </a:prstGeom>
          <a:noFill/>
          <a:ln w="9525">
            <a:noFill/>
            <a:miter lim="800000"/>
            <a:headEnd/>
            <a:tailEnd/>
          </a:ln>
        </p:spPr>
        <p:txBody>
          <a:bodyPr>
            <a:spAutoFit/>
          </a:bodyPr>
          <a:lstStyle/>
          <a:p>
            <a:pPr marL="285750" indent="-285750">
              <a:buFont typeface="Wingdings" pitchFamily="2" charset="2"/>
              <a:buChar char="Ø"/>
            </a:pPr>
            <a:r>
              <a:rPr lang="en-US">
                <a:latin typeface="Calibri" pitchFamily="34" charset="0"/>
              </a:rPr>
              <a:t>Fields </a:t>
            </a:r>
            <a:r>
              <a:rPr lang="en-US" smtClean="0">
                <a:latin typeface="Calibri" pitchFamily="34" charset="0"/>
              </a:rPr>
              <a:t>will </a:t>
            </a:r>
            <a:r>
              <a:rPr lang="en-US" dirty="0">
                <a:latin typeface="Calibri" pitchFamily="34" charset="0"/>
              </a:rPr>
              <a:t>automatically be filled in with imported data from measurement file.</a:t>
            </a:r>
          </a:p>
          <a:p>
            <a:pPr marL="285750" indent="-285750">
              <a:buFont typeface="Wingdings" pitchFamily="2" charset="2"/>
              <a:buChar char="Ø"/>
            </a:pPr>
            <a:endParaRPr lang="en-US" dirty="0">
              <a:latin typeface="Calibri" pitchFamily="34" charset="0"/>
            </a:endParaRPr>
          </a:p>
          <a:p>
            <a:pPr marL="285750" indent="-285750">
              <a:buFont typeface="Wingdings" pitchFamily="2" charset="2"/>
              <a:buChar char="Ø"/>
            </a:pPr>
            <a:r>
              <a:rPr lang="en-US" dirty="0">
                <a:latin typeface="Calibri" pitchFamily="34" charset="0"/>
              </a:rPr>
              <a:t>You will need to fill out </a:t>
            </a:r>
            <a:r>
              <a:rPr lang="en-US" b="1" dirty="0">
                <a:latin typeface="Calibri" pitchFamily="34" charset="0"/>
              </a:rPr>
              <a:t>Deployment Method</a:t>
            </a:r>
            <a:r>
              <a:rPr lang="en-US" dirty="0">
                <a:latin typeface="Calibri" pitchFamily="34" charset="0"/>
              </a:rPr>
              <a:t> and check the </a:t>
            </a:r>
            <a:r>
              <a:rPr lang="en-US" b="1" dirty="0">
                <a:latin typeface="Calibri" pitchFamily="34" charset="0"/>
              </a:rPr>
              <a:t>Suspension Method</a:t>
            </a:r>
          </a:p>
          <a:p>
            <a:pPr marL="285750" indent="-285750">
              <a:buFont typeface="Wingdings" pitchFamily="2" charset="2"/>
              <a:buChar char="Ø"/>
            </a:pPr>
            <a:endParaRPr lang="en-US" b="1" dirty="0">
              <a:latin typeface="Calibri" pitchFamily="34" charset="0"/>
            </a:endParaRPr>
          </a:p>
          <a:p>
            <a:pPr marL="285750" indent="-285750">
              <a:buFont typeface="Wingdings" pitchFamily="2" charset="2"/>
              <a:buChar char="Ø"/>
            </a:pPr>
            <a:r>
              <a:rPr lang="en-US">
                <a:latin typeface="Calibri" pitchFamily="34" charset="0"/>
              </a:rPr>
              <a:t>Other fields may need to be populated if information is not available from the imported measurement file</a:t>
            </a:r>
            <a:endParaRPr lang="en-US" dirty="0">
              <a:latin typeface="Calibri" pitchFamily="34" charset="0"/>
            </a:endParaRPr>
          </a:p>
        </p:txBody>
      </p:sp>
      <p:cxnSp>
        <p:nvCxnSpPr>
          <p:cNvPr id="5" name="Straight Arrow Connector 4"/>
          <p:cNvCxnSpPr/>
          <p:nvPr/>
        </p:nvCxnSpPr>
        <p:spPr>
          <a:xfrm>
            <a:off x="618779" y="2384234"/>
            <a:ext cx="533400" cy="152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71179" y="4800600"/>
            <a:ext cx="533400" cy="152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C:\Users\nstasuli\AppData\Local\Temp\1\SNAGHTML1ec11b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08571"/>
            <a:ext cx="4279900" cy="4153193"/>
          </a:xfrm>
          <a:prstGeom prst="rect">
            <a:avLst/>
          </a:prstGeom>
          <a:noFill/>
          <a:extLst>
            <a:ext uri="{909E8E84-426E-40DD-AFC4-6F175D3DCCD1}">
              <a14:hiddenFill xmlns:a14="http://schemas.microsoft.com/office/drawing/2010/main">
                <a:solidFill>
                  <a:srgbClr val="FFFFFF"/>
                </a:solidFill>
              </a14:hiddenFill>
            </a:ext>
          </a:extLst>
        </p:spPr>
      </p:pic>
      <p:sp>
        <p:nvSpPr>
          <p:cNvPr id="32769" name="Title 1"/>
          <p:cNvSpPr>
            <a:spLocks noGrp="1"/>
          </p:cNvSpPr>
          <p:nvPr>
            <p:ph type="title" idx="4294967295"/>
          </p:nvPr>
        </p:nvSpPr>
        <p:spPr>
          <a:xfrm>
            <a:off x="0" y="277813"/>
            <a:ext cx="9144000" cy="553998"/>
          </a:xfrm>
        </p:spPr>
        <p:txBody>
          <a:bodyPr anchorCtr="0"/>
          <a:lstStyle/>
          <a:p>
            <a:pPr eaLnBrk="1" hangingPunct="1">
              <a:defRPr/>
            </a:pPr>
            <a:r>
              <a:rPr lang="en-US" sz="4000" dirty="0" smtClean="0"/>
              <a:t>	Check/Edit </a:t>
            </a:r>
            <a:r>
              <a:rPr lang="en-US" sz="4000" dirty="0"/>
              <a:t>Acoustic Info/Notes</a:t>
            </a:r>
          </a:p>
        </p:txBody>
      </p:sp>
      <p:pic>
        <p:nvPicPr>
          <p:cNvPr id="16386" name="Picture 2" descr="C:\Users\nstasuli\AppData\Local\Temp\1\SNAGHTML1ec0d2d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408571"/>
            <a:ext cx="4267200" cy="41408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nstasuli\AppData\Local\Temp\1\SNAGHTML1ec706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28687"/>
            <a:ext cx="4304138" cy="4176713"/>
          </a:xfrm>
          <a:prstGeom prst="rect">
            <a:avLst/>
          </a:prstGeom>
          <a:noFill/>
          <a:extLst>
            <a:ext uri="{909E8E84-426E-40DD-AFC4-6F175D3DCCD1}">
              <a14:hiddenFill xmlns:a14="http://schemas.microsoft.com/office/drawing/2010/main">
                <a:solidFill>
                  <a:srgbClr val="FFFFFF"/>
                </a:solidFill>
              </a14:hiddenFill>
            </a:ext>
          </a:extLst>
        </p:spPr>
      </p:pic>
      <p:sp>
        <p:nvSpPr>
          <p:cNvPr id="33793" name="Title 1"/>
          <p:cNvSpPr>
            <a:spLocks noGrp="1"/>
          </p:cNvSpPr>
          <p:nvPr>
            <p:ph type="title" idx="4294967295"/>
          </p:nvPr>
        </p:nvSpPr>
        <p:spPr>
          <a:xfrm>
            <a:off x="0" y="277813"/>
            <a:ext cx="9144000" cy="553998"/>
          </a:xfrm>
        </p:spPr>
        <p:txBody>
          <a:bodyPr anchorCtr="0"/>
          <a:lstStyle/>
          <a:p>
            <a:pPr eaLnBrk="1" hangingPunct="1">
              <a:defRPr/>
            </a:pPr>
            <a:r>
              <a:rPr lang="en-US" sz="4000" dirty="0" smtClean="0"/>
              <a:t>	ADCP Measurement Summary</a:t>
            </a:r>
          </a:p>
        </p:txBody>
      </p:sp>
      <p:sp>
        <p:nvSpPr>
          <p:cNvPr id="6" name="Rectangle 5"/>
          <p:cNvSpPr/>
          <p:nvPr/>
        </p:nvSpPr>
        <p:spPr>
          <a:xfrm>
            <a:off x="1662363" y="4648200"/>
            <a:ext cx="13716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Arrow Connector 6"/>
          <p:cNvCxnSpPr/>
          <p:nvPr/>
        </p:nvCxnSpPr>
        <p:spPr>
          <a:xfrm flipV="1">
            <a:off x="1257300" y="5105400"/>
            <a:ext cx="381000"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988" name="TextBox 8"/>
          <p:cNvSpPr txBox="1">
            <a:spLocks noChangeArrowheads="1"/>
          </p:cNvSpPr>
          <p:nvPr/>
        </p:nvSpPr>
        <p:spPr bwMode="auto">
          <a:xfrm>
            <a:off x="152400" y="5336756"/>
            <a:ext cx="3657600" cy="641350"/>
          </a:xfrm>
          <a:prstGeom prst="rect">
            <a:avLst/>
          </a:prstGeom>
          <a:noFill/>
          <a:ln w="9525">
            <a:noFill/>
            <a:miter lim="800000"/>
            <a:headEnd/>
            <a:tailEnd/>
          </a:ln>
        </p:spPr>
        <p:txBody>
          <a:bodyPr>
            <a:spAutoFit/>
          </a:bodyPr>
          <a:lstStyle/>
          <a:p>
            <a:r>
              <a:rPr lang="en-US" dirty="0">
                <a:latin typeface="Calibri" pitchFamily="34" charset="0"/>
              </a:rPr>
              <a:t>Corrections for moving bed tests</a:t>
            </a:r>
          </a:p>
          <a:p>
            <a:endParaRPr lang="en-US" dirty="0">
              <a:latin typeface="Calibri" pitchFamily="34" charset="0"/>
            </a:endParaRPr>
          </a:p>
        </p:txBody>
      </p:sp>
      <p:sp>
        <p:nvSpPr>
          <p:cNvPr id="41989" name="TextBox 12"/>
          <p:cNvSpPr txBox="1">
            <a:spLocks noChangeArrowheads="1"/>
          </p:cNvSpPr>
          <p:nvPr/>
        </p:nvSpPr>
        <p:spPr bwMode="auto">
          <a:xfrm>
            <a:off x="152400" y="5794749"/>
            <a:ext cx="3241675" cy="366713"/>
          </a:xfrm>
          <a:prstGeom prst="rect">
            <a:avLst/>
          </a:prstGeom>
          <a:noFill/>
          <a:ln w="9525">
            <a:noFill/>
            <a:miter lim="800000"/>
            <a:headEnd/>
            <a:tailEnd/>
          </a:ln>
        </p:spPr>
        <p:txBody>
          <a:bodyPr wrap="none">
            <a:spAutoFit/>
          </a:bodyPr>
          <a:lstStyle/>
          <a:p>
            <a:r>
              <a:rPr lang="en-US" dirty="0">
                <a:latin typeface="Calibri" pitchFamily="34" charset="0"/>
              </a:rPr>
              <a:t>DON’T use adjustment anymore!</a:t>
            </a:r>
          </a:p>
        </p:txBody>
      </p:sp>
      <p:pic>
        <p:nvPicPr>
          <p:cNvPr id="17412" name="Picture 4" descr="C:\Users\nstasuli\AppData\Local\Temp\1\SNAGHTML1ed3aaf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8622" y="2362200"/>
            <a:ext cx="4551363" cy="44166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C:\Users\nstasuli\AppData\Local\Temp\1\SNAGHTML1ed5d0b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21" y="1143000"/>
            <a:ext cx="4284079" cy="4157248"/>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C:\Users\nstasuli\AppData\Local\Temp\1\SNAGHTML1ed8aa3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143000"/>
            <a:ext cx="4284078" cy="4157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nstasuli\AppData\Local\Temp\1\SNAGHTML1ed9bd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315" y="1443789"/>
            <a:ext cx="4314399" cy="4328362"/>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C:\Users\nstasuli\AppData\Local\Temp\1\SNAGHTML1ed949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72" y="1447800"/>
            <a:ext cx="4456280" cy="4324351"/>
          </a:xfrm>
          <a:prstGeom prst="rect">
            <a:avLst/>
          </a:prstGeom>
          <a:noFill/>
          <a:extLst>
            <a:ext uri="{909E8E84-426E-40DD-AFC4-6F175D3DCCD1}">
              <a14:hiddenFill xmlns:a14="http://schemas.microsoft.com/office/drawing/2010/main">
                <a:solidFill>
                  <a:srgbClr val="FFFFFF"/>
                </a:solidFill>
              </a14:hiddenFill>
            </a:ext>
          </a:extLst>
        </p:spPr>
      </p:pic>
      <p:sp>
        <p:nvSpPr>
          <p:cNvPr id="37892" name="Oval 4"/>
          <p:cNvSpPr>
            <a:spLocks noChangeArrowheads="1"/>
          </p:cNvSpPr>
          <p:nvPr/>
        </p:nvSpPr>
        <p:spPr bwMode="auto">
          <a:xfrm>
            <a:off x="2911475" y="2362200"/>
            <a:ext cx="1736725" cy="457200"/>
          </a:xfrm>
          <a:prstGeom prst="ellipse">
            <a:avLst/>
          </a:prstGeom>
          <a:noFill/>
          <a:ln w="38100">
            <a:solidFill>
              <a:srgbClr val="FF3300"/>
            </a:solidFill>
            <a:round/>
            <a:headEnd/>
            <a:tailEnd/>
          </a:ln>
        </p:spPr>
        <p:txBody>
          <a:bodyPr wrap="none" anchor="ctr"/>
          <a:lstStyle/>
          <a:p>
            <a:endParaRPr lang="en-US"/>
          </a:p>
        </p:txBody>
      </p:sp>
      <p:sp>
        <p:nvSpPr>
          <p:cNvPr id="37893" name="Text Box 5"/>
          <p:cNvSpPr txBox="1">
            <a:spLocks noChangeArrowheads="1"/>
          </p:cNvSpPr>
          <p:nvPr/>
        </p:nvSpPr>
        <p:spPr bwMode="auto">
          <a:xfrm>
            <a:off x="1676400" y="457200"/>
            <a:ext cx="5759450" cy="641350"/>
          </a:xfrm>
          <a:prstGeom prst="rect">
            <a:avLst/>
          </a:prstGeom>
          <a:noFill/>
          <a:ln w="9525">
            <a:noFill/>
            <a:miter lim="800000"/>
            <a:headEnd/>
            <a:tailEnd/>
          </a:ln>
        </p:spPr>
        <p:txBody>
          <a:bodyPr wrap="none">
            <a:spAutoFit/>
          </a:bodyPr>
          <a:lstStyle/>
          <a:p>
            <a:pPr algn="ctr"/>
            <a:r>
              <a:rPr lang="en-US"/>
              <a:t>Don’t adjust discharge for moving bed conditions here. </a:t>
            </a:r>
          </a:p>
          <a:p>
            <a:pPr algn="ctr"/>
            <a:r>
              <a:rPr lang="en-US"/>
              <a:t>Use correction in previous window!!</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a:xfrm>
            <a:off x="0" y="277813"/>
            <a:ext cx="9144000" cy="553998"/>
          </a:xfrm>
        </p:spPr>
        <p:txBody>
          <a:bodyPr anchorCtr="0"/>
          <a:lstStyle/>
          <a:p>
            <a:pPr eaLnBrk="1" hangingPunct="1">
              <a:defRPr/>
            </a:pPr>
            <a:r>
              <a:rPr lang="en-US" sz="4000" dirty="0" smtClean="0"/>
              <a:t>	New </a:t>
            </a:r>
            <a:r>
              <a:rPr lang="en-US" sz="4000" dirty="0"/>
              <a:t>Acoustic Fields</a:t>
            </a:r>
          </a:p>
        </p:txBody>
      </p:sp>
      <p:sp>
        <p:nvSpPr>
          <p:cNvPr id="48130" name="TextBox 5"/>
          <p:cNvSpPr txBox="1">
            <a:spLocks noChangeArrowheads="1"/>
          </p:cNvSpPr>
          <p:nvPr/>
        </p:nvSpPr>
        <p:spPr bwMode="auto">
          <a:xfrm>
            <a:off x="914400" y="1752600"/>
            <a:ext cx="7391400" cy="3046988"/>
          </a:xfrm>
          <a:prstGeom prst="rect">
            <a:avLst/>
          </a:prstGeom>
          <a:noFill/>
          <a:ln w="9525">
            <a:noFill/>
            <a:miter lim="800000"/>
            <a:headEnd/>
            <a:tailEnd/>
          </a:ln>
        </p:spPr>
        <p:txBody>
          <a:bodyPr>
            <a:spAutoFit/>
          </a:bodyPr>
          <a:lstStyle/>
          <a:p>
            <a:pPr marL="457200" indent="-457200">
              <a:buFont typeface="Wingdings" pitchFamily="2" charset="2"/>
              <a:buChar char="Ø"/>
            </a:pPr>
            <a:r>
              <a:rPr lang="en-US" sz="3200" dirty="0">
                <a:latin typeface="Calibri" pitchFamily="34" charset="0"/>
              </a:rPr>
              <a:t> Many of the new acoustic fields – like the temp/salinity readings, the moving bed correction info, </a:t>
            </a:r>
            <a:r>
              <a:rPr lang="en-US" sz="3200" dirty="0" err="1">
                <a:latin typeface="Calibri" pitchFamily="34" charset="0"/>
              </a:rPr>
              <a:t>etc</a:t>
            </a:r>
            <a:r>
              <a:rPr lang="en-US" sz="3200" dirty="0">
                <a:latin typeface="Calibri" pitchFamily="34" charset="0"/>
              </a:rPr>
              <a:t> – do not have a place to be stored in the NWIS database, so they are </a:t>
            </a:r>
            <a:r>
              <a:rPr lang="en-US" sz="3200">
                <a:latin typeface="Calibri" pitchFamily="34" charset="0"/>
              </a:rPr>
              <a:t>only viewable </a:t>
            </a:r>
            <a:r>
              <a:rPr lang="en-US" sz="3200" smtClean="0">
                <a:latin typeface="Calibri" pitchFamily="34" charset="0"/>
              </a:rPr>
              <a:t>using </a:t>
            </a:r>
            <a:r>
              <a:rPr lang="en-US" sz="3200" dirty="0">
                <a:latin typeface="Calibri" pitchFamily="34" charset="0"/>
              </a:rPr>
              <a:t>the style sheet applied to the SWAMI file</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3"/>
          <p:cNvPicPr>
            <a:picLocks noChangeAspect="1" noChangeArrowheads="1"/>
          </p:cNvPicPr>
          <p:nvPr/>
        </p:nvPicPr>
        <p:blipFill>
          <a:blip r:embed="rId3"/>
          <a:srcRect/>
          <a:stretch>
            <a:fillRect/>
          </a:stretch>
        </p:blipFill>
        <p:spPr bwMode="auto">
          <a:xfrm>
            <a:off x="762000" y="990600"/>
            <a:ext cx="7772400" cy="5149215"/>
          </a:xfrm>
          <a:prstGeom prst="rect">
            <a:avLst/>
          </a:prstGeom>
          <a:noFill/>
          <a:ln w="9525">
            <a:noFill/>
            <a:miter lim="800000"/>
            <a:headEnd/>
            <a:tailEnd/>
          </a:ln>
        </p:spPr>
      </p:pic>
      <p:pic>
        <p:nvPicPr>
          <p:cNvPr id="39940" name="Picture 4"/>
          <p:cNvPicPr>
            <a:picLocks noChangeAspect="1" noChangeArrowheads="1"/>
          </p:cNvPicPr>
          <p:nvPr/>
        </p:nvPicPr>
        <p:blipFill>
          <a:blip r:embed="rId4"/>
          <a:srcRect/>
          <a:stretch>
            <a:fillRect/>
          </a:stretch>
        </p:blipFill>
        <p:spPr bwMode="auto">
          <a:xfrm>
            <a:off x="905126" y="3200400"/>
            <a:ext cx="3690937" cy="989658"/>
          </a:xfrm>
          <a:prstGeom prst="rect">
            <a:avLst/>
          </a:prstGeom>
          <a:noFill/>
          <a:ln w="9525">
            <a:noFill/>
            <a:miter lim="800000"/>
            <a:headEnd/>
            <a:tailEnd/>
          </a:ln>
        </p:spPr>
      </p:pic>
      <p:sp>
        <p:nvSpPr>
          <p:cNvPr id="5" name="Title 1"/>
          <p:cNvSpPr txBox="1">
            <a:spLocks/>
          </p:cNvSpPr>
          <p:nvPr/>
        </p:nvSpPr>
        <p:spPr>
          <a:xfrm>
            <a:off x="0" y="277813"/>
            <a:ext cx="9144000" cy="553998"/>
          </a:xfrm>
          <a:prstGeom prst="rect">
            <a:avLst/>
          </a:prstGeom>
        </p:spPr>
        <p:txBody>
          <a:bodyPr vert="horz" wrap="square" lIns="0" tIns="0" rIns="0" bIns="0" rtlCol="0" anchor="t" anchorCtr="0">
            <a:spAutoFit/>
          </a:bodyPr>
          <a:lst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outerShdw blurRad="50800" dist="38100" dir="2700000" algn="tl" rotWithShape="0">
                    <a:prstClr val="black">
                      <a:alpha val="40000"/>
                    </a:prstClr>
                  </a:outerShdw>
                </a:effectLst>
                <a:latin typeface="+mj-lt"/>
                <a:ea typeface="+mn-ea"/>
                <a:cs typeface="Arial" charset="0"/>
              </a:defRPr>
            </a:lvl1pPr>
          </a:lstStyle>
          <a:p>
            <a:pPr fontAlgn="auto">
              <a:spcAft>
                <a:spcPts val="0"/>
              </a:spcAft>
              <a:defRPr/>
            </a:pPr>
            <a:r>
              <a:rPr lang="en-US" sz="4000" dirty="0" smtClean="0"/>
              <a:t>	Importing into </a:t>
            </a:r>
            <a:r>
              <a:rPr lang="en-US" sz="4000" dirty="0" err="1" smtClean="0"/>
              <a:t>SiteVisit</a:t>
            </a:r>
            <a:endParaRPr lang="en-US"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500" fill="hold"/>
                                        <p:tgtEl>
                                          <p:spTgt spid="39940"/>
                                        </p:tgtEl>
                                        <p:attrNameLst>
                                          <p:attrName>ppt_x</p:attrName>
                                        </p:attrNameLst>
                                      </p:cBhvr>
                                      <p:tavLst>
                                        <p:tav tm="0">
                                          <p:val>
                                            <p:strVal val="#ppt_x"/>
                                          </p:val>
                                        </p:tav>
                                        <p:tav tm="100000">
                                          <p:val>
                                            <p:strVal val="#ppt_x"/>
                                          </p:val>
                                        </p:tav>
                                      </p:tavLst>
                                    </p:anim>
                                    <p:anim calcmode="lin" valueType="num">
                                      <p:cBhvr additive="base">
                                        <p:cTn id="8" dur="500" fill="hold"/>
                                        <p:tgtEl>
                                          <p:spTgt spid="399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7813"/>
            <a:ext cx="9144000" cy="553998"/>
          </a:xfrm>
          <a:prstGeom prst="rect">
            <a:avLst/>
          </a:prstGeom>
        </p:spPr>
        <p:txBody>
          <a:bodyPr vert="horz" wrap="square" lIns="0" tIns="0" rIns="0" bIns="0" rtlCol="0" anchor="t" anchorCtr="0">
            <a:spAutoFit/>
          </a:bodyPr>
          <a:lst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outerShdw blurRad="50800" dist="38100" dir="2700000" algn="tl" rotWithShape="0">
                    <a:prstClr val="black">
                      <a:alpha val="40000"/>
                    </a:prstClr>
                  </a:outerShdw>
                </a:effectLst>
                <a:latin typeface="+mj-lt"/>
                <a:ea typeface="+mn-ea"/>
                <a:cs typeface="Arial" charset="0"/>
              </a:defRPr>
            </a:lvl1pPr>
          </a:lstStyle>
          <a:p>
            <a:pPr fontAlgn="auto">
              <a:spcAft>
                <a:spcPts val="0"/>
              </a:spcAft>
              <a:defRPr/>
            </a:pPr>
            <a:r>
              <a:rPr lang="en-US" sz="4000" dirty="0" smtClean="0"/>
              <a:t>	Locking Down Files in </a:t>
            </a:r>
            <a:r>
              <a:rPr lang="en-US" sz="4000" dirty="0" err="1" smtClean="0"/>
              <a:t>SiteVisit</a:t>
            </a:r>
            <a:r>
              <a:rPr lang="en-US" sz="4000" dirty="0" smtClean="0"/>
              <a:t>	</a:t>
            </a:r>
            <a:endParaRPr lang="en-US" sz="4000" dirty="0"/>
          </a:p>
        </p:txBody>
      </p:sp>
      <p:sp>
        <p:nvSpPr>
          <p:cNvPr id="4" name="Text Placeholder 3"/>
          <p:cNvSpPr>
            <a:spLocks noGrp="1"/>
          </p:cNvSpPr>
          <p:nvPr>
            <p:ph type="body" sz="quarter" idx="10"/>
          </p:nvPr>
        </p:nvSpPr>
        <p:spPr>
          <a:xfrm>
            <a:off x="381000" y="1411552"/>
            <a:ext cx="8382000" cy="3459409"/>
          </a:xfrm>
        </p:spPr>
        <p:txBody>
          <a:bodyPr/>
          <a:lstStyle/>
          <a:p>
            <a:r>
              <a:rPr lang="en-US" sz="2000" dirty="0"/>
              <a:t>Address any </a:t>
            </a:r>
            <a:r>
              <a:rPr lang="en-US" sz="2000"/>
              <a:t>warnings in </a:t>
            </a:r>
            <a:r>
              <a:rPr lang="en-US" sz="2000" smtClean="0"/>
              <a:t>SiteVisit</a:t>
            </a:r>
            <a:endParaRPr lang="en-US" sz="2000" dirty="0"/>
          </a:p>
          <a:p>
            <a:pPr lvl="1"/>
            <a:r>
              <a:rPr lang="en-US" sz="1600" dirty="0"/>
              <a:t>For example, may need to calculate velocity if moving bed correction was applied</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lvl="1"/>
            <a:endParaRPr lang="en-US" sz="1600" dirty="0"/>
          </a:p>
          <a:p>
            <a:r>
              <a:rPr lang="en-US" sz="2000" dirty="0"/>
              <a:t>Save and lock </a:t>
            </a:r>
            <a:r>
              <a:rPr lang="en-US" sz="2000" dirty="0" err="1"/>
              <a:t>SiteVisit</a:t>
            </a:r>
            <a:endParaRPr lang="en-US" sz="2000" dirty="0"/>
          </a:p>
          <a:p>
            <a:pPr lvl="1"/>
            <a:endParaRPr lang="en-US" sz="1600"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2209800"/>
            <a:ext cx="8153400" cy="1453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434271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7813"/>
            <a:ext cx="9144000" cy="553998"/>
          </a:xfrm>
          <a:prstGeom prst="rect">
            <a:avLst/>
          </a:prstGeom>
        </p:spPr>
        <p:txBody>
          <a:bodyPr vert="horz" wrap="square" lIns="0" tIns="0" rIns="0" bIns="0" rtlCol="0" anchor="t" anchorCtr="0">
            <a:spAutoFit/>
          </a:bodyPr>
          <a:lst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outerShdw blurRad="50800" dist="38100" dir="2700000" algn="tl" rotWithShape="0">
                    <a:prstClr val="black">
                      <a:alpha val="40000"/>
                    </a:prstClr>
                  </a:outerShdw>
                </a:effectLst>
                <a:latin typeface="+mj-lt"/>
                <a:ea typeface="+mn-ea"/>
                <a:cs typeface="Arial" charset="0"/>
              </a:defRPr>
            </a:lvl1pPr>
          </a:lstStyle>
          <a:p>
            <a:pPr fontAlgn="auto">
              <a:spcAft>
                <a:spcPts val="0"/>
              </a:spcAft>
              <a:defRPr/>
            </a:pPr>
            <a:r>
              <a:rPr lang="en-US" sz="4000" dirty="0" smtClean="0"/>
              <a:t>	Using the Loader</a:t>
            </a:r>
            <a:endParaRPr lang="en-US" sz="4000"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8076406"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3"/>
          <p:cNvSpPr txBox="1">
            <a:spLocks/>
          </p:cNvSpPr>
          <p:nvPr/>
        </p:nvSpPr>
        <p:spPr>
          <a:xfrm>
            <a:off x="533400" y="4419600"/>
            <a:ext cx="8145251" cy="1676400"/>
          </a:xfrm>
          <a:prstGeom prst="rect">
            <a:avLst/>
          </a:prstGeom>
        </p:spPr>
        <p:txBody>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Wingdings" pitchFamily="2" charset="2"/>
              <a:buChar char="Ø"/>
            </a:pPr>
            <a:endParaRPr lang="en-US" sz="2000" dirty="0" smtClean="0"/>
          </a:p>
          <a:p>
            <a:pPr fontAlgn="auto">
              <a:spcAft>
                <a:spcPts val="0"/>
              </a:spcAft>
              <a:buFont typeface="Wingdings" pitchFamily="2" charset="2"/>
              <a:buChar char="Ø"/>
            </a:pPr>
            <a:r>
              <a:rPr lang="en-US" sz="2000" dirty="0" smtClean="0"/>
              <a:t>Another option is the ‘</a:t>
            </a:r>
            <a:r>
              <a:rPr lang="en-US" sz="2000" dirty="0" err="1" smtClean="0"/>
              <a:t>submitsvfr</a:t>
            </a:r>
            <a:r>
              <a:rPr lang="en-US" sz="2000" dirty="0" smtClean="0"/>
              <a:t>’ command  in a Unix terminal window.</a:t>
            </a:r>
          </a:p>
          <a:p>
            <a:pPr fontAlgn="auto">
              <a:spcAft>
                <a:spcPts val="0"/>
              </a:spcAft>
              <a:buFont typeface="Wingdings" pitchFamily="2" charset="2"/>
              <a:buChar char="Ø"/>
            </a:pPr>
            <a:r>
              <a:rPr lang="en-US" sz="2000" dirty="0" smtClean="0"/>
              <a:t>For help setting up the loader:</a:t>
            </a:r>
          </a:p>
          <a:p>
            <a:pPr lvl="1" fontAlgn="auto">
              <a:spcAft>
                <a:spcPts val="0"/>
              </a:spcAft>
              <a:buFont typeface="Wingdings" pitchFamily="2" charset="2"/>
              <a:buChar char="Ø"/>
            </a:pPr>
            <a:r>
              <a:rPr lang="en-US" sz="1600" dirty="0">
                <a:hlinkClick r:id="rId6"/>
              </a:rPr>
              <a:t>http://nwis.usgs.gov/nwisdocs5_0/SiteVisit/SV.user.book.html</a:t>
            </a:r>
            <a:endParaRPr lang="en-US" sz="1600" dirty="0" smtClean="0"/>
          </a:p>
        </p:txBody>
      </p:sp>
    </p:spTree>
    <p:extLst>
      <p:ext uri="{BB962C8B-B14F-4D97-AF65-F5344CB8AC3E}">
        <p14:creationId xmlns:p14="http://schemas.microsoft.com/office/powerpoint/2010/main" val="400874645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a:xfrm>
            <a:off x="0" y="304800"/>
            <a:ext cx="9144000" cy="1329595"/>
          </a:xfrm>
          <a:ln>
            <a:noFill/>
          </a:ln>
        </p:spPr>
        <p:txBody>
          <a:bodyPr anchorCtr="0"/>
          <a:lstStyle/>
          <a:p>
            <a:pPr eaLnBrk="1" hangingPunct="1">
              <a:defRPr/>
            </a:pPr>
            <a:r>
              <a:rPr lang="en-US" dirty="0" smtClean="0"/>
              <a:t>	</a:t>
            </a:r>
            <a:r>
              <a:rPr lang="en-US" sz="4000" dirty="0" smtClean="0"/>
              <a:t>What </a:t>
            </a:r>
            <a:r>
              <a:rPr lang="en-US" sz="4000" dirty="0"/>
              <a:t>is SWAMI?</a:t>
            </a:r>
            <a:r>
              <a:rPr lang="en-US" dirty="0"/>
              <a:t/>
            </a:r>
            <a:br>
              <a:rPr lang="en-US" dirty="0"/>
            </a:br>
            <a:r>
              <a:rPr lang="en-US" dirty="0" smtClean="0"/>
              <a:t>	</a:t>
            </a:r>
            <a:r>
              <a:rPr lang="en-US" sz="2400" dirty="0" smtClean="0"/>
              <a:t>(</a:t>
            </a:r>
            <a:r>
              <a:rPr lang="en-US" sz="2400" dirty="0">
                <a:solidFill>
                  <a:srgbClr val="FF0000"/>
                </a:solidFill>
              </a:rPr>
              <a:t>S</a:t>
            </a:r>
            <a:r>
              <a:rPr lang="en-US" sz="2400" dirty="0"/>
              <a:t>urface </a:t>
            </a:r>
            <a:r>
              <a:rPr lang="en-US" sz="2400" dirty="0" err="1">
                <a:solidFill>
                  <a:srgbClr val="FF0000"/>
                </a:solidFill>
              </a:rPr>
              <a:t>WA</a:t>
            </a:r>
            <a:r>
              <a:rPr lang="en-US" sz="2400" dirty="0" err="1"/>
              <a:t>ter</a:t>
            </a:r>
            <a:r>
              <a:rPr lang="en-US" sz="2400" dirty="0"/>
              <a:t> </a:t>
            </a:r>
            <a:r>
              <a:rPr lang="en-US" sz="2400" dirty="0">
                <a:solidFill>
                  <a:srgbClr val="FF0000"/>
                </a:solidFill>
              </a:rPr>
              <a:t>M</a:t>
            </a:r>
            <a:r>
              <a:rPr lang="en-US" sz="2400" dirty="0"/>
              <a:t>easurement and </a:t>
            </a:r>
            <a:r>
              <a:rPr lang="en-US" sz="2400" dirty="0">
                <a:solidFill>
                  <a:srgbClr val="FF0000"/>
                </a:solidFill>
              </a:rPr>
              <a:t>I</a:t>
            </a:r>
            <a:r>
              <a:rPr lang="en-US" sz="2400" dirty="0"/>
              <a:t>nspection)</a:t>
            </a:r>
          </a:p>
        </p:txBody>
      </p:sp>
      <p:sp>
        <p:nvSpPr>
          <p:cNvPr id="15362" name="Content Placeholder 2"/>
          <p:cNvSpPr>
            <a:spLocks noGrp="1"/>
          </p:cNvSpPr>
          <p:nvPr>
            <p:ph idx="4294967295"/>
          </p:nvPr>
        </p:nvSpPr>
        <p:spPr>
          <a:xfrm>
            <a:off x="457200" y="2023170"/>
            <a:ext cx="8382000" cy="4093428"/>
          </a:xfrm>
        </p:spPr>
        <p:txBody>
          <a:bodyPr/>
          <a:lstStyle/>
          <a:p>
            <a:pPr eaLnBrk="1" hangingPunct="1">
              <a:buSzTx/>
              <a:buFont typeface="Wingdings" pitchFamily="2" charset="2"/>
              <a:buChar char="Ø"/>
              <a:defRPr/>
            </a:pPr>
            <a:r>
              <a:rPr lang="en-US" sz="2000" dirty="0"/>
              <a:t>Field application to record all aspects of a Surface Water site visit</a:t>
            </a:r>
          </a:p>
          <a:p>
            <a:pPr lvl="1">
              <a:buFont typeface="Wingdings" pitchFamily="2" charset="2"/>
              <a:buChar char="Ø"/>
              <a:defRPr/>
            </a:pPr>
            <a:r>
              <a:rPr lang="en-US" sz="2000" dirty="0"/>
              <a:t>Used on PDA or Windows XP/7/8 device (SWAMI and SWAMI_PC)</a:t>
            </a:r>
          </a:p>
          <a:p>
            <a:pPr lvl="1">
              <a:buFont typeface="Wingdings" pitchFamily="2" charset="2"/>
              <a:buChar char="Ø"/>
              <a:defRPr/>
            </a:pPr>
            <a:endParaRPr lang="en-US" sz="2000" dirty="0"/>
          </a:p>
          <a:p>
            <a:pPr>
              <a:buFont typeface="Wingdings" pitchFamily="2" charset="2"/>
              <a:buChar char="Ø"/>
              <a:defRPr/>
            </a:pPr>
            <a:r>
              <a:rPr lang="en-US" sz="2000" dirty="0"/>
              <a:t>Used to </a:t>
            </a:r>
            <a:r>
              <a:rPr lang="en-US" sz="2000" dirty="0" smtClean="0"/>
              <a:t>record sensor </a:t>
            </a:r>
            <a:r>
              <a:rPr lang="en-US" sz="2000" dirty="0"/>
              <a:t>readings, </a:t>
            </a:r>
            <a:r>
              <a:rPr lang="en-US" sz="2000" dirty="0" smtClean="0"/>
              <a:t>site </a:t>
            </a:r>
            <a:r>
              <a:rPr lang="en-US" sz="2000" dirty="0"/>
              <a:t>observations, and allows for direct collection of AA/pygmy measurements</a:t>
            </a:r>
          </a:p>
          <a:p>
            <a:pPr>
              <a:buFont typeface="Wingdings" pitchFamily="2" charset="2"/>
              <a:buChar char="Ø"/>
              <a:defRPr/>
            </a:pPr>
            <a:endParaRPr lang="en-US" sz="2000" dirty="0"/>
          </a:p>
          <a:p>
            <a:pPr>
              <a:buFont typeface="Wingdings" pitchFamily="2" charset="2"/>
              <a:buChar char="Ø"/>
              <a:defRPr/>
            </a:pPr>
            <a:r>
              <a:rPr lang="en-US" sz="2000" dirty="0"/>
              <a:t>Used to record </a:t>
            </a:r>
            <a:r>
              <a:rPr lang="en-US" sz="2000" dirty="0" smtClean="0"/>
              <a:t>notes </a:t>
            </a:r>
            <a:r>
              <a:rPr lang="en-US" sz="2000" dirty="0"/>
              <a:t>associated with acoustic measurements (ADCPs and acoustic point-velocity meters) and allows for import of </a:t>
            </a:r>
            <a:r>
              <a:rPr lang="en-US" sz="2000" dirty="0" smtClean="0"/>
              <a:t>associated </a:t>
            </a:r>
            <a:r>
              <a:rPr lang="en-US" sz="2000" dirty="0"/>
              <a:t>acoustic data</a:t>
            </a:r>
          </a:p>
          <a:p>
            <a:pPr lvl="1">
              <a:buFont typeface="Wingdings" pitchFamily="2" charset="2"/>
              <a:buChar char="Ø"/>
              <a:defRPr/>
            </a:pPr>
            <a:endParaRPr lang="en-US" sz="2000" dirty="0"/>
          </a:p>
          <a:p>
            <a:pPr eaLnBrk="1" hangingPunct="1">
              <a:buSzTx/>
              <a:buFont typeface="Wingdings" pitchFamily="2" charset="2"/>
              <a:buChar char="Ø"/>
              <a:defRPr/>
            </a:pPr>
            <a:r>
              <a:rPr lang="en-US" sz="2000" dirty="0"/>
              <a:t>Outputs data to a </a:t>
            </a:r>
            <a:r>
              <a:rPr lang="en-US" sz="2000" dirty="0" err="1"/>
              <a:t>HydroML</a:t>
            </a:r>
            <a:r>
              <a:rPr lang="en-US" sz="2000" dirty="0"/>
              <a:t> </a:t>
            </a:r>
            <a:r>
              <a:rPr lang="en-US" sz="2000" dirty="0" smtClean="0"/>
              <a:t>file</a:t>
            </a:r>
            <a:r>
              <a:rPr lang="en-US" sz="2000" dirty="0"/>
              <a:t>, which can be </a:t>
            </a:r>
            <a:r>
              <a:rPr lang="en-US" sz="2000" dirty="0" smtClean="0"/>
              <a:t>loaded </a:t>
            </a:r>
            <a:r>
              <a:rPr lang="en-US" sz="2000" dirty="0"/>
              <a:t>into Site Visit via drag-and-drop </a:t>
            </a:r>
            <a:r>
              <a:rPr lang="en-US" sz="2000" dirty="0" smtClean="0"/>
              <a:t>or the </a:t>
            </a:r>
            <a:r>
              <a:rPr lang="en-US" sz="2000" dirty="0"/>
              <a:t>loader.</a:t>
            </a:r>
          </a:p>
          <a:p>
            <a:pPr eaLnBrk="1" hangingPunct="1">
              <a:buFont typeface="Wingdings" pitchFamily="2" charset="2"/>
              <a:buChar char="Ø"/>
              <a:defRPr/>
            </a:pPr>
            <a:endParaRPr lang="en-US" sz="20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	Making updates to a Site Visit	</a:t>
            </a:r>
            <a:endParaRPr lang="en-US" sz="4000" dirty="0"/>
          </a:p>
        </p:txBody>
      </p:sp>
      <p:sp>
        <p:nvSpPr>
          <p:cNvPr id="3" name="Content Placeholder 2"/>
          <p:cNvSpPr>
            <a:spLocks noGrp="1"/>
          </p:cNvSpPr>
          <p:nvPr>
            <p:ph idx="1"/>
          </p:nvPr>
        </p:nvSpPr>
        <p:spPr>
          <a:xfrm>
            <a:off x="304800" y="1219200"/>
            <a:ext cx="8382000" cy="4745915"/>
          </a:xfrm>
        </p:spPr>
        <p:txBody>
          <a:bodyPr/>
          <a:lstStyle/>
          <a:p>
            <a:r>
              <a:rPr lang="en-US" sz="2000" dirty="0"/>
              <a:t>Now that the SWAMI </a:t>
            </a:r>
            <a:r>
              <a:rPr lang="en-US" sz="2000"/>
              <a:t>data are </a:t>
            </a:r>
            <a:r>
              <a:rPr lang="en-US" sz="2000" smtClean="0"/>
              <a:t>in </a:t>
            </a:r>
            <a:r>
              <a:rPr lang="en-US" sz="2000" dirty="0"/>
              <a:t>Site Visit – where are updates made?</a:t>
            </a:r>
          </a:p>
          <a:p>
            <a:endParaRPr lang="en-US" sz="2000" dirty="0"/>
          </a:p>
          <a:p>
            <a:r>
              <a:rPr lang="en-US" sz="2000" dirty="0"/>
              <a:t>Two common ways to handle changes</a:t>
            </a:r>
          </a:p>
          <a:p>
            <a:pPr lvl="1"/>
            <a:r>
              <a:rPr lang="en-US" sz="1600" dirty="0"/>
              <a:t>Update the SWAMI file, delete what’s in the database and re-load the updated file</a:t>
            </a:r>
          </a:p>
          <a:p>
            <a:pPr lvl="1"/>
            <a:r>
              <a:rPr lang="en-US" sz="1600" dirty="0"/>
              <a:t>Leave the SWAMI file as the ‘field’ copy and update Site Visit with the current information</a:t>
            </a:r>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r>
              <a:rPr lang="en-US" sz="2000" dirty="0"/>
              <a:t>Either way, any </a:t>
            </a:r>
            <a:r>
              <a:rPr lang="en-US" sz="2800" b="1" dirty="0"/>
              <a:t>changes should be well documented!</a:t>
            </a:r>
          </a:p>
          <a:p>
            <a:endParaRPr lang="en-US" sz="2000" dirty="0"/>
          </a:p>
        </p:txBody>
      </p:sp>
      <p:sp>
        <p:nvSpPr>
          <p:cNvPr id="5" name="TextBox 4"/>
          <p:cNvSpPr txBox="1"/>
          <p:nvPr/>
        </p:nvSpPr>
        <p:spPr>
          <a:xfrm>
            <a:off x="304800" y="2971800"/>
            <a:ext cx="8534400" cy="3293209"/>
          </a:xfrm>
          <a:prstGeom prst="rect">
            <a:avLst/>
          </a:prstGeom>
          <a:noFill/>
        </p:spPr>
        <p:txBody>
          <a:bodyPr wrap="square" numCol="2" rtlCol="0">
            <a:spAutoFit/>
          </a:bodyPr>
          <a:lstStyle/>
          <a:p>
            <a:pPr algn="ctr"/>
            <a:r>
              <a:rPr lang="en-US" sz="2000" b="1" dirty="0" smtClean="0">
                <a:latin typeface="+mn-lt"/>
              </a:rPr>
              <a:t>Update SWAMI</a:t>
            </a:r>
            <a:r>
              <a:rPr lang="en-US" sz="2000" dirty="0" smtClean="0">
                <a:latin typeface="+mn-lt"/>
              </a:rPr>
              <a:t>	</a:t>
            </a:r>
          </a:p>
          <a:p>
            <a:pPr algn="ctr"/>
            <a:endParaRPr lang="en-US" sz="2000" dirty="0" smtClean="0">
              <a:latin typeface="+mn-lt"/>
            </a:endParaRPr>
          </a:p>
          <a:p>
            <a:pPr marL="342900" indent="-342900">
              <a:buFont typeface="Wingdings" pitchFamily="2" charset="2"/>
              <a:buChar char="Ø"/>
            </a:pPr>
            <a:r>
              <a:rPr lang="en-US" sz="1600" dirty="0" smtClean="0">
                <a:latin typeface="+mn-lt"/>
              </a:rPr>
              <a:t>SWAMI file and SV match</a:t>
            </a:r>
          </a:p>
          <a:p>
            <a:pPr marL="342900" indent="-342900">
              <a:buFont typeface="Wingdings" pitchFamily="2" charset="2"/>
              <a:buChar char="Ø"/>
            </a:pPr>
            <a:r>
              <a:rPr lang="en-US" sz="1600" dirty="0" smtClean="0">
                <a:latin typeface="+mn-lt"/>
              </a:rPr>
              <a:t>Can lose info added to SV</a:t>
            </a:r>
          </a:p>
          <a:p>
            <a:pPr marL="342900" indent="-342900">
              <a:buFont typeface="Wingdings" pitchFamily="2" charset="2"/>
              <a:buChar char="Ø"/>
            </a:pPr>
            <a:r>
              <a:rPr lang="en-US" sz="1600" dirty="0" smtClean="0">
                <a:latin typeface="+mn-lt"/>
              </a:rPr>
              <a:t>Recommend saving original SWAMI file, creating new edited SWAMI file</a:t>
            </a:r>
          </a:p>
          <a:p>
            <a:endParaRPr lang="en-US" sz="2000" dirty="0">
              <a:latin typeface="+mn-lt"/>
            </a:endParaRPr>
          </a:p>
          <a:p>
            <a:endParaRPr lang="en-US" sz="2000" dirty="0" smtClean="0">
              <a:latin typeface="+mn-lt"/>
            </a:endParaRPr>
          </a:p>
          <a:p>
            <a:endParaRPr lang="en-US" sz="2000" dirty="0">
              <a:latin typeface="+mn-lt"/>
            </a:endParaRPr>
          </a:p>
          <a:p>
            <a:endParaRPr lang="en-US" sz="2000" dirty="0" smtClean="0">
              <a:latin typeface="+mn-lt"/>
            </a:endParaRPr>
          </a:p>
          <a:p>
            <a:r>
              <a:rPr lang="en-US" sz="2000" dirty="0" smtClean="0">
                <a:latin typeface="+mn-lt"/>
              </a:rPr>
              <a:t>					</a:t>
            </a:r>
            <a:r>
              <a:rPr lang="en-US" sz="2000" b="1" dirty="0" smtClean="0">
                <a:latin typeface="+mn-lt"/>
              </a:rPr>
              <a:t>Update Site Visit</a:t>
            </a:r>
            <a:endParaRPr lang="en-US" sz="2000" b="1" dirty="0">
              <a:latin typeface="+mn-lt"/>
            </a:endParaRPr>
          </a:p>
          <a:p>
            <a:endParaRPr lang="en-US" sz="2000" dirty="0" smtClean="0">
              <a:latin typeface="+mn-lt"/>
            </a:endParaRPr>
          </a:p>
          <a:p>
            <a:pPr marL="342900" indent="-342900">
              <a:buFont typeface="Wingdings" pitchFamily="2" charset="2"/>
              <a:buChar char="Ø"/>
            </a:pPr>
            <a:r>
              <a:rPr lang="en-US" sz="1600" dirty="0" smtClean="0">
                <a:latin typeface="+mn-lt"/>
              </a:rPr>
              <a:t>Preserves ‘field’ data</a:t>
            </a:r>
          </a:p>
          <a:p>
            <a:pPr marL="342900" indent="-342900">
              <a:buFont typeface="Wingdings" pitchFamily="2" charset="2"/>
              <a:buChar char="Ø"/>
            </a:pPr>
            <a:r>
              <a:rPr lang="en-US" sz="1600" dirty="0" smtClean="0">
                <a:latin typeface="+mn-lt"/>
              </a:rPr>
              <a:t>Preserves any changes to the visit in SV</a:t>
            </a:r>
          </a:p>
          <a:p>
            <a:pPr marL="342900" indent="-342900">
              <a:buFont typeface="Wingdings" pitchFamily="2" charset="2"/>
              <a:buChar char="Ø"/>
            </a:pPr>
            <a:r>
              <a:rPr lang="en-US" sz="1600" dirty="0" smtClean="0">
                <a:latin typeface="+mn-lt"/>
              </a:rPr>
              <a:t>SWAMI file and SV don’t match</a:t>
            </a:r>
            <a:endParaRPr lang="en-US" sz="1600" dirty="0">
              <a:latin typeface="+mn-lt"/>
            </a:endParaRPr>
          </a:p>
          <a:p>
            <a:endParaRPr lang="en-US" sz="2000" dirty="0" smtClean="0">
              <a:latin typeface="+mn-lt"/>
            </a:endParaRPr>
          </a:p>
          <a:p>
            <a:endParaRPr lang="en-US" sz="2000" dirty="0">
              <a:latin typeface="+mn-lt"/>
            </a:endParaRPr>
          </a:p>
          <a:p>
            <a:endParaRPr lang="en-US" sz="2000" dirty="0" smtClean="0">
              <a:latin typeface="+mn-lt"/>
            </a:endParaRPr>
          </a:p>
          <a:p>
            <a:endParaRPr lang="en-US" sz="2000" dirty="0" smtClean="0">
              <a:latin typeface="+mn-lt"/>
            </a:endParaRPr>
          </a:p>
          <a:p>
            <a:endParaRPr lang="en-US" sz="2000" dirty="0">
              <a:latin typeface="+mn-lt"/>
            </a:endParaRPr>
          </a:p>
        </p:txBody>
      </p:sp>
    </p:spTree>
    <p:extLst>
      <p:ext uri="{BB962C8B-B14F-4D97-AF65-F5344CB8AC3E}">
        <p14:creationId xmlns:p14="http://schemas.microsoft.com/office/powerpoint/2010/main" val="50521248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31906"/>
            <a:ext cx="9144000" cy="553998"/>
          </a:xfrm>
          <a:prstGeom prst="rect">
            <a:avLst/>
          </a:prstGeom>
        </p:spPr>
        <p:txBody>
          <a:bodyPr vert="horz" wrap="square" lIns="0" tIns="0" rIns="0" bIns="0" rtlCol="0" anchor="t" anchorCtr="0">
            <a:spAutoFit/>
          </a:bodyPr>
          <a:lst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outerShdw blurRad="50800" dist="38100" dir="2700000" algn="tl" rotWithShape="0">
                    <a:prstClr val="black">
                      <a:alpha val="40000"/>
                    </a:prstClr>
                  </a:outerShdw>
                </a:effectLst>
                <a:latin typeface="+mj-lt"/>
                <a:ea typeface="+mn-ea"/>
                <a:cs typeface="Arial" charset="0"/>
              </a:defRPr>
            </a:lvl1pPr>
          </a:lstStyle>
          <a:p>
            <a:pPr fontAlgn="auto">
              <a:spcAft>
                <a:spcPts val="0"/>
              </a:spcAft>
              <a:defRPr/>
            </a:pPr>
            <a:r>
              <a:rPr lang="en-US" sz="4000" dirty="0" smtClean="0"/>
              <a:t>	Viewing SWAMI Files – In </a:t>
            </a:r>
            <a:r>
              <a:rPr lang="en-US" sz="4000" dirty="0" err="1" smtClean="0"/>
              <a:t>SiteVisit</a:t>
            </a:r>
            <a:r>
              <a:rPr lang="en-US" sz="4000" dirty="0" smtClean="0"/>
              <a:t>	</a:t>
            </a:r>
            <a:endParaRPr lang="en-US" sz="4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05296"/>
            <a:ext cx="3276600" cy="5639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4876800" y="2147004"/>
            <a:ext cx="2362200" cy="1870488"/>
            <a:chOff x="304800" y="917988"/>
            <a:chExt cx="1638300" cy="1257300"/>
          </a:xfrm>
        </p:grpSpPr>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17988"/>
              <a:ext cx="16383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304800" y="1905000"/>
              <a:ext cx="1638300" cy="270288"/>
            </a:xfrm>
            <a:prstGeom prst="rect">
              <a:avLst/>
            </a:prstGeom>
            <a:noFill/>
            <a:ln w="254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Tree>
    <p:extLst>
      <p:ext uri="{BB962C8B-B14F-4D97-AF65-F5344CB8AC3E}">
        <p14:creationId xmlns:p14="http://schemas.microsoft.com/office/powerpoint/2010/main" val="209404079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31906"/>
            <a:ext cx="9144000" cy="498598"/>
          </a:xfrm>
          <a:prstGeom prst="rect">
            <a:avLst/>
          </a:prstGeom>
        </p:spPr>
        <p:txBody>
          <a:bodyPr vert="horz" wrap="square" lIns="0" tIns="0" rIns="0" bIns="0" rtlCol="0" anchor="t" anchorCtr="0">
            <a:spAutoFit/>
          </a:bodyPr>
          <a:lst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outerShdw blurRad="50800" dist="38100" dir="2700000" algn="tl" rotWithShape="0">
                    <a:prstClr val="black">
                      <a:alpha val="40000"/>
                    </a:prstClr>
                  </a:outerShdw>
                </a:effectLst>
                <a:latin typeface="+mj-lt"/>
                <a:ea typeface="+mn-ea"/>
                <a:cs typeface="Arial" charset="0"/>
              </a:defRPr>
            </a:lvl1pPr>
          </a:lstStyle>
          <a:p>
            <a:pPr fontAlgn="auto">
              <a:spcAft>
                <a:spcPts val="0"/>
              </a:spcAft>
              <a:defRPr/>
            </a:pPr>
            <a:r>
              <a:rPr lang="en-US" sz="3600" dirty="0" smtClean="0"/>
              <a:t>	Viewing SWAMI Files – Field Sheet Viewer Utility	</a:t>
            </a:r>
            <a:endParaRPr lang="en-US" sz="3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1066800"/>
            <a:ext cx="6477000" cy="4168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4589" y="5486400"/>
            <a:ext cx="4572000" cy="923330"/>
          </a:xfrm>
          <a:prstGeom prst="rect">
            <a:avLst/>
          </a:prstGeom>
        </p:spPr>
        <p:txBody>
          <a:bodyPr>
            <a:spAutoFit/>
          </a:bodyPr>
          <a:lstStyle/>
          <a:p>
            <a:r>
              <a:rPr lang="en-US" dirty="0">
                <a:solidFill>
                  <a:srgbClr val="FF0000"/>
                </a:solidFill>
                <a:hlinkClick r:id="rId4"/>
              </a:rPr>
              <a:t>https://collaboration.usgs.gov/wg/FCIS/Stylesheets/SitePages/Field%20Sheet%20Viewer.aspx</a:t>
            </a:r>
            <a:endParaRPr lang="en-US" dirty="0">
              <a:solidFill>
                <a:srgbClr val="FF0000"/>
              </a:solidFill>
            </a:endParaRPr>
          </a:p>
        </p:txBody>
      </p:sp>
      <p:grpSp>
        <p:nvGrpSpPr>
          <p:cNvPr id="5" name="Group 4"/>
          <p:cNvGrpSpPr/>
          <p:nvPr/>
        </p:nvGrpSpPr>
        <p:grpSpPr>
          <a:xfrm>
            <a:off x="657976" y="2488944"/>
            <a:ext cx="3705225" cy="1323975"/>
            <a:chOff x="866775" y="2895600"/>
            <a:chExt cx="3705225" cy="1323975"/>
          </a:xfrm>
        </p:grpSpPr>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2895600"/>
              <a:ext cx="370522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2510589" y="3455193"/>
              <a:ext cx="1756611" cy="204787"/>
            </a:xfrm>
            <a:prstGeom prst="rect">
              <a:avLst/>
            </a:prstGeom>
            <a:noFill/>
            <a:ln w="254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6" name="Group 5"/>
          <p:cNvGrpSpPr/>
          <p:nvPr/>
        </p:nvGrpSpPr>
        <p:grpSpPr>
          <a:xfrm>
            <a:off x="4363201" y="3393660"/>
            <a:ext cx="3581400" cy="2000250"/>
            <a:chOff x="4363201" y="3393660"/>
            <a:chExt cx="3581400" cy="2000250"/>
          </a:xfrm>
        </p:grpSpPr>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3201" y="3393660"/>
              <a:ext cx="35814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bwMode="auto">
            <a:xfrm>
              <a:off x="5373602" y="4393785"/>
              <a:ext cx="1600200" cy="857787"/>
            </a:xfrm>
            <a:prstGeom prst="rect">
              <a:avLst/>
            </a:prstGeom>
            <a:noFill/>
            <a:ln w="254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63" y="2438400"/>
            <a:ext cx="8970963"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230188"/>
            <a:ext cx="8382000" cy="498598"/>
          </a:xfrm>
        </p:spPr>
        <p:txBody>
          <a:bodyPr/>
          <a:lstStyle/>
          <a:p>
            <a:r>
              <a:rPr lang="en-US" sz="3600" dirty="0" smtClean="0"/>
              <a:t>	Style Sheet Features – v 1.3.6W</a:t>
            </a:r>
            <a:endParaRPr lang="en-US" sz="36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905" y="2590800"/>
            <a:ext cx="6880057" cy="905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258" y="3043572"/>
            <a:ext cx="8628063"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289" y="3841805"/>
            <a:ext cx="8382000" cy="587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766779"/>
            <a:ext cx="3657600" cy="1468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bwMode="auto">
          <a:xfrm>
            <a:off x="533400" y="1595455"/>
            <a:ext cx="2895600" cy="309545"/>
          </a:xfrm>
          <a:prstGeom prst="roundRect">
            <a:avLst/>
          </a:prstGeom>
          <a:noFill/>
          <a:ln w="44450" cmpd="sng">
            <a:solidFill>
              <a:srgbClr val="FF0000"/>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0000"/>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787891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2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0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	Archiving Acoustic Data</a:t>
            </a:r>
            <a:endParaRPr lang="en-US" sz="4000" dirty="0"/>
          </a:p>
        </p:txBody>
      </p:sp>
      <p:sp>
        <p:nvSpPr>
          <p:cNvPr id="3" name="Content Placeholder 2"/>
          <p:cNvSpPr>
            <a:spLocks noGrp="1"/>
          </p:cNvSpPr>
          <p:nvPr>
            <p:ph idx="1"/>
          </p:nvPr>
        </p:nvSpPr>
        <p:spPr>
          <a:xfrm>
            <a:off x="381000" y="1412875"/>
            <a:ext cx="8382000" cy="4293483"/>
          </a:xfrm>
        </p:spPr>
        <p:txBody>
          <a:bodyPr/>
          <a:lstStyle/>
          <a:p>
            <a:r>
              <a:rPr lang="en-US" sz="1800" dirty="0" smtClean="0"/>
              <a:t>All data associated with a measurement must be stored and archived so the original data and final discharge are preserved</a:t>
            </a:r>
          </a:p>
          <a:p>
            <a:pPr lvl="1"/>
            <a:r>
              <a:rPr lang="en-US" sz="1800" dirty="0" smtClean="0"/>
              <a:t>Includes:</a:t>
            </a:r>
          </a:p>
          <a:p>
            <a:pPr lvl="2"/>
            <a:r>
              <a:rPr lang="en-US" sz="1800" dirty="0" smtClean="0"/>
              <a:t>Archiving electronic and/or paper notes and summaries</a:t>
            </a:r>
          </a:p>
          <a:p>
            <a:pPr lvl="2"/>
            <a:r>
              <a:rPr lang="en-US" sz="1800" dirty="0" smtClean="0"/>
              <a:t>Archiving data files</a:t>
            </a:r>
          </a:p>
          <a:p>
            <a:pPr lvl="2"/>
            <a:r>
              <a:rPr lang="en-US" sz="1800" dirty="0" smtClean="0"/>
              <a:t>Entering measurement information into the NWIS database</a:t>
            </a:r>
          </a:p>
          <a:p>
            <a:pPr lvl="2"/>
            <a:endParaRPr lang="en-US" sz="1800" dirty="0"/>
          </a:p>
          <a:p>
            <a:r>
              <a:rPr lang="en-US" sz="1800" dirty="0" smtClean="0"/>
              <a:t>Best Practices</a:t>
            </a:r>
          </a:p>
          <a:p>
            <a:pPr lvl="1"/>
            <a:r>
              <a:rPr lang="en-US" sz="1800" dirty="0" smtClean="0"/>
              <a:t>All measurement data should be moved from field computer/backup media to office server within 48 hours of returning from field</a:t>
            </a:r>
          </a:p>
          <a:p>
            <a:pPr lvl="1"/>
            <a:r>
              <a:rPr lang="en-US" sz="1800" dirty="0" smtClean="0"/>
              <a:t>Once the measurement is finalized, store it permanently in a manner that prevents accidental modification/deletion</a:t>
            </a:r>
          </a:p>
          <a:p>
            <a:pPr lvl="1"/>
            <a:r>
              <a:rPr lang="en-US" sz="1800" dirty="0" smtClean="0"/>
              <a:t>All ADCP data (including compass </a:t>
            </a:r>
            <a:r>
              <a:rPr lang="en-US" sz="1800" dirty="0" err="1" smtClean="0"/>
              <a:t>cal</a:t>
            </a:r>
            <a:r>
              <a:rPr lang="en-US" sz="1800" dirty="0" smtClean="0"/>
              <a:t>/ADCP test) associated with individual measurement should be stored in a folder unique to that measurement</a:t>
            </a:r>
          </a:p>
          <a:p>
            <a:pPr lvl="1"/>
            <a:endParaRPr lang="en-US" sz="1800" dirty="0"/>
          </a:p>
        </p:txBody>
      </p:sp>
    </p:spTree>
    <p:extLst>
      <p:ext uri="{BB962C8B-B14F-4D97-AF65-F5344CB8AC3E}">
        <p14:creationId xmlns:p14="http://schemas.microsoft.com/office/powerpoint/2010/main" val="99008430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	Archiving Acoustic Data</a:t>
            </a:r>
            <a:endParaRPr lang="en-US" sz="4000" dirty="0"/>
          </a:p>
        </p:txBody>
      </p:sp>
      <p:sp>
        <p:nvSpPr>
          <p:cNvPr id="3" name="Content Placeholder 2"/>
          <p:cNvSpPr>
            <a:spLocks noGrp="1"/>
          </p:cNvSpPr>
          <p:nvPr>
            <p:ph idx="1"/>
          </p:nvPr>
        </p:nvSpPr>
        <p:spPr>
          <a:xfrm>
            <a:off x="381000" y="1412875"/>
            <a:ext cx="8382000" cy="4308872"/>
          </a:xfrm>
        </p:spPr>
        <p:txBody>
          <a:bodyPr/>
          <a:lstStyle/>
          <a:p>
            <a:r>
              <a:rPr lang="en-US" sz="2000" dirty="0"/>
              <a:t>When using electronic field notes:</a:t>
            </a:r>
          </a:p>
          <a:p>
            <a:pPr lvl="1"/>
            <a:r>
              <a:rPr lang="en-US" sz="2000" dirty="0"/>
              <a:t>A summary of the final discharge must be stored in either NWIS (such as importing the final measurement information into SWAMI) or saving the measurement summary from the processing software to a </a:t>
            </a:r>
            <a:r>
              <a:rPr lang="en-US" sz="2000" dirty="0" err="1"/>
              <a:t>pdf</a:t>
            </a:r>
            <a:r>
              <a:rPr lang="en-US" sz="2000" dirty="0"/>
              <a:t> file and storing it with the ADCP data</a:t>
            </a:r>
          </a:p>
          <a:p>
            <a:pPr lvl="1"/>
            <a:r>
              <a:rPr lang="en-US" sz="2000" dirty="0"/>
              <a:t>The output from any utility programs used (LC, SMBA, </a:t>
            </a:r>
            <a:r>
              <a:rPr lang="en-US" sz="2000" dirty="0" err="1"/>
              <a:t>Extrap</a:t>
            </a:r>
            <a:r>
              <a:rPr lang="en-US" sz="2000" dirty="0"/>
              <a:t>, </a:t>
            </a:r>
            <a:r>
              <a:rPr lang="en-US" sz="2000" dirty="0" err="1"/>
              <a:t>etc</a:t>
            </a:r>
            <a:r>
              <a:rPr lang="en-US" sz="2000" dirty="0"/>
              <a:t>) should also be stored electronically with the ADCP data</a:t>
            </a:r>
          </a:p>
          <a:p>
            <a:pPr lvl="1"/>
            <a:endParaRPr lang="en-US" sz="2000" dirty="0"/>
          </a:p>
          <a:p>
            <a:pPr lvl="1"/>
            <a:endParaRPr lang="en-US" sz="2000" dirty="0"/>
          </a:p>
          <a:p>
            <a:r>
              <a:rPr lang="en-US" sz="2000" dirty="0"/>
              <a:t>An ADCP-specific style sheet has been discussed to standardize the output format of the data stored in Site Visit</a:t>
            </a:r>
          </a:p>
          <a:p>
            <a:pPr lvl="1"/>
            <a:endParaRPr lang="en-US" sz="2000" dirty="0" smtClean="0"/>
          </a:p>
          <a:p>
            <a:r>
              <a:rPr lang="en-US" sz="2000" dirty="0" smtClean="0"/>
              <a:t>Ensure the original SWAMI file is archived on the local project directory once imported</a:t>
            </a:r>
            <a:endParaRPr lang="en-US" sz="2000" dirty="0"/>
          </a:p>
        </p:txBody>
      </p:sp>
    </p:spTree>
    <p:extLst>
      <p:ext uri="{BB962C8B-B14F-4D97-AF65-F5344CB8AC3E}">
        <p14:creationId xmlns:p14="http://schemas.microsoft.com/office/powerpoint/2010/main" val="226685456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	Still no policy on SWAMI?	</a:t>
            </a:r>
            <a:endParaRPr lang="en-US" sz="4000" dirty="0"/>
          </a:p>
        </p:txBody>
      </p:sp>
      <p:sp>
        <p:nvSpPr>
          <p:cNvPr id="3" name="Content Placeholder 2"/>
          <p:cNvSpPr>
            <a:spLocks noGrp="1"/>
          </p:cNvSpPr>
          <p:nvPr>
            <p:ph idx="1"/>
          </p:nvPr>
        </p:nvSpPr>
        <p:spPr>
          <a:xfrm>
            <a:off x="381000" y="914400"/>
            <a:ext cx="8382000" cy="5570756"/>
          </a:xfrm>
        </p:spPr>
        <p:txBody>
          <a:bodyPr/>
          <a:lstStyle/>
          <a:p>
            <a:r>
              <a:rPr lang="en-US" sz="2000" dirty="0"/>
              <a:t>“…we are still figuring this out and are going to be doing so for awhile to come as we implement AQ and continue to develop our field apps…(there are) some people who feel we </a:t>
            </a:r>
            <a:r>
              <a:rPr lang="en-US" sz="2000"/>
              <a:t>should have </a:t>
            </a:r>
            <a:r>
              <a:rPr lang="en-US" sz="2000" dirty="0"/>
              <a:t>it all figured out, but it is important to be </a:t>
            </a:r>
            <a:r>
              <a:rPr lang="en-US" sz="2000"/>
              <a:t>honest about  (that it may be a while before we figure it out)”</a:t>
            </a:r>
            <a:endParaRPr lang="en-US" sz="2000" dirty="0"/>
          </a:p>
          <a:p>
            <a:endParaRPr lang="en-US" sz="2000" dirty="0"/>
          </a:p>
          <a:p>
            <a:r>
              <a:rPr lang="en-US" sz="2000" dirty="0"/>
              <a:t>“Folks don’t want a solution that HQ ‘figures out’ in any case. We remain a field driven organization and we work these things out collectively over time. It’s messier than we want and frustrates us at times, but in the end we get to a much better final answer. The important thing in all cases is to understand the principles involved, which have not changed. We’re just continuing to learn how to apply those principles to new types of instrumentation and in a fully electronic environment”</a:t>
            </a:r>
          </a:p>
          <a:p>
            <a:endParaRPr lang="en-US" sz="2000" dirty="0"/>
          </a:p>
          <a:p>
            <a:r>
              <a:rPr lang="en-US" sz="2000"/>
              <a:t>“..there comes a time when it is important for HQ to take the best of what we have collectively learned and develop a uniform policy or practice. I’d like to think we are getting close to that with SWAMI, archival, etc. (is past due no doubt in the minds of many).”</a:t>
            </a:r>
            <a:endParaRPr lang="en-US" sz="2000" dirty="0"/>
          </a:p>
          <a:p>
            <a:endParaRPr lang="en-US" sz="2000" dirty="0"/>
          </a:p>
        </p:txBody>
      </p:sp>
    </p:spTree>
    <p:extLst>
      <p:ext uri="{BB962C8B-B14F-4D97-AF65-F5344CB8AC3E}">
        <p14:creationId xmlns:p14="http://schemas.microsoft.com/office/powerpoint/2010/main" val="241216681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	Resources</a:t>
            </a:r>
            <a:endParaRPr lang="en-US" sz="4000" dirty="0"/>
          </a:p>
        </p:txBody>
      </p:sp>
      <p:sp>
        <p:nvSpPr>
          <p:cNvPr id="3" name="Content Placeholder 2"/>
          <p:cNvSpPr>
            <a:spLocks noGrp="1"/>
          </p:cNvSpPr>
          <p:nvPr>
            <p:ph idx="1"/>
          </p:nvPr>
        </p:nvSpPr>
        <p:spPr>
          <a:xfrm>
            <a:off x="381000" y="1412875"/>
            <a:ext cx="8382000" cy="2714589"/>
          </a:xfrm>
        </p:spPr>
        <p:txBody>
          <a:bodyPr/>
          <a:lstStyle/>
          <a:p>
            <a:r>
              <a:rPr lang="en-US" sz="2000" dirty="0" smtClean="0"/>
              <a:t>Field Computing Integration and Support (FCIS) Website:</a:t>
            </a:r>
          </a:p>
          <a:p>
            <a:pPr lvl="1"/>
            <a:r>
              <a:rPr lang="en-US" sz="1600" dirty="0">
                <a:hlinkClick r:id="rId3"/>
              </a:rPr>
              <a:t>https://</a:t>
            </a:r>
            <a:r>
              <a:rPr lang="en-US" sz="1600" dirty="0" smtClean="0">
                <a:hlinkClick r:id="rId3"/>
              </a:rPr>
              <a:t>collaboration.usgs.gov/wg/FCIS/SitePages/Home.aspx</a:t>
            </a:r>
            <a:endParaRPr lang="en-US" sz="1600" dirty="0" smtClean="0"/>
          </a:p>
          <a:p>
            <a:pPr lvl="1"/>
            <a:endParaRPr lang="en-US" sz="1600" dirty="0"/>
          </a:p>
          <a:p>
            <a:r>
              <a:rPr lang="en-US" sz="2000" dirty="0" smtClean="0"/>
              <a:t>Email: GS-W_FC_SWAMI_Help@usgs.gov</a:t>
            </a:r>
          </a:p>
          <a:p>
            <a:pPr lvl="1"/>
            <a:endParaRPr lang="en-US" sz="1600" dirty="0" smtClean="0"/>
          </a:p>
          <a:p>
            <a:pPr lvl="1"/>
            <a:endParaRPr lang="en-US" sz="1600" dirty="0"/>
          </a:p>
          <a:p>
            <a:r>
              <a:rPr lang="en-US" sz="2000" dirty="0" smtClean="0"/>
              <a:t>For ADCPs-</a:t>
            </a:r>
          </a:p>
          <a:p>
            <a:pPr lvl="1"/>
            <a:r>
              <a:rPr lang="en-US" sz="1600" dirty="0" smtClean="0"/>
              <a:t>HaWG@simon.er.usgs.gov</a:t>
            </a:r>
            <a:endParaRPr lang="en-US" sz="1600" dirty="0"/>
          </a:p>
          <a:p>
            <a:endParaRPr lang="en-US" sz="2000" dirty="0"/>
          </a:p>
        </p:txBody>
      </p:sp>
    </p:spTree>
    <p:extLst>
      <p:ext uri="{BB962C8B-B14F-4D97-AF65-F5344CB8AC3E}">
        <p14:creationId xmlns:p14="http://schemas.microsoft.com/office/powerpoint/2010/main" val="418067789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ATA\PCDATA\Pics\Spednik La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828"/>
          </a:xfrm>
          <a:prstGeom prst="rect">
            <a:avLst/>
          </a:prstGeom>
          <a:noFill/>
          <a:extLst>
            <a:ext uri="{909E8E84-426E-40DD-AFC4-6F175D3DCCD1}">
              <a14:hiddenFill xmlns:a14="http://schemas.microsoft.com/office/drawing/2010/main">
                <a:solidFill>
                  <a:srgbClr val="FFFFFF"/>
                </a:solidFill>
              </a14:hiddenFill>
            </a:ext>
          </a:extLst>
        </p:spPr>
      </p:pic>
      <p:sp>
        <p:nvSpPr>
          <p:cNvPr id="57346" name="Text Box 6"/>
          <p:cNvSpPr txBox="1">
            <a:spLocks noChangeArrowheads="1"/>
          </p:cNvSpPr>
          <p:nvPr/>
        </p:nvSpPr>
        <p:spPr bwMode="auto">
          <a:xfrm>
            <a:off x="6109917" y="5899484"/>
            <a:ext cx="3014030" cy="769441"/>
          </a:xfrm>
          <a:prstGeom prst="rect">
            <a:avLst/>
          </a:prstGeom>
          <a:noFill/>
          <a:ln w="9525">
            <a:noFill/>
            <a:miter lim="800000"/>
            <a:headEnd/>
            <a:tailEnd/>
          </a:ln>
        </p:spPr>
        <p:txBody>
          <a:bodyPr wrap="none">
            <a:spAutoFit/>
          </a:bodyPr>
          <a:lstStyle/>
          <a:p>
            <a:r>
              <a:rPr lang="en-US" sz="4400" dirty="0">
                <a:latin typeface="+mn-lt"/>
              </a:rPr>
              <a:t>Questions??</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5608183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me.water.usgs.gov/PDA/stats/National_percent_by_mont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228600"/>
            <a:ext cx="5867400" cy="64541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me.water.usgs.gov/PDA/stats/National_SV_entry_method_count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81000"/>
            <a:ext cx="5715000" cy="5715000"/>
          </a:xfrm>
          <a:prstGeom prst="rect">
            <a:avLst/>
          </a:prstGeom>
          <a:solidFill>
            <a:schemeClr val="tx1"/>
          </a:solidFill>
        </p:spPr>
      </p:pic>
    </p:spTree>
    <p:extLst>
      <p:ext uri="{BB962C8B-B14F-4D97-AF65-F5344CB8AC3E}">
        <p14:creationId xmlns:p14="http://schemas.microsoft.com/office/powerpoint/2010/main" val="3043723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	ADVM Temperature</a:t>
            </a:r>
            <a:endParaRPr lang="en-US" sz="4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941" y="1143000"/>
            <a:ext cx="56483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C:\Users\nstasuli\AppData\Local\Temp\1\SNAGHTML2301740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828800"/>
            <a:ext cx="4534804" cy="440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89914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GSAFAEWGS100\Users\nstasuli\Qm by vel me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33400"/>
            <a:ext cx="6172200" cy="5269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17349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1249501"/>
            <a:ext cx="8889100" cy="3231654"/>
          </a:xfrm>
          <a:prstGeom prst="rect">
            <a:avLst/>
          </a:prstGeom>
          <a:noFill/>
        </p:spPr>
        <p:txBody>
          <a:bodyPr wrap="none" rtlCol="0">
            <a:spAutoFit/>
          </a:bodyPr>
          <a:lstStyle/>
          <a:p>
            <a:r>
              <a:rPr lang="en-US" sz="2400" b="1" dirty="0" smtClean="0">
                <a:latin typeface="+mn-lt"/>
              </a:rPr>
              <a:t>From May 2012 to April 2013</a:t>
            </a:r>
          </a:p>
          <a:p>
            <a:endParaRPr lang="en-US" sz="2000" dirty="0">
              <a:latin typeface="+mn-lt"/>
            </a:endParaRPr>
          </a:p>
          <a:p>
            <a:pPr marL="800100" lvl="1" indent="-342900">
              <a:buFont typeface="Wingdings" pitchFamily="2" charset="2"/>
              <a:buChar char="Ø"/>
            </a:pPr>
            <a:r>
              <a:rPr lang="en-US" sz="2000" dirty="0" smtClean="0">
                <a:latin typeface="+mn-lt"/>
              </a:rPr>
              <a:t>Of 36, 760 ADV </a:t>
            </a:r>
            <a:r>
              <a:rPr lang="en-US" sz="2000" dirty="0" err="1" smtClean="0">
                <a:latin typeface="+mn-lt"/>
              </a:rPr>
              <a:t>Qms</a:t>
            </a:r>
            <a:r>
              <a:rPr lang="en-US" sz="2000" dirty="0" smtClean="0">
                <a:latin typeface="+mn-lt"/>
              </a:rPr>
              <a:t> – 25,280 (~69%) collected with SWAMI or SWAMI_PC</a:t>
            </a:r>
          </a:p>
          <a:p>
            <a:pPr marL="800100" lvl="1" indent="-342900">
              <a:buFont typeface="Wingdings" pitchFamily="2" charset="2"/>
              <a:buChar char="Ø"/>
            </a:pPr>
            <a:r>
              <a:rPr lang="en-US" sz="2000" dirty="0" smtClean="0">
                <a:latin typeface="+mn-lt"/>
              </a:rPr>
              <a:t>Of 19,835 ADCP </a:t>
            </a:r>
            <a:r>
              <a:rPr lang="en-US" sz="2000" dirty="0" err="1" smtClean="0">
                <a:latin typeface="+mn-lt"/>
              </a:rPr>
              <a:t>Qms</a:t>
            </a:r>
            <a:r>
              <a:rPr lang="en-US" sz="2000" dirty="0" smtClean="0">
                <a:latin typeface="+mn-lt"/>
              </a:rPr>
              <a:t> – 13,026 (~66%) collected with SWAMI or SWAMI_PC</a:t>
            </a:r>
          </a:p>
          <a:p>
            <a:pPr marL="800100" lvl="1" indent="-342900">
              <a:buFont typeface="Wingdings" pitchFamily="2" charset="2"/>
              <a:buChar char="Ø"/>
            </a:pPr>
            <a:endParaRPr lang="en-US" sz="2000" dirty="0">
              <a:latin typeface="+mn-lt"/>
            </a:endParaRPr>
          </a:p>
          <a:p>
            <a:pPr marL="800100" lvl="1" indent="-342900">
              <a:buFont typeface="Wingdings" pitchFamily="2" charset="2"/>
              <a:buChar char="Ø"/>
            </a:pPr>
            <a:r>
              <a:rPr lang="en-US" sz="2000" dirty="0" smtClean="0">
                <a:latin typeface="+mn-lt"/>
              </a:rPr>
              <a:t>For ADVs – SWAMI used 72% of the time, SWAMI_PC ~28% of the time</a:t>
            </a:r>
          </a:p>
          <a:p>
            <a:pPr marL="800100" lvl="1" indent="-342900">
              <a:buFont typeface="Wingdings" pitchFamily="2" charset="2"/>
              <a:buChar char="Ø"/>
            </a:pPr>
            <a:r>
              <a:rPr lang="en-US" sz="2000" dirty="0" smtClean="0">
                <a:latin typeface="+mn-lt"/>
              </a:rPr>
              <a:t>For ADCPs – SWAMI and SWAMI_PC used about equally</a:t>
            </a:r>
          </a:p>
          <a:p>
            <a:pPr marL="800100" lvl="1" indent="-342900">
              <a:buFont typeface="Wingdings" pitchFamily="2" charset="2"/>
              <a:buChar char="Ø"/>
            </a:pPr>
            <a:endParaRPr lang="en-US" sz="2000" dirty="0">
              <a:latin typeface="+mn-lt"/>
            </a:endParaRPr>
          </a:p>
          <a:p>
            <a:pPr marL="800100" lvl="1" indent="-342900">
              <a:buFont typeface="Wingdings" pitchFamily="2" charset="2"/>
              <a:buChar char="Ø"/>
            </a:pPr>
            <a:r>
              <a:rPr lang="en-US" sz="2000" dirty="0" smtClean="0">
                <a:latin typeface="+mn-lt"/>
              </a:rPr>
              <a:t>ADVs – imported about 50% of the time</a:t>
            </a:r>
          </a:p>
          <a:p>
            <a:pPr marL="800100" lvl="1" indent="-342900">
              <a:buFont typeface="Wingdings" pitchFamily="2" charset="2"/>
              <a:buChar char="Ø"/>
            </a:pPr>
            <a:r>
              <a:rPr lang="en-US" sz="2000" dirty="0" smtClean="0">
                <a:latin typeface="+mn-lt"/>
              </a:rPr>
              <a:t>ADCPs – imported about 72% of the time</a:t>
            </a:r>
            <a:endParaRPr lang="en-US" sz="2000" dirty="0">
              <a:latin typeface="+mn-lt"/>
            </a:endParaRPr>
          </a:p>
        </p:txBody>
      </p:sp>
    </p:spTree>
    <p:extLst>
      <p:ext uri="{BB962C8B-B14F-4D97-AF65-F5344CB8AC3E}">
        <p14:creationId xmlns:p14="http://schemas.microsoft.com/office/powerpoint/2010/main" val="233857064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a:xfrm>
            <a:off x="0" y="304800"/>
            <a:ext cx="9144000" cy="553998"/>
          </a:xfrm>
          <a:ln>
            <a:noFill/>
          </a:ln>
        </p:spPr>
        <p:txBody>
          <a:bodyPr anchorCtr="0"/>
          <a:lstStyle/>
          <a:p>
            <a:pPr eaLnBrk="1" hangingPunct="1">
              <a:defRPr/>
            </a:pPr>
            <a:r>
              <a:rPr lang="en-US" sz="4000" dirty="0" smtClean="0"/>
              <a:t>	SWAMI Setup - Scripts</a:t>
            </a:r>
            <a:endParaRPr lang="en-US" sz="4000" dirty="0"/>
          </a:p>
        </p:txBody>
      </p:sp>
      <p:sp>
        <p:nvSpPr>
          <p:cNvPr id="15362" name="Content Placeholder 2"/>
          <p:cNvSpPr>
            <a:spLocks noGrp="1"/>
          </p:cNvSpPr>
          <p:nvPr>
            <p:ph idx="4294967295"/>
          </p:nvPr>
        </p:nvSpPr>
        <p:spPr>
          <a:xfrm>
            <a:off x="457200" y="1752600"/>
            <a:ext cx="8382000" cy="2800767"/>
          </a:xfrm>
        </p:spPr>
        <p:txBody>
          <a:bodyPr/>
          <a:lstStyle/>
          <a:p>
            <a:pPr eaLnBrk="1" hangingPunct="1">
              <a:buSzTx/>
              <a:buFont typeface="Wingdings" pitchFamily="2" charset="2"/>
              <a:buChar char="Ø"/>
              <a:defRPr/>
            </a:pPr>
            <a:r>
              <a:rPr lang="en-US" sz="2000" dirty="0"/>
              <a:t>Scripts are available to pull WSC-specific information to use with SWAMI</a:t>
            </a:r>
          </a:p>
          <a:p>
            <a:pPr eaLnBrk="1" hangingPunct="1">
              <a:buSzTx/>
              <a:buFont typeface="Wingdings" pitchFamily="2" charset="2"/>
              <a:buChar char="Ø"/>
              <a:defRPr/>
            </a:pPr>
            <a:endParaRPr lang="en-US" sz="2000" dirty="0"/>
          </a:p>
          <a:p>
            <a:pPr eaLnBrk="1" hangingPunct="1">
              <a:buSzTx/>
              <a:buFont typeface="Wingdings" pitchFamily="2" charset="2"/>
              <a:buChar char="Ø"/>
              <a:defRPr/>
            </a:pPr>
            <a:r>
              <a:rPr lang="en-US" sz="2000" dirty="0"/>
              <a:t>Scripts pull information such as </a:t>
            </a:r>
            <a:r>
              <a:rPr lang="en-US" sz="2000"/>
              <a:t>active station </a:t>
            </a:r>
            <a:r>
              <a:rPr lang="en-US" sz="2000" smtClean="0"/>
              <a:t>names/numbers, </a:t>
            </a:r>
            <a:r>
              <a:rPr lang="en-US" sz="2000" dirty="0"/>
              <a:t>current ratings/shifts</a:t>
            </a:r>
            <a:r>
              <a:rPr lang="en-US" sz="2000"/>
              <a:t>, </a:t>
            </a:r>
            <a:r>
              <a:rPr lang="en-US" sz="2000" dirty="0"/>
              <a:t>station</a:t>
            </a:r>
            <a:r>
              <a:rPr lang="en-US" sz="2000"/>
              <a:t> specific sensor </a:t>
            </a:r>
            <a:r>
              <a:rPr lang="en-US" sz="2000" smtClean="0"/>
              <a:t>lists, </a:t>
            </a:r>
            <a:r>
              <a:rPr lang="en-US" sz="2000" dirty="0"/>
              <a:t>velocity meters configured in </a:t>
            </a:r>
            <a:r>
              <a:rPr lang="en-US" sz="2000" dirty="0" err="1"/>
              <a:t>SiteVisit</a:t>
            </a:r>
            <a:r>
              <a:rPr lang="en-US" sz="2000"/>
              <a:t>, </a:t>
            </a:r>
            <a:r>
              <a:rPr lang="en-US" sz="2000" dirty="0"/>
              <a:t>and</a:t>
            </a:r>
            <a:r>
              <a:rPr lang="en-US" sz="2000"/>
              <a:t> previous </a:t>
            </a:r>
            <a:r>
              <a:rPr lang="en-US" sz="2000" dirty="0"/>
              <a:t>site measurements</a:t>
            </a:r>
          </a:p>
          <a:p>
            <a:pPr eaLnBrk="1" hangingPunct="1">
              <a:buSzTx/>
              <a:buFont typeface="Wingdings" pitchFamily="2" charset="2"/>
              <a:buChar char="Ø"/>
              <a:defRPr/>
            </a:pPr>
            <a:endParaRPr lang="en-US" sz="2000" dirty="0"/>
          </a:p>
          <a:p>
            <a:pPr eaLnBrk="1" hangingPunct="1">
              <a:buSzTx/>
              <a:buFont typeface="Wingdings" pitchFamily="2" charset="2"/>
              <a:buChar char="Ø"/>
              <a:defRPr/>
            </a:pPr>
            <a:r>
              <a:rPr lang="en-US" sz="2000" dirty="0"/>
              <a:t>It</a:t>
            </a:r>
            <a:r>
              <a:rPr lang="en-US" sz="2000"/>
              <a:t> is recommended that </a:t>
            </a:r>
            <a:r>
              <a:rPr lang="en-US" sz="2000" smtClean="0"/>
              <a:t>these </a:t>
            </a:r>
            <a:r>
              <a:rPr lang="en-US" sz="2000" dirty="0"/>
              <a:t>scripts </a:t>
            </a:r>
            <a:r>
              <a:rPr lang="en-US" sz="2000"/>
              <a:t>are </a:t>
            </a:r>
            <a:r>
              <a:rPr lang="en-US" sz="2000" dirty="0"/>
              <a:t>run</a:t>
            </a:r>
            <a:r>
              <a:rPr lang="en-US" sz="2000"/>
              <a:t> daily.  The </a:t>
            </a:r>
            <a:r>
              <a:rPr lang="en-US" sz="2000" smtClean="0"/>
              <a:t>updated </a:t>
            </a:r>
            <a:r>
              <a:rPr lang="en-US" sz="2000"/>
              <a:t>files </a:t>
            </a:r>
            <a:r>
              <a:rPr lang="en-US" sz="2000" dirty="0"/>
              <a:t>should</a:t>
            </a:r>
            <a:r>
              <a:rPr lang="en-US" sz="2000"/>
              <a:t> be synchronized </a:t>
            </a:r>
            <a:r>
              <a:rPr lang="en-US" sz="2000" smtClean="0"/>
              <a:t>to field </a:t>
            </a:r>
            <a:r>
              <a:rPr lang="en-US" sz="2000" dirty="0"/>
              <a:t>devices</a:t>
            </a:r>
            <a:r>
              <a:rPr lang="en-US" sz="2000"/>
              <a:t> prior to any field </a:t>
            </a:r>
            <a:r>
              <a:rPr lang="en-US" sz="2000" smtClean="0"/>
              <a:t>visits.</a:t>
            </a:r>
            <a:endParaRPr lang="en-US" sz="1600" dirty="0"/>
          </a:p>
          <a:p>
            <a:pPr eaLnBrk="1" hangingPunct="1">
              <a:buFont typeface="Wingdings" pitchFamily="2" charset="2"/>
              <a:buChar char="Ø"/>
              <a:defRPr/>
            </a:pPr>
            <a:endParaRPr lang="en-US" sz="2000" dirty="0"/>
          </a:p>
        </p:txBody>
      </p:sp>
    </p:spTree>
    <p:extLst>
      <p:ext uri="{BB962C8B-B14F-4D97-AF65-F5344CB8AC3E}">
        <p14:creationId xmlns:p14="http://schemas.microsoft.com/office/powerpoint/2010/main" val="53812015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nstasuli\AppData\Local\Temp\1\SNAGHTML1dc701e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5105400" cy="512192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5943600" y="1066800"/>
            <a:ext cx="2895600" cy="4278094"/>
          </a:xfrm>
        </p:spPr>
        <p:txBody>
          <a:bodyPr/>
          <a:lstStyle/>
          <a:p>
            <a:r>
              <a:rPr lang="en-US" sz="2000" dirty="0"/>
              <a:t>Not having up-to-date output </a:t>
            </a:r>
            <a:r>
              <a:rPr lang="en-US" sz="2000" dirty="0" smtClean="0"/>
              <a:t>files </a:t>
            </a:r>
            <a:r>
              <a:rPr lang="en-US" sz="2000" dirty="0"/>
              <a:t>from the configuration scripts  </a:t>
            </a:r>
            <a:r>
              <a:rPr lang="en-US" sz="2000" dirty="0" smtClean="0"/>
              <a:t>can </a:t>
            </a:r>
            <a:r>
              <a:rPr lang="en-US" sz="2000" dirty="0"/>
              <a:t>lead to </a:t>
            </a:r>
            <a:r>
              <a:rPr lang="en-US" sz="2000" dirty="0" smtClean="0"/>
              <a:t>issues </a:t>
            </a:r>
            <a:r>
              <a:rPr lang="en-US" sz="2000" dirty="0"/>
              <a:t>within </a:t>
            </a:r>
            <a:r>
              <a:rPr lang="en-US" sz="2000" dirty="0" smtClean="0"/>
              <a:t>SWAMI</a:t>
            </a:r>
            <a:r>
              <a:rPr lang="en-US" sz="2000" dirty="0"/>
              <a:t>, but </a:t>
            </a:r>
            <a:r>
              <a:rPr lang="en-US" sz="2000" dirty="0" smtClean="0"/>
              <a:t>it’s more </a:t>
            </a:r>
            <a:r>
              <a:rPr lang="en-US" sz="2000" dirty="0"/>
              <a:t>likely to </a:t>
            </a:r>
            <a:r>
              <a:rPr lang="en-US" sz="2000" dirty="0" smtClean="0"/>
              <a:t>create files </a:t>
            </a:r>
            <a:r>
              <a:rPr lang="en-US" sz="2000" dirty="0"/>
              <a:t>that will fail to load into </a:t>
            </a:r>
            <a:r>
              <a:rPr lang="en-US" sz="2000" dirty="0" err="1"/>
              <a:t>SiteVisit</a:t>
            </a:r>
            <a:endParaRPr lang="en-US" sz="2000" dirty="0"/>
          </a:p>
          <a:p>
            <a:endParaRPr lang="en-US" sz="2000" dirty="0"/>
          </a:p>
          <a:p>
            <a:r>
              <a:rPr lang="en-US" sz="2000" dirty="0"/>
              <a:t>For acoustic measurements- ensure the meters.txt </a:t>
            </a:r>
            <a:r>
              <a:rPr lang="en-US" sz="2000" dirty="0" smtClean="0"/>
              <a:t>file includes </a:t>
            </a:r>
            <a:r>
              <a:rPr lang="en-US" sz="2000" dirty="0"/>
              <a:t>each ADCP/point-velocity meter by serial number</a:t>
            </a:r>
          </a:p>
        </p:txBody>
      </p:sp>
    </p:spTree>
    <p:extLst>
      <p:ext uri="{BB962C8B-B14F-4D97-AF65-F5344CB8AC3E}">
        <p14:creationId xmlns:p14="http://schemas.microsoft.com/office/powerpoint/2010/main" val="206638078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stasuli\AppData\Local\Temp\1\SNAGHTML1dc4359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95543"/>
            <a:ext cx="5295900" cy="531304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idx="4294967295"/>
          </p:nvPr>
        </p:nvSpPr>
        <p:spPr>
          <a:xfrm>
            <a:off x="0" y="152400"/>
            <a:ext cx="8229600" cy="553998"/>
          </a:xfrm>
        </p:spPr>
        <p:txBody>
          <a:bodyPr anchorCtr="0"/>
          <a:lstStyle/>
          <a:p>
            <a:pPr eaLnBrk="1" hangingPunct="1"/>
            <a:r>
              <a:rPr lang="en-US" sz="4000" dirty="0" smtClean="0"/>
              <a:t>	Site Information</a:t>
            </a:r>
          </a:p>
        </p:txBody>
      </p:sp>
      <p:sp>
        <p:nvSpPr>
          <p:cNvPr id="17412" name="TextBox 9"/>
          <p:cNvSpPr txBox="1">
            <a:spLocks noChangeArrowheads="1"/>
          </p:cNvSpPr>
          <p:nvPr/>
        </p:nvSpPr>
        <p:spPr bwMode="auto">
          <a:xfrm>
            <a:off x="5867400" y="1600200"/>
            <a:ext cx="2895600" cy="1200329"/>
          </a:xfrm>
          <a:prstGeom prst="rect">
            <a:avLst/>
          </a:prstGeom>
          <a:noFill/>
          <a:ln w="9525">
            <a:noFill/>
            <a:miter lim="800000"/>
            <a:headEnd/>
            <a:tailEnd/>
          </a:ln>
        </p:spPr>
        <p:txBody>
          <a:bodyPr>
            <a:spAutoFit/>
          </a:bodyPr>
          <a:lstStyle/>
          <a:p>
            <a:r>
              <a:rPr lang="en-US" dirty="0">
                <a:latin typeface="Calibri" pitchFamily="34" charset="0"/>
              </a:rPr>
              <a:t>Sites taken </a:t>
            </a:r>
            <a:r>
              <a:rPr lang="en-US">
                <a:latin typeface="Calibri" pitchFamily="34" charset="0"/>
              </a:rPr>
              <a:t>from stations.txt </a:t>
            </a:r>
            <a:r>
              <a:rPr lang="en-US" smtClean="0">
                <a:latin typeface="Calibri" pitchFamily="34" charset="0"/>
              </a:rPr>
              <a:t>file </a:t>
            </a:r>
            <a:r>
              <a:rPr lang="en-US">
                <a:latin typeface="Calibri" pitchFamily="34" charset="0"/>
              </a:rPr>
              <a:t>including </a:t>
            </a:r>
            <a:r>
              <a:rPr lang="en-US" smtClean="0">
                <a:latin typeface="Calibri" pitchFamily="34" charset="0"/>
              </a:rPr>
              <a:t>all </a:t>
            </a:r>
            <a:r>
              <a:rPr lang="en-US" dirty="0">
                <a:latin typeface="Calibri" pitchFamily="34" charset="0"/>
              </a:rPr>
              <a:t>active</a:t>
            </a:r>
            <a:r>
              <a:rPr lang="en-US">
                <a:latin typeface="Calibri" pitchFamily="34" charset="0"/>
              </a:rPr>
              <a:t> stations retrieved </a:t>
            </a:r>
            <a:r>
              <a:rPr lang="en-US" smtClean="0">
                <a:latin typeface="Calibri" pitchFamily="34" charset="0"/>
              </a:rPr>
              <a:t>from </a:t>
            </a:r>
            <a:r>
              <a:rPr lang="en-US">
                <a:latin typeface="Calibri" pitchFamily="34" charset="0"/>
              </a:rPr>
              <a:t>NWIS or SIMS</a:t>
            </a:r>
            <a:endParaRPr lang="en-US" dirty="0">
              <a:latin typeface="Calibri" pitchFamily="34" charset="0"/>
            </a:endParaRPr>
          </a:p>
        </p:txBody>
      </p:sp>
      <p:sp>
        <p:nvSpPr>
          <p:cNvPr id="17413" name="TextBox 10"/>
          <p:cNvSpPr txBox="1">
            <a:spLocks noChangeArrowheads="1"/>
          </p:cNvSpPr>
          <p:nvPr/>
        </p:nvSpPr>
        <p:spPr bwMode="auto">
          <a:xfrm>
            <a:off x="5867400" y="3127756"/>
            <a:ext cx="2895600" cy="646331"/>
          </a:xfrm>
          <a:prstGeom prst="rect">
            <a:avLst/>
          </a:prstGeom>
          <a:noFill/>
          <a:ln w="9525">
            <a:noFill/>
            <a:miter lim="800000"/>
            <a:headEnd/>
            <a:tailEnd/>
          </a:ln>
        </p:spPr>
        <p:txBody>
          <a:bodyPr>
            <a:spAutoFit/>
          </a:bodyPr>
          <a:lstStyle/>
          <a:p>
            <a:r>
              <a:rPr lang="en-US">
                <a:latin typeface="Calibri" pitchFamily="34" charset="0"/>
              </a:rPr>
              <a:t>Designated </a:t>
            </a:r>
            <a:r>
              <a:rPr lang="en-US" smtClean="0">
                <a:latin typeface="Calibri" pitchFamily="34" charset="0"/>
              </a:rPr>
              <a:t>email </a:t>
            </a:r>
            <a:r>
              <a:rPr lang="en-US">
                <a:latin typeface="Calibri" pitchFamily="34" charset="0"/>
              </a:rPr>
              <a:t>recipient </a:t>
            </a:r>
            <a:r>
              <a:rPr lang="en-US" smtClean="0">
                <a:latin typeface="Calibri" pitchFamily="34" charset="0"/>
              </a:rPr>
              <a:t>of </a:t>
            </a:r>
            <a:r>
              <a:rPr lang="en-US" err="1">
                <a:latin typeface="Calibri" pitchFamily="34" charset="0"/>
              </a:rPr>
              <a:t>SiteVisit</a:t>
            </a:r>
            <a:r>
              <a:rPr lang="en-US">
                <a:latin typeface="Calibri" pitchFamily="34" charset="0"/>
              </a:rPr>
              <a:t> </a:t>
            </a:r>
            <a:r>
              <a:rPr lang="en-US" smtClean="0">
                <a:latin typeface="Calibri" pitchFamily="34" charset="0"/>
              </a:rPr>
              <a:t>loader </a:t>
            </a:r>
            <a:r>
              <a:rPr lang="en-US">
                <a:latin typeface="Calibri" pitchFamily="34" charset="0"/>
              </a:rPr>
              <a:t>results</a:t>
            </a:r>
            <a:endParaRPr lang="en-US" dirty="0">
              <a:latin typeface="Calibri" pitchFamily="34" charset="0"/>
            </a:endParaRPr>
          </a:p>
        </p:txBody>
      </p:sp>
      <p:sp>
        <p:nvSpPr>
          <p:cNvPr id="17414" name="TextBox 12"/>
          <p:cNvSpPr txBox="1">
            <a:spLocks noChangeArrowheads="1"/>
          </p:cNvSpPr>
          <p:nvPr/>
        </p:nvSpPr>
        <p:spPr bwMode="auto">
          <a:xfrm>
            <a:off x="5791200" y="4343400"/>
            <a:ext cx="2895600" cy="1200329"/>
          </a:xfrm>
          <a:prstGeom prst="rect">
            <a:avLst/>
          </a:prstGeom>
          <a:noFill/>
          <a:ln w="9525">
            <a:noFill/>
            <a:miter lim="800000"/>
            <a:headEnd/>
            <a:tailEnd/>
          </a:ln>
        </p:spPr>
        <p:txBody>
          <a:bodyPr>
            <a:spAutoFit/>
          </a:bodyPr>
          <a:lstStyle/>
          <a:p>
            <a:r>
              <a:rPr lang="en-US">
                <a:latin typeface="Calibri" pitchFamily="34" charset="0"/>
              </a:rPr>
              <a:t>Overall </a:t>
            </a:r>
            <a:r>
              <a:rPr lang="en-US" smtClean="0">
                <a:latin typeface="Calibri" pitchFamily="34" charset="0"/>
              </a:rPr>
              <a:t>site </a:t>
            </a:r>
            <a:r>
              <a:rPr lang="en-US">
                <a:latin typeface="Calibri" pitchFamily="34" charset="0"/>
              </a:rPr>
              <a:t>visit comments; multiple </a:t>
            </a:r>
            <a:r>
              <a:rPr lang="en-US" smtClean="0">
                <a:latin typeface="Calibri" pitchFamily="34" charset="0"/>
              </a:rPr>
              <a:t>comments </a:t>
            </a:r>
            <a:r>
              <a:rPr lang="en-US" dirty="0">
                <a:latin typeface="Calibri" pitchFamily="34" charset="0"/>
              </a:rPr>
              <a:t>areas</a:t>
            </a:r>
            <a:r>
              <a:rPr lang="en-US">
                <a:latin typeface="Calibri" pitchFamily="34" charset="0"/>
              </a:rPr>
              <a:t> throughout SWAMI at various task </a:t>
            </a:r>
            <a:r>
              <a:rPr lang="en-US" smtClean="0">
                <a:latin typeface="Calibri" pitchFamily="34" charset="0"/>
              </a:rPr>
              <a:t>levels</a:t>
            </a:r>
            <a:endParaRPr lang="en-US" dirty="0">
              <a:latin typeface="Calibri" pitchFamily="34" charset="0"/>
            </a:endParaRPr>
          </a:p>
        </p:txBody>
      </p:sp>
      <p:sp>
        <p:nvSpPr>
          <p:cNvPr id="17415" name="Line 11"/>
          <p:cNvSpPr>
            <a:spLocks noChangeShapeType="1"/>
          </p:cNvSpPr>
          <p:nvPr/>
        </p:nvSpPr>
        <p:spPr bwMode="auto">
          <a:xfrm flipH="1">
            <a:off x="3962400" y="2058194"/>
            <a:ext cx="1828800" cy="304006"/>
          </a:xfrm>
          <a:prstGeom prst="line">
            <a:avLst/>
          </a:prstGeom>
          <a:noFill/>
          <a:ln w="57150">
            <a:solidFill>
              <a:srgbClr val="FF3300"/>
            </a:solidFill>
            <a:round/>
            <a:headEnd/>
            <a:tailEnd type="triangle" w="med" len="med"/>
          </a:ln>
        </p:spPr>
        <p:txBody>
          <a:bodyPr/>
          <a:lstStyle/>
          <a:p>
            <a:endParaRPr lang="en-US"/>
          </a:p>
        </p:txBody>
      </p:sp>
      <p:sp>
        <p:nvSpPr>
          <p:cNvPr id="17416" name="Line 12"/>
          <p:cNvSpPr>
            <a:spLocks noChangeShapeType="1"/>
          </p:cNvSpPr>
          <p:nvPr/>
        </p:nvSpPr>
        <p:spPr bwMode="auto">
          <a:xfrm flipH="1">
            <a:off x="4800600" y="3589421"/>
            <a:ext cx="990600" cy="372979"/>
          </a:xfrm>
          <a:prstGeom prst="line">
            <a:avLst/>
          </a:prstGeom>
          <a:noFill/>
          <a:ln w="57150">
            <a:solidFill>
              <a:srgbClr val="FF3300"/>
            </a:solidFill>
            <a:round/>
            <a:headEnd/>
            <a:tailEnd type="triangle" w="med" len="med"/>
          </a:ln>
        </p:spPr>
        <p:txBody>
          <a:bodyPr/>
          <a:lstStyle/>
          <a:p>
            <a:endParaRPr lang="en-US"/>
          </a:p>
        </p:txBody>
      </p:sp>
      <p:sp>
        <p:nvSpPr>
          <p:cNvPr id="17417" name="Line 13"/>
          <p:cNvSpPr>
            <a:spLocks noChangeShapeType="1"/>
          </p:cNvSpPr>
          <p:nvPr/>
        </p:nvSpPr>
        <p:spPr bwMode="auto">
          <a:xfrm flipH="1">
            <a:off x="5105400" y="5029201"/>
            <a:ext cx="685800" cy="381000"/>
          </a:xfrm>
          <a:prstGeom prst="line">
            <a:avLst/>
          </a:prstGeom>
          <a:noFill/>
          <a:ln w="57150">
            <a:solidFill>
              <a:srgbClr val="FF3300"/>
            </a:solidFill>
            <a:round/>
            <a:headEnd/>
            <a:tailEnd type="triangle" w="med" len="med"/>
          </a:ln>
        </p:spPr>
        <p:txBody>
          <a:bodyPr/>
          <a:lstStyle/>
          <a:p>
            <a:endParaRPr lang="en-US"/>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7-00134_MS_Qwest_templat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3627</TotalTime>
  <Words>7411</Words>
  <Application>Microsoft Office PowerPoint</Application>
  <PresentationFormat>On-screen Show (4:3)</PresentationFormat>
  <Paragraphs>423</Paragraphs>
  <Slides>40</Slides>
  <Notes>38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7-00134_MS_Qwest_template_Segoe</vt:lpstr>
      <vt:lpstr>PowerPoint Presentation</vt:lpstr>
      <vt:lpstr> Topics </vt:lpstr>
      <vt:lpstr> What is SWAMI?  (Surface WAter Measurement and Inspection)</vt:lpstr>
      <vt:lpstr>PowerPoint Presentation</vt:lpstr>
      <vt:lpstr>PowerPoint Presentation</vt:lpstr>
      <vt:lpstr>PowerPoint Presentation</vt:lpstr>
      <vt:lpstr> SWAMI Setup - Scripts</vt:lpstr>
      <vt:lpstr>PowerPoint Presentation</vt:lpstr>
      <vt:lpstr> Site Information</vt:lpstr>
      <vt:lpstr> Weather Description</vt:lpstr>
      <vt:lpstr>PowerPoint Presentation</vt:lpstr>
      <vt:lpstr> Starting a New Channel</vt:lpstr>
      <vt:lpstr> Starting a New Channel</vt:lpstr>
      <vt:lpstr> Acoustic Information</vt:lpstr>
      <vt:lpstr> Temp/Salinity Readings</vt:lpstr>
      <vt:lpstr> Acoustic Measurement Notes</vt:lpstr>
      <vt:lpstr> Channel Summary</vt:lpstr>
      <vt:lpstr> Loading Acoustic Data</vt:lpstr>
      <vt:lpstr> Import Options</vt:lpstr>
      <vt:lpstr> Checks During Import</vt:lpstr>
      <vt:lpstr> Channel Information</vt:lpstr>
      <vt:lpstr> Check/Edit Acoustic Info/Notes</vt:lpstr>
      <vt:lpstr> ADCP Measurement Summary</vt:lpstr>
      <vt:lpstr>PowerPoint Presentation</vt:lpstr>
      <vt:lpstr>PowerPoint Presentation</vt:lpstr>
      <vt:lpstr> New Acoustic Fields</vt:lpstr>
      <vt:lpstr>PowerPoint Presentation</vt:lpstr>
      <vt:lpstr>PowerPoint Presentation</vt:lpstr>
      <vt:lpstr>PowerPoint Presentation</vt:lpstr>
      <vt:lpstr> Making updates to a Site Visit </vt:lpstr>
      <vt:lpstr>PowerPoint Presentation</vt:lpstr>
      <vt:lpstr>PowerPoint Presentation</vt:lpstr>
      <vt:lpstr> Style Sheet Features – v 1.3.6W</vt:lpstr>
      <vt:lpstr> Archiving Acoustic Data</vt:lpstr>
      <vt:lpstr> Archiving Acoustic Data</vt:lpstr>
      <vt:lpstr> Still no policy on SWAMI? </vt:lpstr>
      <vt:lpstr> Resources</vt:lpstr>
      <vt:lpstr>PowerPoint Presentation</vt:lpstr>
      <vt:lpstr>PowerPoint Presentation</vt:lpstr>
      <vt:lpstr> ADVM Temperature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Paperless Acoustic Measurement – SWAMI with Acoustics</dc:title>
  <dc:creator>Stasulis, Nicholas W.</dc:creator>
  <cp:lastModifiedBy>nstasuli</cp:lastModifiedBy>
  <cp:revision>176</cp:revision>
  <dcterms:created xsi:type="dcterms:W3CDTF">2006-08-16T00:00:00Z</dcterms:created>
  <dcterms:modified xsi:type="dcterms:W3CDTF">2013-05-21T16:45:51Z</dcterms:modified>
</cp:coreProperties>
</file>