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7"/>
  </p:notesMasterIdLst>
  <p:sldIdLst>
    <p:sldId id="256" r:id="rId2"/>
    <p:sldId id="28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99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7" r:id="rId23"/>
    <p:sldId id="266" r:id="rId24"/>
    <p:sldId id="269" r:id="rId25"/>
    <p:sldId id="268" r:id="rId26"/>
    <p:sldId id="270" r:id="rId27"/>
    <p:sldId id="282" r:id="rId28"/>
    <p:sldId id="284" r:id="rId29"/>
    <p:sldId id="285" r:id="rId30"/>
    <p:sldId id="286" r:id="rId31"/>
    <p:sldId id="287" r:id="rId32"/>
    <p:sldId id="288" r:id="rId33"/>
    <p:sldId id="283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0" r:id="rId45"/>
    <p:sldId id="301" r:id="rId46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b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bg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-1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DC900-A1E6-4808-9C0C-BB8963E39219}" type="datetimeFigureOut">
              <a:rPr lang="en-US" smtClean="0"/>
              <a:pPr/>
              <a:t>4/20/2011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E6F30-D6AE-4E1A-B18D-5599F0B2F9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06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1F4A8-44BC-45DF-923B-4522EA22017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1F4A8-44BC-45DF-923B-4522EA22017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1F4A8-44BC-45DF-923B-4522EA22017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E1D69-A785-4566-8E42-1F939CCA50B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E1D69-A785-4566-8E42-1F939CCA50B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1F4A8-44BC-45DF-923B-4522EA22017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1F4A8-44BC-45DF-923B-4522EA22017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E6F30-D6AE-4E1A-B18D-5599F0B2F9FF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1F4A8-44BC-45DF-923B-4522EA22017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1F4A8-44BC-45DF-923B-4522EA22017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1F4A8-44BC-45DF-923B-4522EA22017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1F4A8-44BC-45DF-923B-4522EA22017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1F4A8-44BC-45DF-923B-4522EA22017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hidden">
          <a:xfrm>
            <a:off x="0" y="0"/>
            <a:ext cx="9140825" cy="2819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06"/>
              </a:cxn>
              <a:cxn ang="0">
                <a:pos x="5740" y="1906"/>
              </a:cxn>
              <a:cxn ang="0">
                <a:pos x="574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5740" h="1906">
                <a:moveTo>
                  <a:pt x="0" y="0"/>
                </a:moveTo>
                <a:lnTo>
                  <a:pt x="0" y="1906"/>
                </a:lnTo>
                <a:lnTo>
                  <a:pt x="5740" y="1906"/>
                </a:lnTo>
                <a:lnTo>
                  <a:pt x="574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3E4C9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  <a:effectLst/>
        </p:spPr>
        <p:txBody>
          <a:bodyPr/>
          <a:lstStyle>
            <a:lvl1pPr>
              <a:defRPr sz="5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fol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5157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54750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fld id="{B2B47403-A396-45B5-8F26-16F1ED867069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5943600"/>
            <a:ext cx="2590800" cy="768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049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049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135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hidden">
          <a:xfrm>
            <a:off x="0" y="0"/>
            <a:ext cx="9140825" cy="2819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06"/>
              </a:cxn>
              <a:cxn ang="0">
                <a:pos x="5740" y="1906"/>
              </a:cxn>
              <a:cxn ang="0">
                <a:pos x="574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5740" h="1906">
                <a:moveTo>
                  <a:pt x="0" y="0"/>
                </a:moveTo>
                <a:lnTo>
                  <a:pt x="0" y="1906"/>
                </a:lnTo>
                <a:lnTo>
                  <a:pt x="5740" y="1906"/>
                </a:lnTo>
                <a:lnTo>
                  <a:pt x="574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3E4C99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86600" y="6248400"/>
            <a:ext cx="1681163" cy="498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8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4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n"/>
        <a:defRPr sz="16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n"/>
        <a:defRPr sz="16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n"/>
        <a:defRPr sz="16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n"/>
        <a:defRPr sz="16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FFFF00"/>
        </a:buClr>
        <a:buSzPct val="70000"/>
        <a:buFont typeface="Wingdings" pitchFamily="2" charset="2"/>
        <a:buChar char="n"/>
        <a:defRPr sz="16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and Rating Discharge Measurements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S. Mueller</a:t>
            </a:r>
          </a:p>
          <a:p>
            <a:r>
              <a:rPr lang="en-US" dirty="0" smtClean="0"/>
              <a:t>Office of Surface Water</a:t>
            </a:r>
          </a:p>
          <a:p>
            <a:r>
              <a:rPr lang="en-US" dirty="0" smtClean="0"/>
              <a:t>March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percentage of flow is in the edges?</a:t>
            </a:r>
          </a:p>
          <a:p>
            <a:pPr lvl="1"/>
            <a:r>
              <a:rPr lang="en-US" dirty="0" smtClean="0"/>
              <a:t>May be small enough to disregard accuracy</a:t>
            </a:r>
          </a:p>
          <a:p>
            <a:pPr lvl="1"/>
            <a:r>
              <a:rPr lang="en-US" dirty="0" smtClean="0"/>
              <a:t>Recommend no more than 5% in each edge</a:t>
            </a:r>
          </a:p>
          <a:p>
            <a:r>
              <a:rPr lang="en-US" dirty="0" smtClean="0"/>
              <a:t>Subjective judgment</a:t>
            </a:r>
          </a:p>
          <a:p>
            <a:pPr lvl="1"/>
            <a:r>
              <a:rPr lang="en-US" dirty="0" smtClean="0"/>
              <a:t>Large edge estimates</a:t>
            </a:r>
          </a:p>
          <a:p>
            <a:pPr lvl="1"/>
            <a:r>
              <a:rPr lang="en-US" dirty="0" smtClean="0"/>
              <a:t>Irregular edge shapes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8914" y="4150629"/>
            <a:ext cx="536257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06723" y="5914566"/>
            <a:ext cx="2808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Edge Q = 25% of total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Invalid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Percent of invalid data</a:t>
            </a:r>
          </a:p>
          <a:p>
            <a:r>
              <a:rPr lang="en-US" dirty="0" smtClean="0"/>
              <a:t>Distribution of invalid data</a:t>
            </a:r>
          </a:p>
          <a:p>
            <a:r>
              <a:rPr lang="en-US" dirty="0" smtClean="0"/>
              <a:t>How well is that portion of the flow estimated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019" y="2902838"/>
            <a:ext cx="4336564" cy="1364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2409" y="2881086"/>
            <a:ext cx="3871310" cy="138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66530" y="4379810"/>
            <a:ext cx="5557838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Rating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data</a:t>
            </a:r>
          </a:p>
          <a:p>
            <a:r>
              <a:rPr lang="en-US" dirty="0" smtClean="0"/>
              <a:t>Consider the hydraulics</a:t>
            </a:r>
          </a:p>
          <a:p>
            <a:r>
              <a:rPr lang="en-US" dirty="0" smtClean="0"/>
              <a:t>Consider site conditions</a:t>
            </a:r>
          </a:p>
          <a:p>
            <a:r>
              <a:rPr lang="en-US" dirty="0" smtClean="0"/>
              <a:t>Use statistics, if possible</a:t>
            </a:r>
          </a:p>
          <a:p>
            <a:r>
              <a:rPr lang="en-US" dirty="0" smtClean="0"/>
              <a:t>Use your judgment</a:t>
            </a:r>
          </a:p>
          <a:p>
            <a:r>
              <a:rPr lang="en-US" dirty="0" smtClean="0"/>
              <a:t>Pay attention to potential errors (as a percentage) as you review the data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05000"/>
            <a:ext cx="3762477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Review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QA/QC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Composite tabular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Stick Ship Track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Velocity contour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Extrapolation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Discharge summary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724400" y="2467429"/>
            <a:ext cx="645886" cy="3410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11142" y="2097315"/>
            <a:ext cx="631372" cy="522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429828" y="2126344"/>
            <a:ext cx="1088572" cy="13498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60685" y="3461658"/>
            <a:ext cx="2764972" cy="11901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5"/>
          <p:cNvGrpSpPr/>
          <p:nvPr/>
        </p:nvGrpSpPr>
        <p:grpSpPr>
          <a:xfrm>
            <a:off x="5562600" y="2209800"/>
            <a:ext cx="1666875" cy="1433286"/>
            <a:chOff x="5562600" y="2209800"/>
            <a:chExt cx="1666875" cy="1433286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2600" y="2209800"/>
              <a:ext cx="1666875" cy="143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ectangle 14"/>
            <p:cNvSpPr/>
            <p:nvPr/>
          </p:nvSpPr>
          <p:spPr>
            <a:xfrm>
              <a:off x="5573485" y="2220686"/>
              <a:ext cx="1647372" cy="1422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7"/>
          <p:cNvGrpSpPr/>
          <p:nvPr/>
        </p:nvGrpSpPr>
        <p:grpSpPr>
          <a:xfrm>
            <a:off x="4869542" y="3810000"/>
            <a:ext cx="3599543" cy="553489"/>
            <a:chOff x="4869542" y="3810000"/>
            <a:chExt cx="3599543" cy="55348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76800" y="3810000"/>
              <a:ext cx="3581400" cy="553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4869542" y="3810001"/>
              <a:ext cx="3599543" cy="5515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762000"/>
            <a:ext cx="2486025" cy="517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QA/QC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4864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ADCP Test Error Free?</a:t>
            </a:r>
          </a:p>
          <a:p>
            <a:r>
              <a:rPr lang="en-US" dirty="0" smtClean="0"/>
              <a:t>Compass Calibration</a:t>
            </a:r>
          </a:p>
          <a:p>
            <a:pPr lvl="1"/>
            <a:r>
              <a:rPr lang="en-US" dirty="0" smtClean="0"/>
              <a:t>Calibration and evaluation completed</a:t>
            </a:r>
          </a:p>
          <a:p>
            <a:pPr lvl="1"/>
            <a:r>
              <a:rPr lang="en-US" dirty="0" smtClean="0"/>
              <a:t>&lt; 1 degree error</a:t>
            </a:r>
          </a:p>
          <a:p>
            <a:pPr lvl="1"/>
            <a:r>
              <a:rPr lang="en-US" dirty="0" smtClean="0"/>
              <a:t>Important for Loop and GPS</a:t>
            </a:r>
          </a:p>
          <a:p>
            <a:r>
              <a:rPr lang="en-US" dirty="0" smtClean="0"/>
              <a:t>Moving-Bed Test</a:t>
            </a:r>
          </a:p>
          <a:p>
            <a:pPr lvl="1"/>
            <a:r>
              <a:rPr lang="en-US" dirty="0" smtClean="0"/>
              <a:t>Loop</a:t>
            </a:r>
          </a:p>
          <a:p>
            <a:pPr lvl="2"/>
            <a:r>
              <a:rPr lang="en-US" dirty="0" smtClean="0"/>
              <a:t>Requires compass calibration</a:t>
            </a:r>
          </a:p>
          <a:p>
            <a:pPr lvl="2"/>
            <a:r>
              <a:rPr lang="en-US" dirty="0" smtClean="0"/>
              <a:t>Use LC to evaluate</a:t>
            </a:r>
            <a:endParaRPr lang="en-US" dirty="0"/>
          </a:p>
          <a:p>
            <a:pPr lvl="1"/>
            <a:r>
              <a:rPr lang="en-US" dirty="0" smtClean="0"/>
              <a:t>Stationary</a:t>
            </a:r>
          </a:p>
          <a:p>
            <a:pPr lvl="2"/>
            <a:r>
              <a:rPr lang="en-US" dirty="0" smtClean="0"/>
              <a:t>Duration and Deployment</a:t>
            </a:r>
          </a:p>
          <a:p>
            <a:pPr lvl="2"/>
            <a:r>
              <a:rPr lang="en-US" dirty="0" smtClean="0"/>
              <a:t>SMBA required to evaluate </a:t>
            </a:r>
            <a:r>
              <a:rPr lang="en-US" dirty="0" err="1" smtClean="0"/>
              <a:t>StreamPro</a:t>
            </a:r>
            <a:r>
              <a:rPr lang="en-US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4600" y="2133600"/>
            <a:ext cx="2514600" cy="2209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Composite Tabular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996249" cy="5135563"/>
          </a:xfrm>
        </p:spPr>
        <p:txBody>
          <a:bodyPr/>
          <a:lstStyle/>
          <a:p>
            <a:r>
              <a:rPr lang="en-US" dirty="0" smtClean="0"/>
              <a:t>Number of Ensembles</a:t>
            </a:r>
          </a:p>
          <a:p>
            <a:pPr lvl="1"/>
            <a:r>
              <a:rPr lang="en-US" dirty="0" smtClean="0"/>
              <a:t>&gt; 150 ???</a:t>
            </a:r>
          </a:p>
          <a:p>
            <a:r>
              <a:rPr lang="en-US" dirty="0" smtClean="0"/>
              <a:t>Lost Ensembles</a:t>
            </a:r>
          </a:p>
          <a:p>
            <a:pPr lvl="1"/>
            <a:r>
              <a:rPr lang="en-US" dirty="0" smtClean="0"/>
              <a:t>Communications error</a:t>
            </a:r>
          </a:p>
          <a:p>
            <a:r>
              <a:rPr lang="en-US" dirty="0" smtClean="0"/>
              <a:t>Bad Ensembles</a:t>
            </a:r>
          </a:p>
          <a:p>
            <a:pPr lvl="1"/>
            <a:r>
              <a:rPr lang="en-US" dirty="0" smtClean="0"/>
              <a:t>Distribution more important than percentage</a:t>
            </a:r>
          </a:p>
          <a:p>
            <a:pPr lvl="1"/>
            <a:r>
              <a:rPr lang="en-US" dirty="0" smtClean="0"/>
              <a:t>Distribution evaluated in velocity contour plot</a:t>
            </a:r>
          </a:p>
          <a:p>
            <a:r>
              <a:rPr lang="en-US" dirty="0" smtClean="0"/>
              <a:t>Reasonable temperature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b="65215"/>
          <a:stretch>
            <a:fillRect/>
          </a:stretch>
        </p:blipFill>
        <p:spPr bwMode="auto">
          <a:xfrm>
            <a:off x="5600186" y="1878227"/>
            <a:ext cx="3207532" cy="294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Stick Ship Track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551405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Check with appropriate reference (BT, GGA, VTG)</a:t>
            </a:r>
          </a:p>
          <a:p>
            <a:r>
              <a:rPr lang="en-US" dirty="0" smtClean="0"/>
              <a:t>Track and sticks in correct direction</a:t>
            </a:r>
          </a:p>
          <a:p>
            <a:pPr lvl="1"/>
            <a:r>
              <a:rPr lang="en-US" dirty="0" smtClean="0"/>
              <a:t>Magnetic variation </a:t>
            </a:r>
          </a:p>
          <a:p>
            <a:pPr lvl="1"/>
            <a:r>
              <a:rPr lang="en-US" dirty="0" smtClean="0"/>
              <a:t>Heading time series</a:t>
            </a:r>
          </a:p>
          <a:p>
            <a:r>
              <a:rPr lang="en-US" dirty="0" smtClean="0"/>
              <a:t>Sticks representative of flow</a:t>
            </a:r>
          </a:p>
          <a:p>
            <a:pPr lvl="1"/>
            <a:r>
              <a:rPr lang="en-US" dirty="0" smtClean="0"/>
              <a:t>WT thresholds</a:t>
            </a:r>
          </a:p>
          <a:p>
            <a:r>
              <a:rPr lang="en-US" dirty="0" smtClean="0"/>
              <a:t>Irregular ship track?</a:t>
            </a:r>
          </a:p>
          <a:p>
            <a:pPr lvl="1"/>
            <a:r>
              <a:rPr lang="en-US" dirty="0" smtClean="0"/>
              <a:t>BT thresholds</a:t>
            </a:r>
          </a:p>
          <a:p>
            <a:pPr lvl="1"/>
            <a:r>
              <a:rPr lang="en-US" dirty="0" smtClean="0"/>
              <a:t>BT 4-beam solutions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8050" y="1101953"/>
            <a:ext cx="219075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9822" y="3910466"/>
            <a:ext cx="219075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 Contour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95400"/>
            <a:ext cx="4032422" cy="51355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Patterns in velocity distribution</a:t>
            </a:r>
          </a:p>
          <a:p>
            <a:pPr lvl="1"/>
            <a:r>
              <a:rPr lang="en-US" dirty="0" err="1" smtClean="0"/>
              <a:t>Nonuniform</a:t>
            </a:r>
            <a:endParaRPr lang="en-US" dirty="0" smtClean="0"/>
          </a:p>
          <a:p>
            <a:pPr lvl="1"/>
            <a:r>
              <a:rPr lang="en-US" dirty="0" smtClean="0"/>
              <a:t>Unnatural</a:t>
            </a:r>
          </a:p>
          <a:p>
            <a:pPr lvl="1"/>
            <a:r>
              <a:rPr lang="en-US" dirty="0" smtClean="0"/>
              <a:t>WT Thresholds</a:t>
            </a:r>
          </a:p>
          <a:p>
            <a:r>
              <a:rPr lang="en-US" dirty="0" smtClean="0"/>
              <a:t>Spikes in bottom profile</a:t>
            </a:r>
          </a:p>
          <a:p>
            <a:pPr lvl="1"/>
            <a:r>
              <a:rPr lang="en-US" dirty="0" smtClean="0"/>
              <a:t>Turn on Screen Depth</a:t>
            </a:r>
          </a:p>
          <a:p>
            <a:r>
              <a:rPr lang="en-US" dirty="0" smtClean="0"/>
              <a:t>Distribution of invalid and unmeasured areas</a:t>
            </a:r>
          </a:p>
          <a:p>
            <a:pPr lvl="1"/>
            <a:r>
              <a:rPr lang="en-US" dirty="0" smtClean="0"/>
              <a:t>Qualitative assessment of uncertainty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166" y="1387701"/>
            <a:ext cx="4427965" cy="192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0564" y="3796227"/>
            <a:ext cx="4435728" cy="1929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 Extrapolation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317524" cy="5135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Average ensembles (10-20)</a:t>
            </a:r>
          </a:p>
          <a:p>
            <a:r>
              <a:rPr lang="en-US" dirty="0" smtClean="0"/>
              <a:t>Evaluate several transects</a:t>
            </a:r>
          </a:p>
          <a:p>
            <a:r>
              <a:rPr lang="en-US" dirty="0" smtClean="0"/>
              <a:t>Use Power/Power as default</a:t>
            </a:r>
          </a:p>
          <a:p>
            <a:pPr lvl="1"/>
            <a:r>
              <a:rPr lang="en-US" dirty="0" smtClean="0"/>
              <a:t>Find reasons to deviate from Power/Power</a:t>
            </a:r>
          </a:p>
          <a:p>
            <a:pPr lvl="1"/>
            <a:r>
              <a:rPr lang="en-US" dirty="0" smtClean="0"/>
              <a:t>Don’t waste time where there is little difference</a:t>
            </a:r>
          </a:p>
          <a:p>
            <a:pPr lvl="2"/>
            <a:r>
              <a:rPr lang="en-US" dirty="0" smtClean="0"/>
              <a:t>In doubt try different options an evaluate change in discharge</a:t>
            </a:r>
          </a:p>
          <a:p>
            <a:pPr lvl="2"/>
            <a:r>
              <a:rPr lang="en-US" dirty="0" smtClean="0"/>
              <a:t>Helps evaluate potential uncertainty from extrapolation</a:t>
            </a:r>
          </a:p>
          <a:p>
            <a:pPr lvl="1"/>
            <a:r>
              <a:rPr lang="en-US" dirty="0" smtClean="0"/>
              <a:t>Person collecting data gets benefit of doubt</a:t>
            </a:r>
          </a:p>
          <a:p>
            <a:pPr lvl="2">
              <a:buNone/>
            </a:pP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074" y="2413687"/>
            <a:ext cx="2877164" cy="247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Discharge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5402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Transects within 5%</a:t>
            </a:r>
          </a:p>
          <a:p>
            <a:r>
              <a:rPr lang="en-US" dirty="0" smtClean="0"/>
              <a:t>Directional bias</a:t>
            </a:r>
          </a:p>
          <a:p>
            <a:pPr lvl="1"/>
            <a:r>
              <a:rPr lang="en-US" dirty="0" smtClean="0"/>
              <a:t>GPS used</a:t>
            </a:r>
          </a:p>
          <a:p>
            <a:pPr lvl="2"/>
            <a:r>
              <a:rPr lang="en-US" dirty="0" err="1" smtClean="0"/>
              <a:t>Magvar</a:t>
            </a:r>
            <a:r>
              <a:rPr lang="en-US" dirty="0" smtClean="0"/>
              <a:t> correction</a:t>
            </a:r>
          </a:p>
          <a:p>
            <a:r>
              <a:rPr lang="en-US" dirty="0" smtClean="0"/>
              <a:t>Consistency</a:t>
            </a:r>
          </a:p>
          <a:p>
            <a:pPr lvl="1"/>
            <a:r>
              <a:rPr lang="en-US" dirty="0" smtClean="0"/>
              <a:t>Discharges (top, meas., bottom, left, right)</a:t>
            </a:r>
          </a:p>
          <a:p>
            <a:pPr lvl="1"/>
            <a:r>
              <a:rPr lang="en-US" dirty="0" smtClean="0"/>
              <a:t>Width, Area</a:t>
            </a:r>
          </a:p>
          <a:p>
            <a:pPr lvl="1"/>
            <a:r>
              <a:rPr lang="en-US" dirty="0" smtClean="0"/>
              <a:t>Boat speed, Flow Speed, Flow Dir.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479" y="4823254"/>
            <a:ext cx="8139527" cy="147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Considerations in Rating a Measurement</a:t>
            </a:r>
          </a:p>
          <a:p>
            <a:r>
              <a:rPr lang="en-US" dirty="0" smtClean="0"/>
              <a:t>Six Review Steps	</a:t>
            </a:r>
          </a:p>
          <a:p>
            <a:pPr lvl="1"/>
            <a:r>
              <a:rPr lang="en-US" dirty="0" smtClean="0"/>
              <a:t>Gather information for rating as you review</a:t>
            </a:r>
          </a:p>
          <a:p>
            <a:r>
              <a:rPr lang="en-US" dirty="0" smtClean="0"/>
              <a:t>Three Examples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– Compass Cal.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280229" cy="5135563"/>
          </a:xfrm>
        </p:spPr>
        <p:txBody>
          <a:bodyPr/>
          <a:lstStyle/>
          <a:p>
            <a:r>
              <a:rPr lang="en-US" dirty="0" smtClean="0"/>
              <a:t>Compass Evaluation is Good!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9682" y="1444171"/>
            <a:ext cx="4831816" cy="294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– Moving-Bed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514"/>
            <a:ext cx="3505200" cy="5146449"/>
          </a:xfrm>
        </p:spPr>
        <p:txBody>
          <a:bodyPr/>
          <a:lstStyle/>
          <a:p>
            <a:r>
              <a:rPr lang="en-US" dirty="0" smtClean="0"/>
              <a:t>Loop looks good</a:t>
            </a:r>
          </a:p>
          <a:p>
            <a:r>
              <a:rPr lang="en-US" dirty="0" smtClean="0"/>
              <a:t>LC finds no problems with loop</a:t>
            </a:r>
          </a:p>
          <a:p>
            <a:pPr lvl="1"/>
            <a:r>
              <a:rPr lang="en-US" dirty="0" smtClean="0"/>
              <a:t>Lost BT</a:t>
            </a:r>
          </a:p>
          <a:p>
            <a:pPr lvl="1"/>
            <a:r>
              <a:rPr lang="en-US" dirty="0" smtClean="0"/>
              <a:t>Compass Error</a:t>
            </a:r>
          </a:p>
          <a:p>
            <a:pPr lvl="1"/>
            <a:r>
              <a:rPr lang="en-US" dirty="0" smtClean="0"/>
              <a:t>No moving-bed correction required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2834" y="1050912"/>
            <a:ext cx="5018668" cy="4057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657600"/>
            <a:ext cx="2446489" cy="306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– Composite Tabular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0"/>
            <a:ext cx="4318000" cy="5135563"/>
          </a:xfrm>
        </p:spPr>
        <p:txBody>
          <a:bodyPr/>
          <a:lstStyle/>
          <a:p>
            <a:r>
              <a:rPr lang="en-US" dirty="0" smtClean="0"/>
              <a:t>&gt; 300 ensembles</a:t>
            </a:r>
          </a:p>
          <a:p>
            <a:r>
              <a:rPr lang="en-US" dirty="0" smtClean="0"/>
              <a:t>No lost ensembles</a:t>
            </a:r>
          </a:p>
          <a:p>
            <a:r>
              <a:rPr lang="en-US" dirty="0" smtClean="0"/>
              <a:t>0-1 bad ensembles</a:t>
            </a:r>
          </a:p>
          <a:p>
            <a:r>
              <a:rPr lang="en-US" dirty="0" smtClean="0"/>
              <a:t>Temperature reasonable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92305" y="1164772"/>
            <a:ext cx="1942931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2150" y="1152753"/>
            <a:ext cx="1947049" cy="514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– Ship Track / Contour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4564743" cy="5135563"/>
          </a:xfrm>
        </p:spPr>
        <p:txBody>
          <a:bodyPr/>
          <a:lstStyle/>
          <a:p>
            <a:r>
              <a:rPr lang="en-US" dirty="0" smtClean="0"/>
              <a:t>Ship track consistent</a:t>
            </a:r>
          </a:p>
          <a:p>
            <a:r>
              <a:rPr lang="en-US" dirty="0" smtClean="0"/>
              <a:t>No spikes in streambed in contour plot</a:t>
            </a:r>
          </a:p>
          <a:p>
            <a:r>
              <a:rPr lang="en-US" dirty="0" smtClean="0"/>
              <a:t>No hydraulically unusual patterns</a:t>
            </a:r>
          </a:p>
          <a:p>
            <a:r>
              <a:rPr lang="en-US" dirty="0" smtClean="0"/>
              <a:t>Unmeasured areas reasonable in size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2195" y="1175392"/>
            <a:ext cx="2509405" cy="314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5930" y="4459555"/>
            <a:ext cx="5138070" cy="223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1 - Extrapolation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33257" cy="5135563"/>
          </a:xfrm>
        </p:spPr>
        <p:txBody>
          <a:bodyPr/>
          <a:lstStyle/>
          <a:p>
            <a:r>
              <a:rPr lang="en-US" dirty="0" smtClean="0"/>
              <a:t>Top extrapolation a bit uncertain</a:t>
            </a:r>
          </a:p>
          <a:p>
            <a:r>
              <a:rPr lang="en-US" dirty="0" smtClean="0"/>
              <a:t>Try Power/Power</a:t>
            </a:r>
          </a:p>
          <a:p>
            <a:pPr lvl="1"/>
            <a:r>
              <a:rPr lang="en-US" dirty="0" smtClean="0"/>
              <a:t>Changed Q = 0.6%</a:t>
            </a:r>
          </a:p>
          <a:p>
            <a:r>
              <a:rPr lang="en-US" dirty="0" smtClean="0"/>
              <a:t>Const / No Slip = OK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7156" y="1066348"/>
            <a:ext cx="279558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8071" y="2800804"/>
            <a:ext cx="279558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67327" y="4041776"/>
            <a:ext cx="279558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1 – Discharge Summary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4457" y="1335314"/>
            <a:ext cx="5159829" cy="3724049"/>
          </a:xfrm>
        </p:spPr>
        <p:txBody>
          <a:bodyPr/>
          <a:lstStyle/>
          <a:p>
            <a:r>
              <a:rPr lang="en-US" dirty="0" smtClean="0"/>
              <a:t>All within 5%</a:t>
            </a:r>
          </a:p>
          <a:p>
            <a:r>
              <a:rPr lang="en-US" dirty="0" smtClean="0"/>
              <a:t>1 negative Q in left edge</a:t>
            </a:r>
          </a:p>
          <a:p>
            <a:r>
              <a:rPr lang="en-US" dirty="0" smtClean="0"/>
              <a:t>Everything else very consistent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r="36617"/>
          <a:stretch>
            <a:fillRect/>
          </a:stretch>
        </p:blipFill>
        <p:spPr bwMode="auto">
          <a:xfrm>
            <a:off x="486537" y="3665697"/>
            <a:ext cx="6052734" cy="147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68507"/>
          <a:stretch>
            <a:fillRect/>
          </a:stretch>
        </p:blipFill>
        <p:spPr bwMode="auto">
          <a:xfrm>
            <a:off x="5746486" y="5224736"/>
            <a:ext cx="3007399" cy="147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57" y="424542"/>
            <a:ext cx="8229600" cy="609600"/>
          </a:xfrm>
        </p:spPr>
        <p:txBody>
          <a:bodyPr/>
          <a:lstStyle/>
          <a:p>
            <a:r>
              <a:rPr lang="en-US" dirty="0" smtClean="0"/>
              <a:t>Example 1 - 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02408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Base uncertainty</a:t>
            </a:r>
          </a:p>
          <a:p>
            <a:pPr lvl="1"/>
            <a:r>
              <a:rPr lang="en-US" dirty="0" smtClean="0"/>
              <a:t>1.6*0.01</a:t>
            </a:r>
            <a:r>
              <a:rPr lang="en-US" dirty="0" smtClean="0"/>
              <a:t>= </a:t>
            </a:r>
            <a:r>
              <a:rPr lang="en-US" dirty="0" smtClean="0"/>
              <a:t>1.6%</a:t>
            </a:r>
            <a:endParaRPr lang="en-US" dirty="0" smtClean="0"/>
          </a:p>
          <a:p>
            <a:r>
              <a:rPr lang="en-US" dirty="0" smtClean="0"/>
              <a:t>Invalid Data</a:t>
            </a:r>
          </a:p>
          <a:p>
            <a:pPr lvl="1"/>
            <a:r>
              <a:rPr lang="en-US" dirty="0" smtClean="0"/>
              <a:t>None</a:t>
            </a:r>
          </a:p>
          <a:p>
            <a:r>
              <a:rPr lang="en-US" dirty="0" smtClean="0"/>
              <a:t>Extrapolation</a:t>
            </a:r>
          </a:p>
          <a:p>
            <a:pPr lvl="1"/>
            <a:r>
              <a:rPr lang="en-US" dirty="0" smtClean="0"/>
              <a:t>0.5-1% uncertainty in extrapolation</a:t>
            </a:r>
          </a:p>
          <a:p>
            <a:pPr lvl="1"/>
            <a:r>
              <a:rPr lang="en-US" dirty="0" smtClean="0"/>
              <a:t>Top is only about 10% of total</a:t>
            </a:r>
          </a:p>
          <a:p>
            <a:r>
              <a:rPr lang="en-US" dirty="0" smtClean="0"/>
              <a:t>Edges</a:t>
            </a:r>
          </a:p>
          <a:p>
            <a:pPr lvl="1"/>
            <a:r>
              <a:rPr lang="en-US" dirty="0" smtClean="0"/>
              <a:t>About 1% of total Q</a:t>
            </a:r>
          </a:p>
          <a:p>
            <a:r>
              <a:rPr lang="en-US" dirty="0" smtClean="0"/>
              <a:t>Final assessment</a:t>
            </a:r>
          </a:p>
          <a:p>
            <a:pPr lvl="1"/>
            <a:r>
              <a:rPr lang="en-US" dirty="0" smtClean="0"/>
              <a:t>Rate this measurement “GOOD”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6674"/>
          <a:stretch>
            <a:fillRect/>
          </a:stretch>
        </p:blipFill>
        <p:spPr bwMode="auto">
          <a:xfrm>
            <a:off x="254309" y="5382181"/>
            <a:ext cx="8889691" cy="147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– QA/QC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test errors</a:t>
            </a:r>
          </a:p>
          <a:p>
            <a:r>
              <a:rPr lang="en-US" dirty="0" smtClean="0"/>
              <a:t>Compass Cal</a:t>
            </a:r>
          </a:p>
          <a:p>
            <a:pPr lvl="1"/>
            <a:r>
              <a:rPr lang="en-US" dirty="0" smtClean="0"/>
              <a:t>High pitch and roll</a:t>
            </a:r>
          </a:p>
          <a:p>
            <a:r>
              <a:rPr lang="en-US" dirty="0" smtClean="0"/>
              <a:t>Moving-bed tests</a:t>
            </a:r>
          </a:p>
          <a:p>
            <a:pPr lvl="1"/>
            <a:r>
              <a:rPr lang="en-US" dirty="0" smtClean="0"/>
              <a:t>Bottom track problems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1168399"/>
            <a:ext cx="3571651" cy="218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451" y="4062265"/>
            <a:ext cx="1755321" cy="220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5000171" y="2794000"/>
            <a:ext cx="2750458" cy="42817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6049" y="3855959"/>
            <a:ext cx="1791607" cy="224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62627" y="3750276"/>
            <a:ext cx="3833013" cy="310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 bwMode="auto">
          <a:xfrm>
            <a:off x="2206171" y="5058228"/>
            <a:ext cx="2750458" cy="42817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191654" y="5638800"/>
            <a:ext cx="3505201" cy="42817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– Bottom Track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288971" cy="162922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Time series plots show spikes</a:t>
            </a:r>
          </a:p>
          <a:p>
            <a:pPr lvl="1"/>
            <a:r>
              <a:rPr lang="en-US" dirty="0" smtClean="0"/>
              <a:t>3-beam solution</a:t>
            </a:r>
          </a:p>
          <a:p>
            <a:pPr lvl="1"/>
            <a:r>
              <a:rPr lang="en-US" dirty="0" smtClean="0"/>
              <a:t>High vertical velocity</a:t>
            </a:r>
          </a:p>
          <a:p>
            <a:pPr lvl="1"/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5967" y="1116919"/>
            <a:ext cx="392906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9185" y="2841626"/>
            <a:ext cx="3938588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674" y="2837542"/>
            <a:ext cx="2946595" cy="221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 bwMode="auto">
          <a:xfrm>
            <a:off x="2489199" y="3635828"/>
            <a:ext cx="261257" cy="13788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2510971" y="4405084"/>
            <a:ext cx="261257" cy="137886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6441" y="4580844"/>
            <a:ext cx="3938588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9396" y="5050292"/>
            <a:ext cx="3929063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– Composite Tabular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95400"/>
            <a:ext cx="4245429" cy="2572657"/>
          </a:xfrm>
        </p:spPr>
        <p:txBody>
          <a:bodyPr/>
          <a:lstStyle/>
          <a:p>
            <a:r>
              <a:rPr lang="en-US" dirty="0" smtClean="0"/>
              <a:t>Too few ensembles</a:t>
            </a:r>
          </a:p>
          <a:p>
            <a:r>
              <a:rPr lang="en-US" dirty="0" smtClean="0"/>
              <a:t>Short duration</a:t>
            </a:r>
          </a:p>
          <a:p>
            <a:r>
              <a:rPr lang="en-US" dirty="0" smtClean="0"/>
              <a:t>Bad ensembles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3336" y="1074057"/>
            <a:ext cx="196215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1336" y="1080181"/>
            <a:ext cx="1962150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/>
          <a:srcRect r="76543"/>
          <a:stretch>
            <a:fillRect/>
          </a:stretch>
        </p:blipFill>
        <p:spPr bwMode="auto">
          <a:xfrm>
            <a:off x="406400" y="3934838"/>
            <a:ext cx="1930400" cy="2672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6" cstate="print"/>
          <a:srcRect l="60574" r="31077"/>
          <a:stretch>
            <a:fillRect/>
          </a:stretch>
        </p:blipFill>
        <p:spPr bwMode="auto">
          <a:xfrm>
            <a:off x="2425877" y="3918857"/>
            <a:ext cx="695917" cy="270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Quantitative assessment of measurement uncertainty </a:t>
            </a:r>
          </a:p>
          <a:p>
            <a:pPr lvl="1"/>
            <a:r>
              <a:rPr lang="en-US" dirty="0" smtClean="0"/>
              <a:t>Currently being worked on</a:t>
            </a:r>
          </a:p>
          <a:p>
            <a:r>
              <a:rPr lang="en-US" dirty="0" smtClean="0"/>
              <a:t>Current practice is subjective</a:t>
            </a:r>
          </a:p>
          <a:p>
            <a:pPr lvl="1"/>
            <a:r>
              <a:rPr lang="en-US" dirty="0" smtClean="0"/>
              <a:t>Where we can quantify we will</a:t>
            </a:r>
          </a:p>
          <a:p>
            <a:pPr lvl="1"/>
            <a:r>
              <a:rPr lang="en-US" dirty="0" smtClean="0"/>
              <a:t>Where we can’t we will make qualitative estimates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– Ship Track / Contour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746171" cy="5135563"/>
          </a:xfrm>
        </p:spPr>
        <p:txBody>
          <a:bodyPr/>
          <a:lstStyle/>
          <a:p>
            <a:r>
              <a:rPr lang="en-US" dirty="0" smtClean="0"/>
              <a:t>Irregular ship track</a:t>
            </a:r>
          </a:p>
          <a:p>
            <a:pPr lvl="1"/>
            <a:r>
              <a:rPr lang="en-US" dirty="0" smtClean="0"/>
              <a:t>Thresholds didn’t help</a:t>
            </a:r>
          </a:p>
          <a:p>
            <a:r>
              <a:rPr lang="en-US" dirty="0" smtClean="0"/>
              <a:t>No spikes in streambed</a:t>
            </a:r>
          </a:p>
          <a:p>
            <a:r>
              <a:rPr lang="en-US" dirty="0" smtClean="0"/>
              <a:t>Invalid data</a:t>
            </a:r>
          </a:p>
          <a:p>
            <a:pPr lvl="1"/>
            <a:r>
              <a:rPr lang="en-US" dirty="0" smtClean="0"/>
              <a:t>Not many </a:t>
            </a:r>
          </a:p>
          <a:p>
            <a:pPr lvl="1"/>
            <a:r>
              <a:rPr lang="en-US" dirty="0" smtClean="0"/>
              <a:t>High percentage because of so few ensembles</a:t>
            </a:r>
          </a:p>
          <a:p>
            <a:pPr lvl="1"/>
            <a:r>
              <a:rPr lang="en-US" dirty="0" smtClean="0"/>
              <a:t>Estimates probably reasonable</a:t>
            </a:r>
          </a:p>
          <a:p>
            <a:r>
              <a:rPr lang="en-US" dirty="0" smtClean="0"/>
              <a:t>Large unmeasured areas</a:t>
            </a:r>
          </a:p>
          <a:p>
            <a:pPr lvl="1"/>
            <a:r>
              <a:rPr lang="en-US" dirty="0" smtClean="0"/>
              <a:t>% measured &lt; 20%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4844" y="999417"/>
            <a:ext cx="1913311" cy="2399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66249" y="5137311"/>
            <a:ext cx="3634403" cy="158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75943" y="3437882"/>
            <a:ext cx="3646714" cy="158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2 - Extrapolation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Averaged 10</a:t>
            </a:r>
          </a:p>
          <a:p>
            <a:r>
              <a:rPr lang="en-US" dirty="0" smtClean="0"/>
              <a:t>Highly variable</a:t>
            </a:r>
          </a:p>
          <a:p>
            <a:r>
              <a:rPr lang="en-US" dirty="0" smtClean="0"/>
              <a:t>Difference between Power/Power and Constant / No Slip is 3.6%</a:t>
            </a:r>
          </a:p>
          <a:p>
            <a:pPr lvl="1"/>
            <a:r>
              <a:rPr lang="en-US" dirty="0" smtClean="0"/>
              <a:t>Uncertain about extrapolation accuracy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899" y="3678137"/>
            <a:ext cx="279558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7042" y="3663622"/>
            <a:ext cx="279558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65385" y="3678136"/>
            <a:ext cx="279558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– Discharge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within 5%</a:t>
            </a:r>
          </a:p>
          <a:p>
            <a:pPr lvl="1"/>
            <a:r>
              <a:rPr lang="en-US" dirty="0" smtClean="0"/>
              <a:t>8 passes</a:t>
            </a:r>
          </a:p>
          <a:p>
            <a:r>
              <a:rPr lang="en-US" dirty="0" smtClean="0"/>
              <a:t>Consistent edges</a:t>
            </a:r>
          </a:p>
          <a:p>
            <a:r>
              <a:rPr lang="en-US" dirty="0" smtClean="0"/>
              <a:t>Inconsistent width and area</a:t>
            </a:r>
          </a:p>
          <a:p>
            <a:pPr lvl="1"/>
            <a:r>
              <a:rPr lang="en-US" dirty="0" smtClean="0"/>
              <a:t>Bottom track problems</a:t>
            </a:r>
          </a:p>
          <a:p>
            <a:r>
              <a:rPr lang="en-US" dirty="0" smtClean="0"/>
              <a:t>High Q COV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27978"/>
            <a:ext cx="9144000" cy="2021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2 - 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Base uncertainty</a:t>
            </a:r>
          </a:p>
          <a:p>
            <a:pPr lvl="1"/>
            <a:r>
              <a:rPr lang="en-US" dirty="0" smtClean="0"/>
              <a:t>0.14 * 0.8 = 10%</a:t>
            </a:r>
          </a:p>
          <a:p>
            <a:r>
              <a:rPr lang="en-US" dirty="0" smtClean="0"/>
              <a:t>Invalid data</a:t>
            </a:r>
          </a:p>
          <a:p>
            <a:pPr lvl="1"/>
            <a:r>
              <a:rPr lang="en-US" dirty="0" smtClean="0"/>
              <a:t>Some but not significant</a:t>
            </a:r>
          </a:p>
          <a:p>
            <a:pPr lvl="1"/>
            <a:r>
              <a:rPr lang="en-US" dirty="0" smtClean="0"/>
              <a:t>Too few ensembles (or too few transects)</a:t>
            </a:r>
          </a:p>
          <a:p>
            <a:pPr lvl="1"/>
            <a:r>
              <a:rPr lang="en-US" dirty="0" smtClean="0"/>
              <a:t>Bottom track problems</a:t>
            </a:r>
          </a:p>
          <a:p>
            <a:pPr lvl="1"/>
            <a:r>
              <a:rPr lang="en-US" dirty="0" smtClean="0"/>
              <a:t>Large unmeasured areas</a:t>
            </a:r>
          </a:p>
          <a:p>
            <a:r>
              <a:rPr lang="en-US" dirty="0" smtClean="0"/>
              <a:t>Extrapolation</a:t>
            </a:r>
          </a:p>
          <a:p>
            <a:pPr lvl="1"/>
            <a:r>
              <a:rPr lang="en-US" dirty="0" smtClean="0"/>
              <a:t>Power/Power to Constant/No Slip = 3.6%</a:t>
            </a:r>
          </a:p>
          <a:p>
            <a:r>
              <a:rPr lang="en-US" dirty="0" smtClean="0"/>
              <a:t>Edges</a:t>
            </a:r>
          </a:p>
          <a:p>
            <a:pPr lvl="1"/>
            <a:r>
              <a:rPr lang="en-US" dirty="0" smtClean="0"/>
              <a:t>Reasonable</a:t>
            </a:r>
          </a:p>
          <a:p>
            <a:r>
              <a:rPr lang="en-US" dirty="0" smtClean="0"/>
              <a:t>Final Assessment</a:t>
            </a:r>
          </a:p>
          <a:p>
            <a:pPr lvl="1"/>
            <a:r>
              <a:rPr lang="en-US" dirty="0" smtClean="0"/>
              <a:t>Rate this measurement “POOR”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– QA/QC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630057" cy="5135563"/>
          </a:xfrm>
        </p:spPr>
        <p:txBody>
          <a:bodyPr/>
          <a:lstStyle/>
          <a:p>
            <a:r>
              <a:rPr lang="en-US" dirty="0" smtClean="0"/>
              <a:t>No errors in ADCP test</a:t>
            </a:r>
          </a:p>
          <a:p>
            <a:r>
              <a:rPr lang="en-US" dirty="0" smtClean="0"/>
              <a:t>Good compass calibration</a:t>
            </a:r>
          </a:p>
          <a:p>
            <a:r>
              <a:rPr lang="en-US" dirty="0" smtClean="0"/>
              <a:t>Two loop tests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0" y="1022124"/>
            <a:ext cx="219075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4229" y="1018493"/>
            <a:ext cx="219075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6223" y="3418115"/>
            <a:ext cx="4121615" cy="3319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0229" y="3400497"/>
            <a:ext cx="4147302" cy="3349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283029" y="4796971"/>
            <a:ext cx="1712685" cy="22497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57486" y="4789713"/>
            <a:ext cx="1712685" cy="22497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– Composite Tabular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71" y="1273630"/>
            <a:ext cx="8382000" cy="830942"/>
          </a:xfrm>
        </p:spPr>
        <p:txBody>
          <a:bodyPr/>
          <a:lstStyle/>
          <a:p>
            <a:r>
              <a:rPr lang="en-US" dirty="0" smtClean="0"/>
              <a:t>High percentage of bad ensembles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b="43609"/>
          <a:stretch>
            <a:fillRect/>
          </a:stretch>
        </p:blipFill>
        <p:spPr bwMode="auto">
          <a:xfrm>
            <a:off x="6717393" y="2256971"/>
            <a:ext cx="1962150" cy="292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 b="43447"/>
          <a:stretch>
            <a:fillRect/>
          </a:stretch>
        </p:blipFill>
        <p:spPr bwMode="auto">
          <a:xfrm>
            <a:off x="4699908" y="2255838"/>
            <a:ext cx="1962150" cy="293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/>
          <a:srcRect b="42748"/>
          <a:stretch>
            <a:fillRect/>
          </a:stretch>
        </p:blipFill>
        <p:spPr bwMode="auto">
          <a:xfrm>
            <a:off x="585108" y="2248581"/>
            <a:ext cx="1962150" cy="296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print"/>
          <a:srcRect b="42608"/>
          <a:stretch>
            <a:fillRect/>
          </a:stretch>
        </p:blipFill>
        <p:spPr bwMode="auto">
          <a:xfrm>
            <a:off x="2667907" y="2255837"/>
            <a:ext cx="196215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391886" y="4949371"/>
            <a:ext cx="8382000" cy="29028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30102" y="2413686"/>
            <a:ext cx="8382000" cy="43287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– Composite Tabular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few bad ensembles with reference set to GGA!!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b="41230"/>
          <a:stretch>
            <a:fillRect/>
          </a:stretch>
        </p:blipFill>
        <p:spPr bwMode="auto">
          <a:xfrm>
            <a:off x="570592" y="3222171"/>
            <a:ext cx="19621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 b="41209"/>
          <a:stretch>
            <a:fillRect/>
          </a:stretch>
        </p:blipFill>
        <p:spPr bwMode="auto">
          <a:xfrm>
            <a:off x="2609849" y="3206524"/>
            <a:ext cx="1962150" cy="3049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 b="41908"/>
          <a:stretch>
            <a:fillRect/>
          </a:stretch>
        </p:blipFill>
        <p:spPr bwMode="auto">
          <a:xfrm>
            <a:off x="4663621" y="3228294"/>
            <a:ext cx="1962150" cy="301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/>
          <a:srcRect b="42188"/>
          <a:stretch>
            <a:fillRect/>
          </a:stretch>
        </p:blipFill>
        <p:spPr bwMode="auto">
          <a:xfrm>
            <a:off x="6695622" y="3221038"/>
            <a:ext cx="1962150" cy="2998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– Ship Track / Contour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looks good with reference set to GGA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7993" y="2792867"/>
            <a:ext cx="2190750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555" y="3117023"/>
            <a:ext cx="5595938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– Ship Track / Contour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bottom track we need to qualitatively assess the effect of the invalid data on uncertainty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8114" y="2620963"/>
            <a:ext cx="4476750" cy="194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777" y="4700133"/>
            <a:ext cx="4476750" cy="194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3 - Extrapolation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the variability among the profile plots constant / no slip seems reasonable.</a:t>
            </a:r>
          </a:p>
          <a:p>
            <a:r>
              <a:rPr lang="en-US" dirty="0" smtClean="0"/>
              <a:t>Changing to power / power made no difference in the final Q</a:t>
            </a:r>
          </a:p>
          <a:p>
            <a:r>
              <a:rPr lang="en-US" dirty="0" smtClean="0"/>
              <a:t>Might justify power / power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470" y="3653032"/>
            <a:ext cx="279558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9784" y="3682060"/>
            <a:ext cx="279558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7327" y="3711089"/>
            <a:ext cx="2795588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Variability of transect discharges</a:t>
            </a:r>
          </a:p>
          <a:p>
            <a:r>
              <a:rPr lang="en-US" dirty="0" smtClean="0"/>
              <a:t>Pattern in transect discharges</a:t>
            </a:r>
          </a:p>
          <a:p>
            <a:r>
              <a:rPr lang="en-US" dirty="0" smtClean="0"/>
              <a:t>Accuracy of top and bottom extrapolation</a:t>
            </a:r>
          </a:p>
          <a:p>
            <a:r>
              <a:rPr lang="en-US" dirty="0" smtClean="0"/>
              <a:t>Accuracy of edge extrapolation</a:t>
            </a:r>
          </a:p>
          <a:p>
            <a:r>
              <a:rPr lang="en-US" dirty="0" smtClean="0"/>
              <a:t>Quantity and distribution of missing data</a:t>
            </a:r>
          </a:p>
          <a:p>
            <a:r>
              <a:rPr lang="en-US" dirty="0" smtClean="0"/>
              <a:t>Quality of boat navigation reference</a:t>
            </a:r>
          </a:p>
          <a:p>
            <a:pPr lvl="1"/>
            <a:r>
              <a:rPr lang="en-US" dirty="0" smtClean="0"/>
              <a:t>Bias or noise in bottom track</a:t>
            </a:r>
          </a:p>
          <a:p>
            <a:pPr lvl="1"/>
            <a:r>
              <a:rPr lang="en-US" dirty="0" smtClean="0"/>
              <a:t>Noise in GPS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– Discharge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directional bias</a:t>
            </a:r>
          </a:p>
          <a:p>
            <a:pPr lvl="1"/>
            <a:r>
              <a:rPr lang="en-US" dirty="0" smtClean="0"/>
              <a:t>Typical of </a:t>
            </a:r>
            <a:r>
              <a:rPr lang="en-US" dirty="0" err="1" smtClean="0"/>
              <a:t>magvar</a:t>
            </a:r>
            <a:r>
              <a:rPr lang="en-US" dirty="0" smtClean="0"/>
              <a:t> or compass error with GPS</a:t>
            </a:r>
          </a:p>
          <a:p>
            <a:pPr lvl="1"/>
            <a:r>
              <a:rPr lang="en-US" dirty="0" smtClean="0"/>
              <a:t>Adjusting </a:t>
            </a:r>
            <a:r>
              <a:rPr lang="en-US" dirty="0" err="1" smtClean="0"/>
              <a:t>magvar</a:t>
            </a:r>
            <a:r>
              <a:rPr lang="en-US" dirty="0" smtClean="0"/>
              <a:t> 2.5 degrees removed directional bias and changed Q by 1.3 </a:t>
            </a:r>
            <a:r>
              <a:rPr lang="en-US" dirty="0" err="1" smtClean="0"/>
              <a:t>cfs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Edge discharge are inconsistent but small relative to total Q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146" y="4146549"/>
            <a:ext cx="8424463" cy="1862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– Discharge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Bottom track referenced discharge are lower indicating a moving bed was present.</a:t>
            </a:r>
          </a:p>
          <a:p>
            <a:r>
              <a:rPr lang="en-US" dirty="0" smtClean="0"/>
              <a:t>Edge discharges are inconsistent but small</a:t>
            </a:r>
          </a:p>
          <a:p>
            <a:r>
              <a:rPr lang="en-US" dirty="0" smtClean="0"/>
              <a:t>Would require correction with LC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744" y="4110263"/>
            <a:ext cx="8785567" cy="194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3 - 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GPS (GGA or VTG) should be used as the reference.</a:t>
            </a:r>
          </a:p>
          <a:p>
            <a:r>
              <a:rPr lang="en-US" dirty="0" smtClean="0"/>
              <a:t>Base uncertainty</a:t>
            </a:r>
          </a:p>
          <a:p>
            <a:pPr lvl="1"/>
            <a:r>
              <a:rPr lang="en-US" dirty="0" smtClean="0"/>
              <a:t>0.03 * </a:t>
            </a:r>
            <a:r>
              <a:rPr lang="en-US" dirty="0" smtClean="0"/>
              <a:t>1.6 </a:t>
            </a:r>
            <a:r>
              <a:rPr lang="en-US" dirty="0" smtClean="0"/>
              <a:t>= </a:t>
            </a:r>
            <a:r>
              <a:rPr lang="en-US" dirty="0" smtClean="0"/>
              <a:t>4.8%</a:t>
            </a:r>
            <a:endParaRPr lang="en-US" dirty="0" smtClean="0"/>
          </a:p>
          <a:p>
            <a:pPr lvl="1"/>
            <a:r>
              <a:rPr lang="en-US" dirty="0" smtClean="0"/>
              <a:t>Value inflated due to directional bias</a:t>
            </a:r>
          </a:p>
          <a:p>
            <a:r>
              <a:rPr lang="en-US" dirty="0" smtClean="0"/>
              <a:t>No significant invalid data</a:t>
            </a:r>
          </a:p>
          <a:p>
            <a:r>
              <a:rPr lang="en-US" dirty="0" smtClean="0"/>
              <a:t>Extrapolation and edges would make little difference</a:t>
            </a:r>
          </a:p>
          <a:p>
            <a:r>
              <a:rPr lang="en-US" dirty="0" smtClean="0"/>
              <a:t>Final assessment</a:t>
            </a:r>
          </a:p>
          <a:p>
            <a:pPr lvl="1"/>
            <a:r>
              <a:rPr lang="en-US" dirty="0" smtClean="0"/>
              <a:t>Could rate this measurement “Good” wouldn’t argue much if rated “Fair”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3 - 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If GPS were not available and BT had to be used the rating would change.</a:t>
            </a:r>
          </a:p>
          <a:p>
            <a:r>
              <a:rPr lang="en-US" dirty="0" smtClean="0"/>
              <a:t>Loops </a:t>
            </a:r>
          </a:p>
          <a:p>
            <a:pPr lvl="1"/>
            <a:r>
              <a:rPr lang="en-US" dirty="0" smtClean="0"/>
              <a:t>High percentage of invalid bottom track</a:t>
            </a:r>
          </a:p>
          <a:p>
            <a:pPr lvl="1"/>
            <a:r>
              <a:rPr lang="en-US" dirty="0" smtClean="0"/>
              <a:t>5-8% moving-bed bias</a:t>
            </a:r>
          </a:p>
          <a:p>
            <a:r>
              <a:rPr lang="en-US" dirty="0" smtClean="0"/>
              <a:t>Base uncertainty</a:t>
            </a:r>
          </a:p>
          <a:p>
            <a:pPr lvl="1"/>
            <a:r>
              <a:rPr lang="en-US" dirty="0" smtClean="0"/>
              <a:t>0.02 * 1.4 = </a:t>
            </a:r>
            <a:r>
              <a:rPr lang="en-US" dirty="0" smtClean="0"/>
              <a:t>3.2</a:t>
            </a:r>
            <a:r>
              <a:rPr lang="en-US" dirty="0" smtClean="0"/>
              <a:t>%</a:t>
            </a:r>
            <a:endParaRPr lang="en-US" dirty="0" smtClean="0"/>
          </a:p>
          <a:p>
            <a:r>
              <a:rPr lang="en-US" dirty="0" smtClean="0"/>
              <a:t>Invalid data </a:t>
            </a:r>
          </a:p>
          <a:p>
            <a:pPr lvl="1"/>
            <a:r>
              <a:rPr lang="en-US" dirty="0" smtClean="0"/>
              <a:t>Represent a significant percentage of the flow</a:t>
            </a:r>
          </a:p>
          <a:p>
            <a:pPr lvl="1"/>
            <a:r>
              <a:rPr lang="en-US" dirty="0" smtClean="0"/>
              <a:t>Likely estimated well from neighboring data</a:t>
            </a:r>
          </a:p>
          <a:p>
            <a:r>
              <a:rPr lang="en-US" dirty="0" smtClean="0"/>
              <a:t>Edges	</a:t>
            </a:r>
          </a:p>
          <a:p>
            <a:pPr lvl="1"/>
            <a:r>
              <a:rPr lang="en-US" dirty="0" smtClean="0"/>
              <a:t>Inconsistent</a:t>
            </a:r>
          </a:p>
          <a:p>
            <a:pPr lvl="1"/>
            <a:r>
              <a:rPr lang="en-US" dirty="0" smtClean="0"/>
              <a:t>Small percentage</a:t>
            </a:r>
          </a:p>
          <a:p>
            <a:r>
              <a:rPr lang="en-US" dirty="0" smtClean="0"/>
              <a:t>Extrapolation </a:t>
            </a:r>
          </a:p>
          <a:p>
            <a:pPr lvl="1"/>
            <a:r>
              <a:rPr lang="en-US" dirty="0" smtClean="0"/>
              <a:t>Errors very small</a:t>
            </a:r>
          </a:p>
          <a:p>
            <a:r>
              <a:rPr lang="en-US" dirty="0" smtClean="0"/>
              <a:t>Final assessment</a:t>
            </a:r>
          </a:p>
          <a:p>
            <a:pPr lvl="1"/>
            <a:r>
              <a:rPr lang="en-US" dirty="0" smtClean="0"/>
              <a:t>Loop correction probably within 4% + </a:t>
            </a:r>
            <a:r>
              <a:rPr lang="en-US" dirty="0" smtClean="0"/>
              <a:t>3.2</a:t>
            </a:r>
            <a:r>
              <a:rPr lang="en-US" dirty="0" smtClean="0"/>
              <a:t>% </a:t>
            </a:r>
            <a:r>
              <a:rPr lang="en-US" dirty="0" smtClean="0"/>
              <a:t>random error</a:t>
            </a:r>
          </a:p>
          <a:p>
            <a:pPr lvl="1"/>
            <a:r>
              <a:rPr lang="en-US" dirty="0" smtClean="0"/>
              <a:t>I would probably rate this measurement “Fair”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Consider potential uncertainty or errors as you review the data</a:t>
            </a:r>
          </a:p>
          <a:p>
            <a:r>
              <a:rPr lang="en-US" dirty="0" smtClean="0"/>
              <a:t>Keep review to a minimum unless errors are identified or suspected</a:t>
            </a:r>
          </a:p>
          <a:p>
            <a:r>
              <a:rPr lang="en-US" dirty="0" smtClean="0"/>
              <a:t>Consider the percent of effect of an error or uncertainty will have on the discharge</a:t>
            </a:r>
          </a:p>
          <a:p>
            <a:r>
              <a:rPr lang="en-US" dirty="0" smtClean="0"/>
              <a:t>Extrapolation uncertainty can be large in shallow streams</a:t>
            </a:r>
          </a:p>
          <a:p>
            <a:r>
              <a:rPr lang="en-US" dirty="0" smtClean="0"/>
              <a:t>Use the COV in the discharge summary as the base minimum uncertainty</a:t>
            </a:r>
          </a:p>
          <a:p>
            <a:r>
              <a:rPr lang="en-US" dirty="0" smtClean="0"/>
              <a:t>Contact OSW if you have unusual data or you have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Questions???</a:t>
            </a:r>
            <a:endParaRPr lang="en-US" dirty="0"/>
          </a:p>
        </p:txBody>
      </p:sp>
      <p:pic>
        <p:nvPicPr>
          <p:cNvPr id="5" name="Picture 4" descr="IMG_1035.JPG"/>
          <p:cNvPicPr>
            <a:picLocks noChangeAspect="1"/>
          </p:cNvPicPr>
          <p:nvPr/>
        </p:nvPicPr>
        <p:blipFill>
          <a:blip r:embed="rId3" cstate="screen"/>
          <a:srcRect r="14903"/>
          <a:stretch>
            <a:fillRect/>
          </a:stretch>
        </p:blipFill>
        <p:spPr>
          <a:xfrm>
            <a:off x="1908628" y="1228905"/>
            <a:ext cx="5617029" cy="495055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Spread in Transect Discharges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coefficient of variation (COV) is computed by the software (Std./|Avg.|)</a:t>
            </a:r>
          </a:p>
          <a:p>
            <a:r>
              <a:rPr lang="en-US" dirty="0" smtClean="0"/>
              <a:t>The COV represents the sampled random error in the discharge measurement.</a:t>
            </a:r>
          </a:p>
          <a:p>
            <a:r>
              <a:rPr lang="en-US" dirty="0" smtClean="0"/>
              <a:t>Dividing the COV by the </a:t>
            </a:r>
            <a:r>
              <a:rPr lang="en-US" dirty="0" err="1" smtClean="0"/>
              <a:t>sqrt</a:t>
            </a:r>
            <a:r>
              <a:rPr lang="en-US" dirty="0" smtClean="0"/>
              <a:t> of the number of passes and multiplying by the correct value will provide the 95% uncertainty associated with random errors as measured</a:t>
            </a:r>
          </a:p>
          <a:p>
            <a:pPr lvl="1"/>
            <a:r>
              <a:rPr lang="en-US" dirty="0" smtClean="0"/>
              <a:t>For 4 passes</a:t>
            </a:r>
            <a:r>
              <a:rPr lang="en-US" smtClean="0"/>
              <a:t>: 1.6*COV</a:t>
            </a:r>
            <a:endParaRPr lang="en-US" dirty="0" smtClean="0"/>
          </a:p>
          <a:p>
            <a:pPr lvl="1"/>
            <a:r>
              <a:rPr lang="en-US" dirty="0" smtClean="0"/>
              <a:t>For 8 passes: 0.8*COV</a:t>
            </a:r>
          </a:p>
          <a:p>
            <a:pPr lvl="1"/>
            <a:r>
              <a:rPr lang="en-US" dirty="0" smtClean="0"/>
              <a:t>This does not include any bias errors</a:t>
            </a:r>
          </a:p>
          <a:p>
            <a:pPr lvl="1"/>
            <a:r>
              <a:rPr lang="en-US" dirty="0" smtClean="0"/>
              <a:t>This is probably and optimistic estimate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Random Error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914" y="1516743"/>
            <a:ext cx="8153400" cy="2619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16956" y="4481073"/>
            <a:ext cx="5963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95% </a:t>
            </a:r>
            <a:r>
              <a:rPr lang="en-US" dirty="0" err="1" smtClean="0"/>
              <a:t>Uncertainy</a:t>
            </a:r>
            <a:r>
              <a:rPr lang="en-US" dirty="0" smtClean="0"/>
              <a:t> (Random Error) = 0.05*0.8 = 4%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 rot="5400000">
            <a:off x="5649686" y="4147457"/>
            <a:ext cx="711200" cy="3628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Patterns in Transects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Random errors should not display a pattern</a:t>
            </a:r>
          </a:p>
          <a:p>
            <a:r>
              <a:rPr lang="en-US" dirty="0" smtClean="0"/>
              <a:t>A pattern in flow may indicate the need to adjust measurement procedures</a:t>
            </a:r>
          </a:p>
          <a:p>
            <a:pPr lvl="1"/>
            <a:r>
              <a:rPr lang="en-US" dirty="0" smtClean="0"/>
              <a:t>Rapidly rising or falling – average fewer transects</a:t>
            </a:r>
          </a:p>
          <a:p>
            <a:pPr lvl="1"/>
            <a:r>
              <a:rPr lang="en-US" dirty="0" smtClean="0"/>
              <a:t>Periodic – use more transects to capture variability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343400"/>
            <a:ext cx="800387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Extrapolation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Average appropriate number of ensembles</a:t>
            </a:r>
          </a:p>
          <a:p>
            <a:r>
              <a:rPr lang="en-US" dirty="0" smtClean="0"/>
              <a:t>Evaluate discharge profile</a:t>
            </a:r>
          </a:p>
          <a:p>
            <a:r>
              <a:rPr lang="en-US" dirty="0" smtClean="0"/>
              <a:t>Check field notes for wind effects</a:t>
            </a:r>
          </a:p>
          <a:p>
            <a:r>
              <a:rPr lang="en-US" dirty="0" smtClean="0"/>
              <a:t>Try different extrapolation methods and compare change in total discharge</a:t>
            </a:r>
          </a:p>
          <a:p>
            <a:pPr lvl="1"/>
            <a:r>
              <a:rPr lang="en-US" dirty="0" smtClean="0"/>
              <a:t>Little change – accurate extrapolation likely</a:t>
            </a:r>
          </a:p>
          <a:p>
            <a:pPr lvl="1"/>
            <a:r>
              <a:rPr lang="en-US" dirty="0" smtClean="0"/>
              <a:t>Significant change – how good is the data on which the selection is made</a:t>
            </a:r>
          </a:p>
          <a:p>
            <a:pPr lvl="2"/>
            <a:r>
              <a:rPr lang="en-US" dirty="0" smtClean="0"/>
              <a:t>Surface effects captured?</a:t>
            </a:r>
          </a:p>
          <a:p>
            <a:pPr lvl="2"/>
            <a:r>
              <a:rPr lang="en-US" dirty="0" smtClean="0"/>
              <a:t>Field notes consistent with pattern?</a:t>
            </a:r>
          </a:p>
          <a:p>
            <a:r>
              <a:rPr lang="en-US" dirty="0" smtClean="0"/>
              <a:t>What percentage of flow is in the top portion</a:t>
            </a:r>
          </a:p>
          <a:p>
            <a:r>
              <a:rPr lang="en-US" dirty="0" smtClean="0"/>
              <a:t>Subjective judgment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Extrapolation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Smooth streambed</a:t>
            </a:r>
          </a:p>
          <a:p>
            <a:pPr lvl="1"/>
            <a:r>
              <a:rPr lang="en-US" dirty="0" smtClean="0"/>
              <a:t>Accurate extrapolation likely</a:t>
            </a:r>
          </a:p>
          <a:p>
            <a:r>
              <a:rPr lang="en-US" dirty="0" smtClean="0"/>
              <a:t>Rough streambed</a:t>
            </a:r>
          </a:p>
          <a:p>
            <a:pPr lvl="1"/>
            <a:r>
              <a:rPr lang="en-US" dirty="0" smtClean="0"/>
              <a:t>Extrapolation uncertain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276600"/>
            <a:ext cx="7086599" cy="293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Review and Rating Discharge Measurements&amp;quot;&quot;/&gt;&lt;property id=&quot;20307&quot; value=&quot;256&quot;/&gt;&lt;/object&gt;&lt;object type=&quot;3&quot; unique_id=&quot;10005&quot;&gt;&lt;property id=&quot;20148&quot; value=&quot;5&quot;/&gt;&lt;property id=&quot;20300&quot; value=&quot;Slide 13 - &amp;quot;Steps of Review&amp;quot;&quot;/&gt;&lt;property id=&quot;20307&quot; value=&quot;257&quot;/&gt;&lt;/object&gt;&lt;object type=&quot;3&quot; unique_id=&quot;10006&quot;&gt;&lt;property id=&quot;20148&quot; value=&quot;5&quot;/&gt;&lt;property id=&quot;20300&quot; value=&quot;Slide 14 - &amp;quot;QA/QC&amp;quot;&quot;/&gt;&lt;property id=&quot;20307&quot; value=&quot;258&quot;/&gt;&lt;/object&gt;&lt;object type=&quot;3&quot; unique_id=&quot;10007&quot;&gt;&lt;property id=&quot;20148&quot; value=&quot;5&quot;/&gt;&lt;property id=&quot;20300&quot; value=&quot;Slide 15 - &amp;quot;Composite Tabular&amp;quot;&quot;/&gt;&lt;property id=&quot;20307&quot; value=&quot;259&quot;/&gt;&lt;/object&gt;&lt;object type=&quot;3&quot; unique_id=&quot;10008&quot;&gt;&lt;property id=&quot;20148&quot; value=&quot;5&quot;/&gt;&lt;property id=&quot;20300&quot; value=&quot;Slide 16 - &amp;quot;Stick Ship Track&amp;quot;&quot;/&gt;&lt;property id=&quot;20307&quot; value=&quot;260&quot;/&gt;&lt;/object&gt;&lt;object type=&quot;3&quot; unique_id=&quot;10009&quot;&gt;&lt;property id=&quot;20148&quot; value=&quot;5&quot;/&gt;&lt;property id=&quot;20300&quot; value=&quot;Slide 17 - &amp;quot;Velocity Contour&amp;quot;&quot;/&gt;&lt;property id=&quot;20307&quot; value=&quot;261&quot;/&gt;&lt;/object&gt;&lt;object type=&quot;3&quot; unique_id=&quot;10106&quot;&gt;&lt;property id=&quot;20148&quot; value=&quot;5&quot;/&gt;&lt;property id=&quot;20300&quot; value=&quot;Slide 19 - &amp;quot;Discharge Summary&amp;quot;&quot;/&gt;&lt;property id=&quot;20307&quot; value=&quot;263&quot;/&gt;&lt;/object&gt;&lt;object type=&quot;3&quot; unique_id=&quot;10107&quot;&gt;&lt;property id=&quot;20148&quot; value=&quot;5&quot;/&gt;&lt;property id=&quot;20300&quot; value=&quot;Slide 18 - &amp;quot;Velocity Extrapolation&amp;quot;&quot;/&gt;&lt;property id=&quot;20307&quot; value=&quot;262&quot;/&gt;&lt;/object&gt;&lt;object type=&quot;3&quot; unique_id=&quot;10108&quot;&gt;&lt;property id=&quot;20148&quot; value=&quot;5&quot;/&gt;&lt;property id=&quot;20300&quot; value=&quot;Slide 20 - &amp;quot;Example 1 – Compass Cal.&amp;quot;&quot;/&gt;&lt;property id=&quot;20307&quot; value=&quot;264&quot;/&gt;&lt;/object&gt;&lt;object type=&quot;3&quot; unique_id=&quot;10109&quot;&gt;&lt;property id=&quot;20148&quot; value=&quot;5&quot;/&gt;&lt;property id=&quot;20300&quot; value=&quot;Slide 21 - &amp;quot;Example 1 – Moving-Bed Test&amp;quot;&quot;/&gt;&lt;property id=&quot;20307&quot; value=&quot;265&quot;/&gt;&lt;/object&gt;&lt;object type=&quot;3&quot; unique_id=&quot;10110&quot;&gt;&lt;property id=&quot;20148&quot; value=&quot;5&quot;/&gt;&lt;property id=&quot;20300&quot; value=&quot;Slide 22 - &amp;quot;Example 1 – Composite Tabular&amp;quot;&quot;/&gt;&lt;property id=&quot;20307&quot; value=&quot;267&quot;/&gt;&lt;/object&gt;&lt;object type=&quot;3&quot; unique_id=&quot;10111&quot;&gt;&lt;property id=&quot;20148&quot; value=&quot;5&quot;/&gt;&lt;property id=&quot;20300&quot; value=&quot;Slide 23 - &amp;quot;Example 1 – Ship Track / Contour&amp;quot;&quot;/&gt;&lt;property id=&quot;20307&quot; value=&quot;266&quot;/&gt;&lt;/object&gt;&lt;object type=&quot;3&quot; unique_id=&quot;10112&quot;&gt;&lt;property id=&quot;20148&quot; value=&quot;5&quot;/&gt;&lt;property id=&quot;20300&quot; value=&quot;Slide 25 - &amp;quot;Example 1 – Discharge Summary&amp;quot;&quot;/&gt;&lt;property id=&quot;20307&quot; value=&quot;268&quot;/&gt;&lt;/object&gt;&lt;object type=&quot;3&quot; unique_id=&quot;10338&quot;&gt;&lt;property id=&quot;20148&quot; value=&quot;5&quot;/&gt;&lt;property id=&quot;20300&quot; value=&quot;Slide 3 - &amp;quot;Rating Process&amp;quot;&quot;/&gt;&lt;property id=&quot;20307&quot; value=&quot;271&quot;/&gt;&lt;/object&gt;&lt;object type=&quot;3&quot; unique_id=&quot;10339&quot;&gt;&lt;property id=&quot;20148&quot; value=&quot;5&quot;/&gt;&lt;property id=&quot;20300&quot; value=&quot;Slide 4 - &amp;quot;Rating Considerations&amp;quot;&quot;/&gt;&lt;property id=&quot;20307&quot; value=&quot;272&quot;/&gt;&lt;/object&gt;&lt;object type=&quot;3&quot; unique_id=&quot;10340&quot;&gt;&lt;property id=&quot;20148&quot; value=&quot;5&quot;/&gt;&lt;property id=&quot;20300&quot; value=&quot;Slide 5 - &amp;quot;Spread in Transect Discharges&amp;quot;&quot;/&gt;&lt;property id=&quot;20307&quot; value=&quot;273&quot;/&gt;&lt;/object&gt;&lt;object type=&quot;3&quot; unique_id=&quot;10341&quot;&gt;&lt;property id=&quot;20148&quot; value=&quot;5&quot;/&gt;&lt;property id=&quot;20300&quot; value=&quot;Slide 6 - &amp;quot;Example of Random Error&amp;quot;&quot;/&gt;&lt;property id=&quot;20307&quot; value=&quot;274&quot;/&gt;&lt;/object&gt;&lt;object type=&quot;3&quot; unique_id=&quot;10342&quot;&gt;&lt;property id=&quot;20148&quot; value=&quot;5&quot;/&gt;&lt;property id=&quot;20300&quot; value=&quot;Slide 7 - &amp;quot;Patterns in Transects&amp;quot;&quot;/&gt;&lt;property id=&quot;20307&quot; value=&quot;275&quot;/&gt;&lt;/object&gt;&lt;object type=&quot;3&quot; unique_id=&quot;10343&quot;&gt;&lt;property id=&quot;20148&quot; value=&quot;5&quot;/&gt;&lt;property id=&quot;20300&quot; value=&quot;Slide 8 - &amp;quot;Top Extrapolation&amp;quot;&quot;/&gt;&lt;property id=&quot;20307&quot; value=&quot;276&quot;/&gt;&lt;/object&gt;&lt;object type=&quot;3&quot; unique_id=&quot;10344&quot;&gt;&lt;property id=&quot;20148&quot; value=&quot;5&quot;/&gt;&lt;property id=&quot;20300&quot; value=&quot;Slide 9 - &amp;quot;Bottom Extrapolation&amp;quot;&quot;/&gt;&lt;property id=&quot;20307&quot; value=&quot;277&quot;/&gt;&lt;/object&gt;&lt;object type=&quot;3&quot; unique_id=&quot;10345&quot;&gt;&lt;property id=&quot;20148&quot; value=&quot;5&quot;/&gt;&lt;property id=&quot;20300&quot; value=&quot;Slide 10 - &amp;quot;Edge Estimates&amp;quot;&quot;/&gt;&lt;property id=&quot;20307&quot; value=&quot;278&quot;/&gt;&lt;/object&gt;&lt;object type=&quot;3&quot; unique_id=&quot;10346&quot;&gt;&lt;property id=&quot;20148&quot; value=&quot;5&quot;/&gt;&lt;property id=&quot;20300&quot; value=&quot;Slide 11 - &amp;quot;Invalid Data&amp;quot;&quot;/&gt;&lt;property id=&quot;20307&quot; value=&quot;279&quot;/&gt;&lt;/object&gt;&lt;object type=&quot;3&quot; unique_id=&quot;10347&quot;&gt;&lt;property id=&quot;20148&quot; value=&quot;5&quot;/&gt;&lt;property id=&quot;20300&quot; value=&quot;Slide 24 - &amp;quot;Example 1 - Extrapolation&amp;quot;&quot;/&gt;&lt;property id=&quot;20307&quot; value=&quot;269&quot;/&gt;&lt;/object&gt;&lt;object type=&quot;3&quot; unique_id=&quot;10348&quot;&gt;&lt;property id=&quot;20148&quot; value=&quot;5&quot;/&gt;&lt;property id=&quot;20300&quot; value=&quot;Slide 26 - &amp;quot;Example 1 - Rating&amp;quot;&quot;/&gt;&lt;property id=&quot;20307&quot; value=&quot;270&quot;/&gt;&lt;/object&gt;&lt;object type=&quot;3&quot; unique_id=&quot;10427&quot;&gt;&lt;property id=&quot;20148&quot; value=&quot;5&quot;/&gt;&lt;property id=&quot;20300&quot; value=&quot;Slide 2 - &amp;quot;Overview&amp;quot;&quot;/&gt;&lt;property id=&quot;20307&quot; value=&quot;280&quot;/&gt;&lt;/object&gt;&lt;object type=&quot;3&quot; unique_id=&quot;10671&quot;&gt;&lt;property id=&quot;20148&quot; value=&quot;5&quot;/&gt;&lt;property id=&quot;20300&quot; value=&quot;Slide 27 - &amp;quot;Example 2 – QA/QC&amp;quot;&quot;/&gt;&lt;property id=&quot;20307&quot; value=&quot;282&quot;/&gt;&lt;/object&gt;&lt;object type=&quot;3&quot; unique_id=&quot;10672&quot;&gt;&lt;property id=&quot;20148&quot; value=&quot;5&quot;/&gt;&lt;property id=&quot;20300&quot; value=&quot;Slide 28 - &amp;quot;Example 2 – Bottom Track Issue&amp;quot;&quot;/&gt;&lt;property id=&quot;20307&quot; value=&quot;284&quot;/&gt;&lt;/object&gt;&lt;object type=&quot;3&quot; unique_id=&quot;10673&quot;&gt;&lt;property id=&quot;20148&quot; value=&quot;5&quot;/&gt;&lt;property id=&quot;20300&quot; value=&quot;Slide 29 - &amp;quot;Example 2 – Composite Tabular&amp;quot;&quot;/&gt;&lt;property id=&quot;20307&quot; value=&quot;285&quot;/&gt;&lt;/object&gt;&lt;object type=&quot;3&quot; unique_id=&quot;10674&quot;&gt;&lt;property id=&quot;20148&quot; value=&quot;5&quot;/&gt;&lt;property id=&quot;20300&quot; value=&quot;Slide 30 - &amp;quot;Example 2 – Ship Track / Contour&amp;quot;&quot;/&gt;&lt;property id=&quot;20307&quot; value=&quot;286&quot;/&gt;&lt;/object&gt;&lt;object type=&quot;3&quot; unique_id=&quot;10675&quot;&gt;&lt;property id=&quot;20148&quot; value=&quot;5&quot;/&gt;&lt;property id=&quot;20300&quot; value=&quot;Slide 33 - &amp;quot;Example 2 - Rating&amp;quot;&quot;/&gt;&lt;property id=&quot;20307&quot; value=&quot;283&quot;/&gt;&lt;/object&gt;&lt;object type=&quot;3&quot; unique_id=&quot;10776&quot;&gt;&lt;property id=&quot;20148&quot; value=&quot;5&quot;/&gt;&lt;property id=&quot;20300&quot; value=&quot;Slide 31 - &amp;quot;Example 2 - Extrapolation&amp;quot;&quot;/&gt;&lt;property id=&quot;20307&quot; value=&quot;287&quot;/&gt;&lt;/object&gt;&lt;object type=&quot;3&quot; unique_id=&quot;11321&quot;&gt;&lt;property id=&quot;20148&quot; value=&quot;5&quot;/&gt;&lt;property id=&quot;20300&quot; value=&quot;Slide 12 - &amp;quot;Summary of Rating Approach&amp;quot;&quot;/&gt;&lt;property id=&quot;20307&quot; value=&quot;299&quot;/&gt;&lt;/object&gt;&lt;object type=&quot;3&quot; unique_id=&quot;11322&quot;&gt;&lt;property id=&quot;20148&quot; value=&quot;5&quot;/&gt;&lt;property id=&quot;20300&quot; value=&quot;Slide 32 - &amp;quot;Example 2 – Discharge Summary&amp;quot;&quot;/&gt;&lt;property id=&quot;20307&quot; value=&quot;288&quot;/&gt;&lt;/object&gt;&lt;object type=&quot;3&quot; unique_id=&quot;11323&quot;&gt;&lt;property id=&quot;20148&quot; value=&quot;5&quot;/&gt;&lt;property id=&quot;20300&quot; value=&quot;Slide 34 - &amp;quot;Example 3 – QA/QC&amp;quot;&quot;/&gt;&lt;property id=&quot;20307&quot; value=&quot;289&quot;/&gt;&lt;/object&gt;&lt;object type=&quot;3&quot; unique_id=&quot;11324&quot;&gt;&lt;property id=&quot;20148&quot; value=&quot;5&quot;/&gt;&lt;property id=&quot;20300&quot; value=&quot;Slide 35 - &amp;quot;Example 3 – Composite Tabular&amp;quot;&quot;/&gt;&lt;property id=&quot;20307&quot; value=&quot;290&quot;/&gt;&lt;/object&gt;&lt;object type=&quot;3&quot; unique_id=&quot;11325&quot;&gt;&lt;property id=&quot;20148&quot; value=&quot;5&quot;/&gt;&lt;property id=&quot;20300&quot; value=&quot;Slide 36 - &amp;quot;Example 3 – Composite Tabular&amp;quot;&quot;/&gt;&lt;property id=&quot;20307&quot; value=&quot;291&quot;/&gt;&lt;/object&gt;&lt;object type=&quot;3&quot; unique_id=&quot;11326&quot;&gt;&lt;property id=&quot;20148&quot; value=&quot;5&quot;/&gt;&lt;property id=&quot;20300&quot; value=&quot;Slide 37 - &amp;quot;Example 3 – Ship Track / Contour&amp;quot;&quot;/&gt;&lt;property id=&quot;20307&quot; value=&quot;292&quot;/&gt;&lt;/object&gt;&lt;object type=&quot;3&quot; unique_id=&quot;11327&quot;&gt;&lt;property id=&quot;20148&quot; value=&quot;5&quot;/&gt;&lt;property id=&quot;20300&quot; value=&quot;Slide 38 - &amp;quot;Example 3 – Ship Track / Contour&amp;quot;&quot;/&gt;&lt;property id=&quot;20307&quot; value=&quot;293&quot;/&gt;&lt;/object&gt;&lt;object type=&quot;3&quot; unique_id=&quot;11328&quot;&gt;&lt;property id=&quot;20148&quot; value=&quot;5&quot;/&gt;&lt;property id=&quot;20300&quot; value=&quot;Slide 39 - &amp;quot;Example 3 - Extrapolation&amp;quot;&quot;/&gt;&lt;property id=&quot;20307&quot; value=&quot;294&quot;/&gt;&lt;/object&gt;&lt;object type=&quot;3&quot; unique_id=&quot;11329&quot;&gt;&lt;property id=&quot;20148&quot; value=&quot;5&quot;/&gt;&lt;property id=&quot;20300&quot; value=&quot;Slide 40 - &amp;quot;Example 3 – Discharge Summary&amp;quot;&quot;/&gt;&lt;property id=&quot;20307&quot; value=&quot;295&quot;/&gt;&lt;/object&gt;&lt;object type=&quot;3&quot; unique_id=&quot;11330&quot;&gt;&lt;property id=&quot;20148&quot; value=&quot;5&quot;/&gt;&lt;property id=&quot;20300&quot; value=&quot;Slide 41 - &amp;quot;Example 3 – Discharge Summary&amp;quot;&quot;/&gt;&lt;property id=&quot;20307&quot; value=&quot;296&quot;/&gt;&lt;/object&gt;&lt;object type=&quot;3&quot; unique_id=&quot;11331&quot;&gt;&lt;property id=&quot;20148&quot; value=&quot;5&quot;/&gt;&lt;property id=&quot;20300&quot; value=&quot;Slide 42 - &amp;quot;Example 3 - Rating&amp;quot;&quot;/&gt;&lt;property id=&quot;20307&quot; value=&quot;297&quot;/&gt;&lt;/object&gt;&lt;object type=&quot;3&quot; unique_id=&quot;11332&quot;&gt;&lt;property id=&quot;20148&quot; value=&quot;5&quot;/&gt;&lt;property id=&quot;20300&quot; value=&quot;Slide 43 - &amp;quot;Example 3 - Rating&amp;quot;&quot;/&gt;&lt;property id=&quot;20307&quot; value=&quot;298&quot;/&gt;&lt;/object&gt;&lt;object type=&quot;3&quot; unique_id=&quot;11333&quot;&gt;&lt;property id=&quot;20148&quot; value=&quot;5&quot;/&gt;&lt;property id=&quot;20300&quot; value=&quot;Slide 44 - &amp;quot;Summary&amp;quot;&quot;/&gt;&lt;property id=&quot;20307&quot; value=&quot;300&quot;/&gt;&lt;/object&gt;&lt;object type=&quot;3&quot; unique_id=&quot;11380&quot;&gt;&lt;property id=&quot;20148&quot; value=&quot;5&quot;/&gt;&lt;property id=&quot;20300&quot; value=&quot;Slide 45 - &amp;quot;Questions???&amp;quot;&quot;/&gt;&lt;property id=&quot;20307&quot; value=&quot;301&quot;/&gt;&lt;/object&gt;&lt;/object&gt;&lt;/object&gt;&lt;/database&gt;"/>
  <p:tag name="SECTOMILLISECCONVERTED" val="1"/>
  <p:tag name="ARTICULATE_PROJECT_OPEN" val="0"/>
</p:tagLst>
</file>

<file path=ppt/theme/theme1.xml><?xml version="1.0" encoding="utf-8"?>
<a:theme xmlns:a="http://schemas.openxmlformats.org/drawingml/2006/main" name="HA-Training">
  <a:themeElements>
    <a:clrScheme name="HA-Training 12">
      <a:dk1>
        <a:srgbClr val="000000"/>
      </a:dk1>
      <a:lt1>
        <a:srgbClr val="C0C0C0"/>
      </a:lt1>
      <a:dk2>
        <a:srgbClr val="FFFFFF"/>
      </a:dk2>
      <a:lt2>
        <a:srgbClr val="000514"/>
      </a:lt2>
      <a:accent1>
        <a:srgbClr val="0099CC"/>
      </a:accent1>
      <a:accent2>
        <a:srgbClr val="008000"/>
      </a:accent2>
      <a:accent3>
        <a:srgbClr val="DCDCDC"/>
      </a:accent3>
      <a:accent4>
        <a:srgbClr val="000000"/>
      </a:accent4>
      <a:accent5>
        <a:srgbClr val="AACAE2"/>
      </a:accent5>
      <a:accent6>
        <a:srgbClr val="007300"/>
      </a:accent6>
      <a:hlink>
        <a:srgbClr val="000099"/>
      </a:hlink>
      <a:folHlink>
        <a:srgbClr val="990033"/>
      </a:folHlink>
    </a:clrScheme>
    <a:fontScheme name="HA-Training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HA-Training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-Training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-Training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-Training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-Training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-Training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-Training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-Training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-Training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-Training 10">
        <a:dk1>
          <a:srgbClr val="000000"/>
        </a:dk1>
        <a:lt1>
          <a:srgbClr val="003399"/>
        </a:lt1>
        <a:dk2>
          <a:srgbClr val="E5E5FF"/>
        </a:dk2>
        <a:lt2>
          <a:srgbClr val="000514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000000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-Training 11">
        <a:dk1>
          <a:srgbClr val="000000"/>
        </a:dk1>
        <a:lt1>
          <a:srgbClr val="003399"/>
        </a:lt1>
        <a:dk2>
          <a:srgbClr val="FFFFFF"/>
        </a:dk2>
        <a:lt2>
          <a:srgbClr val="000514"/>
        </a:lt2>
        <a:accent1>
          <a:srgbClr val="0099CC"/>
        </a:accent1>
        <a:accent2>
          <a:srgbClr val="A50021"/>
        </a:accent2>
        <a:accent3>
          <a:srgbClr val="AAADCA"/>
        </a:accent3>
        <a:accent4>
          <a:srgbClr val="000000"/>
        </a:accent4>
        <a:accent5>
          <a:srgbClr val="AACAE2"/>
        </a:accent5>
        <a:accent6>
          <a:srgbClr val="95001D"/>
        </a:accent6>
        <a:hlink>
          <a:srgbClr val="000099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-Training 12">
        <a:dk1>
          <a:srgbClr val="000000"/>
        </a:dk1>
        <a:lt1>
          <a:srgbClr val="C0C0C0"/>
        </a:lt1>
        <a:dk2>
          <a:srgbClr val="FFFFFF"/>
        </a:dk2>
        <a:lt2>
          <a:srgbClr val="000514"/>
        </a:lt2>
        <a:accent1>
          <a:srgbClr val="0099CC"/>
        </a:accent1>
        <a:accent2>
          <a:srgbClr val="008000"/>
        </a:accent2>
        <a:accent3>
          <a:srgbClr val="DCDCDC"/>
        </a:accent3>
        <a:accent4>
          <a:srgbClr val="000000"/>
        </a:accent4>
        <a:accent5>
          <a:srgbClr val="AACAE2"/>
        </a:accent5>
        <a:accent6>
          <a:srgbClr val="007300"/>
        </a:accent6>
        <a:hlink>
          <a:srgbClr val="000099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HA-Training</Template>
  <TotalTime>694</TotalTime>
  <Words>1396</Words>
  <Application>Microsoft Office PowerPoint</Application>
  <PresentationFormat>On-screen Show (4:3)</PresentationFormat>
  <Paragraphs>334</Paragraphs>
  <Slides>45</Slides>
  <Notes>45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HA-Training</vt:lpstr>
      <vt:lpstr>Review and Rating Discharge Measurements</vt:lpstr>
      <vt:lpstr>Overview</vt:lpstr>
      <vt:lpstr>Rating Process</vt:lpstr>
      <vt:lpstr>Rating Considerations</vt:lpstr>
      <vt:lpstr>Spread in Transect Discharges</vt:lpstr>
      <vt:lpstr>Example of Random Error</vt:lpstr>
      <vt:lpstr>Patterns in Transects</vt:lpstr>
      <vt:lpstr>Top Extrapolation</vt:lpstr>
      <vt:lpstr>Bottom Extrapolation</vt:lpstr>
      <vt:lpstr>Edge Estimates</vt:lpstr>
      <vt:lpstr>Invalid Data</vt:lpstr>
      <vt:lpstr>Summary of Rating Approach</vt:lpstr>
      <vt:lpstr>Steps of Review</vt:lpstr>
      <vt:lpstr>QA/QC</vt:lpstr>
      <vt:lpstr>Composite Tabular</vt:lpstr>
      <vt:lpstr>Stick Ship Track</vt:lpstr>
      <vt:lpstr>Velocity Contour</vt:lpstr>
      <vt:lpstr>Velocity Extrapolation</vt:lpstr>
      <vt:lpstr>Discharge Summary</vt:lpstr>
      <vt:lpstr>Example 1 – Compass Cal.</vt:lpstr>
      <vt:lpstr>Example 1 – Moving-Bed Test</vt:lpstr>
      <vt:lpstr>Example 1 – Composite Tabular</vt:lpstr>
      <vt:lpstr>Example 1 – Ship Track / Contour</vt:lpstr>
      <vt:lpstr>Example 1 - Extrapolation</vt:lpstr>
      <vt:lpstr>Example 1 – Discharge Summary</vt:lpstr>
      <vt:lpstr>Example 1 - Rating</vt:lpstr>
      <vt:lpstr>Example 2 – QA/QC</vt:lpstr>
      <vt:lpstr>Example 2 – Bottom Track Issue</vt:lpstr>
      <vt:lpstr>Example 2 – Composite Tabular</vt:lpstr>
      <vt:lpstr>Example 2 – Ship Track / Contour</vt:lpstr>
      <vt:lpstr>Example 2 - Extrapolation</vt:lpstr>
      <vt:lpstr>Example 2 – Discharge Summary</vt:lpstr>
      <vt:lpstr>Example 2 - Rating</vt:lpstr>
      <vt:lpstr>Example 3 – QA/QC</vt:lpstr>
      <vt:lpstr>Example 3 – Composite Tabular</vt:lpstr>
      <vt:lpstr>Example 3 – Composite Tabular</vt:lpstr>
      <vt:lpstr>Example 3 – Ship Track / Contour</vt:lpstr>
      <vt:lpstr>Example 3 – Ship Track / Contour</vt:lpstr>
      <vt:lpstr>Example 3 - Extrapolation</vt:lpstr>
      <vt:lpstr>Example 3 – Discharge Summary</vt:lpstr>
      <vt:lpstr>Example 3 – Discharge Summary</vt:lpstr>
      <vt:lpstr>Example 3 - Rating</vt:lpstr>
      <vt:lpstr>Example 3 - Rating</vt:lpstr>
      <vt:lpstr>Summary</vt:lpstr>
      <vt:lpstr>Questions???</vt:lpstr>
    </vt:vector>
  </TitlesOfParts>
  <Company>USGS, OSW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dmueller</dc:creator>
  <cp:lastModifiedBy>Michael S. Rehmel</cp:lastModifiedBy>
  <cp:revision>69</cp:revision>
  <dcterms:created xsi:type="dcterms:W3CDTF">2010-03-23T18:22:01Z</dcterms:created>
  <dcterms:modified xsi:type="dcterms:W3CDTF">2011-04-20T15:02:48Z</dcterms:modified>
</cp:coreProperties>
</file>