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56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282" r:id="rId21"/>
    <p:sldId id="284" r:id="rId22"/>
    <p:sldId id="283" r:id="rId23"/>
    <p:sldId id="292" r:id="rId24"/>
    <p:sldId id="293" r:id="rId25"/>
    <p:sldId id="298" r:id="rId26"/>
    <p:sldId id="299" r:id="rId27"/>
    <p:sldId id="295" r:id="rId28"/>
    <p:sldId id="263" r:id="rId29"/>
    <p:sldId id="297" r:id="rId30"/>
    <p:sldId id="294" r:id="rId31"/>
    <p:sldId id="300" r:id="rId32"/>
    <p:sldId id="301" r:id="rId33"/>
    <p:sldId id="277" r:id="rId34"/>
    <p:sldId id="302" r:id="rId35"/>
    <p:sldId id="291" r:id="rId36"/>
    <p:sldId id="289" r:id="rId37"/>
    <p:sldId id="29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5" d="100"/>
          <a:sy n="105" d="100"/>
        </p:scale>
        <p:origin x="-34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Getting Creative with Data Visualization</a:t>
            </a:r>
          </a:p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953E7-3EBC-4FE2-8E46-46512C538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66275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Getting Creative with Data Visualization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9/13/2013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21A33-9574-41FB-9AD8-7EAC12BC4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13852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21A33-9574-41FB-9AD8-7EAC12BC4D44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9/13/2013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Getting Creative with Data Visualization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88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err="1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Matlab</a:t>
            </a:r>
            <a:r>
              <a:rPr lang="en-US" sz="24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-based ADCP Data Processing and Visualization Code (GUI) 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b="0" dirty="0" smtClean="0"/>
              <a:t>Most appropriate for data collected with multiple transects at a single cross section and good positional control</a:t>
            </a:r>
          </a:p>
          <a:p>
            <a:pPr eaLnBrk="1" hangingPunct="1">
              <a:lnSpc>
                <a:spcPct val="220000"/>
              </a:lnSpc>
            </a:pPr>
            <a:r>
              <a:rPr lang="en-US" sz="24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Reads ASCII output files from </a:t>
            </a:r>
            <a:r>
              <a:rPr lang="en-US" sz="2400" dirty="0" err="1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WinRiver</a:t>
            </a:r>
            <a:r>
              <a:rPr lang="en-US" sz="24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II (v4.06 will also read </a:t>
            </a:r>
            <a:r>
              <a:rPr lang="en-US" sz="2400" dirty="0" err="1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Sontek</a:t>
            </a:r>
            <a:r>
              <a:rPr lang="en-US" sz="24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MAT files)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000" b="0" dirty="0" smtClean="0"/>
              <a:t>GPS required</a:t>
            </a:r>
          </a:p>
          <a:p>
            <a:pPr lvl="1" eaLnBrk="1" hangingPunct="1">
              <a:lnSpc>
                <a:spcPct val="120000"/>
              </a:lnSpc>
            </a:pPr>
            <a:r>
              <a:rPr lang="en-US" sz="2000" b="0" dirty="0" smtClean="0"/>
              <a:t>Averages multiple transects at a single cross section</a:t>
            </a:r>
            <a:r>
              <a:rPr lang="en-US" sz="2000" dirty="0" smtClean="0"/>
              <a:t> </a:t>
            </a:r>
          </a:p>
          <a:p>
            <a:pPr eaLnBrk="1" hangingPunct="1">
              <a:lnSpc>
                <a:spcPct val="220000"/>
              </a:lnSpc>
            </a:pPr>
            <a:r>
              <a:rPr lang="en-US" sz="24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Data Processing and Visualization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b="0" dirty="0" smtClean="0"/>
              <a:t>Computes a mean velocity field for a given cross section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b="0" dirty="0" smtClean="0"/>
              <a:t>Computes velocity components</a:t>
            </a:r>
          </a:p>
          <a:p>
            <a:pPr lvl="2">
              <a:lnSpc>
                <a:spcPct val="110000"/>
              </a:lnSpc>
            </a:pPr>
            <a:r>
              <a:rPr lang="en-US" sz="1600" b="0" dirty="0" err="1" smtClean="0"/>
              <a:t>V</a:t>
            </a:r>
            <a:r>
              <a:rPr lang="en-US" sz="1600" b="0" baseline="-25000" dirty="0" err="1" smtClean="0"/>
              <a:t>north</a:t>
            </a:r>
            <a:r>
              <a:rPr lang="en-US" sz="1600" b="0" dirty="0" smtClean="0"/>
              <a:t> and </a:t>
            </a:r>
            <a:r>
              <a:rPr lang="en-US" sz="1600" b="0" dirty="0" err="1" smtClean="0"/>
              <a:t>V</a:t>
            </a:r>
            <a:r>
              <a:rPr lang="en-US" sz="1600" b="0" baseline="-25000" dirty="0" err="1" smtClean="0"/>
              <a:t>east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V</a:t>
            </a:r>
            <a:r>
              <a:rPr lang="en-US" sz="1600" b="0" baseline="-25000" dirty="0" err="1" smtClean="0"/>
              <a:t>streamwise</a:t>
            </a:r>
            <a:r>
              <a:rPr lang="en-US" sz="1600" b="0" dirty="0" smtClean="0"/>
              <a:t> and </a:t>
            </a:r>
            <a:r>
              <a:rPr lang="en-US" sz="1600" b="0" dirty="0" err="1" smtClean="0"/>
              <a:t>V</a:t>
            </a:r>
            <a:r>
              <a:rPr lang="en-US" sz="1600" b="0" baseline="-25000" dirty="0" err="1" smtClean="0"/>
              <a:t>Transverse</a:t>
            </a:r>
            <a:r>
              <a:rPr lang="en-US" sz="1600" b="0" dirty="0" smtClean="0"/>
              <a:t>, &amp; </a:t>
            </a:r>
            <a:r>
              <a:rPr lang="en-US" sz="1600" b="0" dirty="0" err="1" smtClean="0"/>
              <a:t>V</a:t>
            </a:r>
            <a:r>
              <a:rPr lang="en-US" sz="1600" b="0" baseline="-25000" dirty="0" err="1" smtClean="0"/>
              <a:t>primary</a:t>
            </a:r>
            <a:r>
              <a:rPr lang="en-US" sz="1600" b="0" dirty="0" smtClean="0"/>
              <a:t> and </a:t>
            </a:r>
            <a:r>
              <a:rPr lang="en-US" sz="1600" b="0" dirty="0" err="1" smtClean="0"/>
              <a:t>V</a:t>
            </a:r>
            <a:r>
              <a:rPr lang="en-US" sz="1600" b="0" baseline="-25000" dirty="0" err="1" smtClean="0"/>
              <a:t>secondary</a:t>
            </a:r>
            <a:r>
              <a:rPr lang="en-US" sz="1600" b="0" baseline="-25000" dirty="0" smtClean="0"/>
              <a:t> </a:t>
            </a:r>
            <a:r>
              <a:rPr lang="en-US" sz="1600" b="0" dirty="0" smtClean="0"/>
              <a:t>(and vertical)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b="0" dirty="0" smtClean="0"/>
              <a:t>Contour plots can be constructed for numerous variables (including backscatter) </a:t>
            </a:r>
          </a:p>
          <a:p>
            <a:pPr lvl="2" eaLnBrk="1" hangingPunct="1">
              <a:lnSpc>
                <a:spcPct val="110000"/>
              </a:lnSpc>
            </a:pPr>
            <a:r>
              <a:rPr lang="en-US" sz="2000" b="0" dirty="0" smtClean="0"/>
              <a:t>secondary and vertical flow vectors can be overlaid 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b="0" dirty="0" smtClean="0"/>
              <a:t>Plan view plots show depth- or layer-averaged velocities  (for one or more cross sections)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b="0" dirty="0" smtClean="0"/>
              <a:t>Additional standalone utilities provide further processing capabilities</a:t>
            </a:r>
          </a:p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Export Capabilities</a:t>
            </a:r>
          </a:p>
          <a:p>
            <a:pPr lvl="1">
              <a:lnSpc>
                <a:spcPct val="110000"/>
              </a:lnSpc>
            </a:pPr>
            <a:r>
              <a:rPr lang="en-US" sz="2000" b="0" dirty="0" smtClean="0"/>
              <a:t>Exports data to a variety of formats compatible with Excel</a:t>
            </a:r>
            <a:r>
              <a:rPr lang="en-US" sz="2000" b="0" baseline="30000" dirty="0" smtClean="0"/>
              <a:t>®</a:t>
            </a:r>
            <a:r>
              <a:rPr lang="en-US" sz="2000" b="0" dirty="0" smtClean="0"/>
              <a:t>, ArcGIS</a:t>
            </a:r>
            <a:r>
              <a:rPr lang="en-US" sz="2000" b="0" baseline="30000" dirty="0" smtClean="0"/>
              <a:t>®,</a:t>
            </a:r>
            <a:r>
              <a:rPr lang="en-US" sz="2000" b="0" dirty="0" smtClean="0"/>
              <a:t> Google Earth</a:t>
            </a:r>
            <a:r>
              <a:rPr lang="en-US" sz="2000" b="0" baseline="30000" dirty="0" smtClean="0"/>
              <a:t>®,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TecPlot</a:t>
            </a:r>
            <a:r>
              <a:rPr lang="en-US" sz="2000" b="0" baseline="30000" dirty="0" smtClean="0"/>
              <a:t>®</a:t>
            </a:r>
            <a:r>
              <a:rPr lang="en-US" sz="2000" b="0" dirty="0" smtClean="0"/>
              <a:t>, and </a:t>
            </a:r>
            <a:r>
              <a:rPr lang="en-US" sz="2000" b="0" dirty="0" err="1" smtClean="0"/>
              <a:t>iRIC</a:t>
            </a:r>
            <a:endParaRPr lang="en-US" sz="2000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3EFCF-7114-49E8-A45B-CD68C08389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01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Green</a:t>
            </a:r>
            <a:r>
              <a:rPr lang="en-US" baseline="0" dirty="0" smtClean="0"/>
              <a:t> = User set/controlled</a:t>
            </a:r>
          </a:p>
          <a:p>
            <a:r>
              <a:rPr lang="en-US" baseline="0" dirty="0" smtClean="0"/>
              <a:t>Grey   = Internal</a:t>
            </a:r>
          </a:p>
          <a:p>
            <a:r>
              <a:rPr lang="en-US" baseline="0" dirty="0" smtClean="0"/>
              <a:t>Yellow = Special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1EF63-9568-4FD6-B96A-AE15B851BB8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9/10/2013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VMT Key Concepts, Interface, and Typical Workflows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01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9/13/2013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Getting Creative with Data Visualization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Getting Creative with Data Visualization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9/13/2013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1A33-9574-41FB-9AD8-7EAC12BC4D4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8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hidden">
          <a:xfrm>
            <a:off x="0" y="0"/>
            <a:ext cx="9140825" cy="2819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906"/>
              </a:cxn>
              <a:cxn ang="0">
                <a:pos x="5740" y="1906"/>
              </a:cxn>
              <a:cxn ang="0">
                <a:pos x="574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5740" h="1906">
                <a:moveTo>
                  <a:pt x="0" y="0"/>
                </a:moveTo>
                <a:lnTo>
                  <a:pt x="0" y="1906"/>
                </a:lnTo>
                <a:lnTo>
                  <a:pt x="5740" y="1906"/>
                </a:lnTo>
                <a:lnTo>
                  <a:pt x="574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3E4C99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5715000"/>
            <a:ext cx="3124200" cy="9271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76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35556" name="Rectangle 4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5135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Freeform 2"/>
          <p:cNvSpPr>
            <a:spLocks/>
          </p:cNvSpPr>
          <p:nvPr/>
        </p:nvSpPr>
        <p:spPr bwMode="hidden">
          <a:xfrm>
            <a:off x="0" y="0"/>
            <a:ext cx="9140825" cy="2819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906"/>
              </a:cxn>
              <a:cxn ang="0">
                <a:pos x="5740" y="1906"/>
              </a:cxn>
              <a:cxn ang="0">
                <a:pos x="574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5740" h="1906">
                <a:moveTo>
                  <a:pt x="0" y="0"/>
                </a:moveTo>
                <a:lnTo>
                  <a:pt x="0" y="1906"/>
                </a:lnTo>
                <a:lnTo>
                  <a:pt x="5740" y="1906"/>
                </a:lnTo>
                <a:lnTo>
                  <a:pt x="574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3E4C99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5556" name="Rectangle 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38100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7825" y="6278563"/>
            <a:ext cx="1681163" cy="498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8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400" b="1">
          <a:solidFill>
            <a:schemeClr val="bg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sz="2000" b="1">
          <a:solidFill>
            <a:schemeClr val="bg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 b="1">
          <a:solidFill>
            <a:schemeClr val="bg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SzPct val="70000"/>
        <a:buFont typeface="Wingdings" pitchFamily="2" charset="2"/>
        <a:buChar char="n"/>
        <a:defRPr sz="1600" b="1">
          <a:solidFill>
            <a:schemeClr val="bg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SzPct val="70000"/>
        <a:buFont typeface="Wingdings" pitchFamily="2" charset="2"/>
        <a:buChar char="n"/>
        <a:defRPr sz="1600" b="1">
          <a:solidFill>
            <a:schemeClr val="bg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SzPct val="70000"/>
        <a:buFont typeface="Wingdings" pitchFamily="2" charset="2"/>
        <a:buChar char="n"/>
        <a:defRPr sz="1600" b="1">
          <a:solidFill>
            <a:schemeClr val="bg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SzPct val="70000"/>
        <a:buFont typeface="Wingdings" pitchFamily="2" charset="2"/>
        <a:buChar char="n"/>
        <a:defRPr sz="1600" b="1">
          <a:solidFill>
            <a:schemeClr val="bg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SzPct val="70000"/>
        <a:buFont typeface="Wingdings" pitchFamily="2" charset="2"/>
        <a:buChar char="n"/>
        <a:defRPr sz="1600" b="1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file:///G:\Data\CSSC\CSSC_Dye\UIUCModeling\DYE.avi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x.doi.org/10.3133/sir20135211" TargetMode="Externa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3133/sir20135198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pubs.usgs.gov/sir/2013/5106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76" Type="http://schemas.openxmlformats.org/officeDocument/2006/relationships/slideLayout" Target="../slideLayouts/slideLayout6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74" Type="http://schemas.openxmlformats.org/officeDocument/2006/relationships/tags" Target="../tags/tag7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61" Type="http://schemas.openxmlformats.org/officeDocument/2006/relationships/tags" Target="../tags/tag61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1" Type="http://schemas.openxmlformats.org/officeDocument/2006/relationships/tags" Target="../tags/tag1.xml"/><Relationship Id="rId6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88.xml"/><Relationship Id="rId18" Type="http://schemas.openxmlformats.org/officeDocument/2006/relationships/tags" Target="../tags/tag93.xml"/><Relationship Id="rId26" Type="http://schemas.openxmlformats.org/officeDocument/2006/relationships/tags" Target="../tags/tag101.xml"/><Relationship Id="rId39" Type="http://schemas.openxmlformats.org/officeDocument/2006/relationships/tags" Target="../tags/tag114.xml"/><Relationship Id="rId21" Type="http://schemas.openxmlformats.org/officeDocument/2006/relationships/tags" Target="../tags/tag96.xml"/><Relationship Id="rId34" Type="http://schemas.openxmlformats.org/officeDocument/2006/relationships/tags" Target="../tags/tag109.xml"/><Relationship Id="rId42" Type="http://schemas.openxmlformats.org/officeDocument/2006/relationships/tags" Target="../tags/tag117.xml"/><Relationship Id="rId47" Type="http://schemas.openxmlformats.org/officeDocument/2006/relationships/tags" Target="../tags/tag122.xml"/><Relationship Id="rId50" Type="http://schemas.openxmlformats.org/officeDocument/2006/relationships/tags" Target="../tags/tag125.xml"/><Relationship Id="rId55" Type="http://schemas.openxmlformats.org/officeDocument/2006/relationships/tags" Target="../tags/tag130.xml"/><Relationship Id="rId63" Type="http://schemas.openxmlformats.org/officeDocument/2006/relationships/tags" Target="../tags/tag138.xml"/><Relationship Id="rId68" Type="http://schemas.openxmlformats.org/officeDocument/2006/relationships/tags" Target="../tags/tag143.xml"/><Relationship Id="rId76" Type="http://schemas.openxmlformats.org/officeDocument/2006/relationships/slideLayout" Target="../slideLayouts/slideLayout6.xml"/><Relationship Id="rId7" Type="http://schemas.openxmlformats.org/officeDocument/2006/relationships/tags" Target="../tags/tag82.xml"/><Relationship Id="rId71" Type="http://schemas.openxmlformats.org/officeDocument/2006/relationships/tags" Target="../tags/tag146.xml"/><Relationship Id="rId2" Type="http://schemas.openxmlformats.org/officeDocument/2006/relationships/tags" Target="../tags/tag77.xml"/><Relationship Id="rId16" Type="http://schemas.openxmlformats.org/officeDocument/2006/relationships/tags" Target="../tags/tag91.xml"/><Relationship Id="rId29" Type="http://schemas.openxmlformats.org/officeDocument/2006/relationships/tags" Target="../tags/tag104.xml"/><Relationship Id="rId11" Type="http://schemas.openxmlformats.org/officeDocument/2006/relationships/tags" Target="../tags/tag86.xml"/><Relationship Id="rId24" Type="http://schemas.openxmlformats.org/officeDocument/2006/relationships/tags" Target="../tags/tag99.xml"/><Relationship Id="rId32" Type="http://schemas.openxmlformats.org/officeDocument/2006/relationships/tags" Target="../tags/tag107.xml"/><Relationship Id="rId37" Type="http://schemas.openxmlformats.org/officeDocument/2006/relationships/tags" Target="../tags/tag112.xml"/><Relationship Id="rId40" Type="http://schemas.openxmlformats.org/officeDocument/2006/relationships/tags" Target="../tags/tag115.xml"/><Relationship Id="rId45" Type="http://schemas.openxmlformats.org/officeDocument/2006/relationships/tags" Target="../tags/tag120.xml"/><Relationship Id="rId53" Type="http://schemas.openxmlformats.org/officeDocument/2006/relationships/tags" Target="../tags/tag128.xml"/><Relationship Id="rId58" Type="http://schemas.openxmlformats.org/officeDocument/2006/relationships/tags" Target="../tags/tag133.xml"/><Relationship Id="rId66" Type="http://schemas.openxmlformats.org/officeDocument/2006/relationships/tags" Target="../tags/tag141.xml"/><Relationship Id="rId74" Type="http://schemas.openxmlformats.org/officeDocument/2006/relationships/tags" Target="../tags/tag149.xml"/><Relationship Id="rId5" Type="http://schemas.openxmlformats.org/officeDocument/2006/relationships/tags" Target="../tags/tag80.xml"/><Relationship Id="rId15" Type="http://schemas.openxmlformats.org/officeDocument/2006/relationships/tags" Target="../tags/tag90.xml"/><Relationship Id="rId23" Type="http://schemas.openxmlformats.org/officeDocument/2006/relationships/tags" Target="../tags/tag98.xml"/><Relationship Id="rId28" Type="http://schemas.openxmlformats.org/officeDocument/2006/relationships/tags" Target="../tags/tag103.xml"/><Relationship Id="rId36" Type="http://schemas.openxmlformats.org/officeDocument/2006/relationships/tags" Target="../tags/tag111.xml"/><Relationship Id="rId49" Type="http://schemas.openxmlformats.org/officeDocument/2006/relationships/tags" Target="../tags/tag124.xml"/><Relationship Id="rId57" Type="http://schemas.openxmlformats.org/officeDocument/2006/relationships/tags" Target="../tags/tag132.xml"/><Relationship Id="rId61" Type="http://schemas.openxmlformats.org/officeDocument/2006/relationships/tags" Target="../tags/tag136.xml"/><Relationship Id="rId10" Type="http://schemas.openxmlformats.org/officeDocument/2006/relationships/tags" Target="../tags/tag85.xml"/><Relationship Id="rId19" Type="http://schemas.openxmlformats.org/officeDocument/2006/relationships/tags" Target="../tags/tag94.xml"/><Relationship Id="rId31" Type="http://schemas.openxmlformats.org/officeDocument/2006/relationships/tags" Target="../tags/tag106.xml"/><Relationship Id="rId44" Type="http://schemas.openxmlformats.org/officeDocument/2006/relationships/tags" Target="../tags/tag119.xml"/><Relationship Id="rId52" Type="http://schemas.openxmlformats.org/officeDocument/2006/relationships/tags" Target="../tags/tag127.xml"/><Relationship Id="rId60" Type="http://schemas.openxmlformats.org/officeDocument/2006/relationships/tags" Target="../tags/tag135.xml"/><Relationship Id="rId65" Type="http://schemas.openxmlformats.org/officeDocument/2006/relationships/tags" Target="../tags/tag140.xml"/><Relationship Id="rId73" Type="http://schemas.openxmlformats.org/officeDocument/2006/relationships/tags" Target="../tags/tag148.xml"/><Relationship Id="rId4" Type="http://schemas.openxmlformats.org/officeDocument/2006/relationships/tags" Target="../tags/tag79.xml"/><Relationship Id="rId9" Type="http://schemas.openxmlformats.org/officeDocument/2006/relationships/tags" Target="../tags/tag84.xml"/><Relationship Id="rId14" Type="http://schemas.openxmlformats.org/officeDocument/2006/relationships/tags" Target="../tags/tag89.xml"/><Relationship Id="rId22" Type="http://schemas.openxmlformats.org/officeDocument/2006/relationships/tags" Target="../tags/tag97.xml"/><Relationship Id="rId27" Type="http://schemas.openxmlformats.org/officeDocument/2006/relationships/tags" Target="../tags/tag102.xml"/><Relationship Id="rId30" Type="http://schemas.openxmlformats.org/officeDocument/2006/relationships/tags" Target="../tags/tag105.xml"/><Relationship Id="rId35" Type="http://schemas.openxmlformats.org/officeDocument/2006/relationships/tags" Target="../tags/tag110.xml"/><Relationship Id="rId43" Type="http://schemas.openxmlformats.org/officeDocument/2006/relationships/tags" Target="../tags/tag118.xml"/><Relationship Id="rId48" Type="http://schemas.openxmlformats.org/officeDocument/2006/relationships/tags" Target="../tags/tag123.xml"/><Relationship Id="rId56" Type="http://schemas.openxmlformats.org/officeDocument/2006/relationships/tags" Target="../tags/tag131.xml"/><Relationship Id="rId64" Type="http://schemas.openxmlformats.org/officeDocument/2006/relationships/tags" Target="../tags/tag139.xml"/><Relationship Id="rId69" Type="http://schemas.openxmlformats.org/officeDocument/2006/relationships/tags" Target="../tags/tag144.xml"/><Relationship Id="rId8" Type="http://schemas.openxmlformats.org/officeDocument/2006/relationships/tags" Target="../tags/tag83.xml"/><Relationship Id="rId51" Type="http://schemas.openxmlformats.org/officeDocument/2006/relationships/tags" Target="../tags/tag126.xml"/><Relationship Id="rId72" Type="http://schemas.openxmlformats.org/officeDocument/2006/relationships/tags" Target="../tags/tag147.xml"/><Relationship Id="rId3" Type="http://schemas.openxmlformats.org/officeDocument/2006/relationships/tags" Target="../tags/tag78.xml"/><Relationship Id="rId12" Type="http://schemas.openxmlformats.org/officeDocument/2006/relationships/tags" Target="../tags/tag87.xml"/><Relationship Id="rId17" Type="http://schemas.openxmlformats.org/officeDocument/2006/relationships/tags" Target="../tags/tag92.xml"/><Relationship Id="rId25" Type="http://schemas.openxmlformats.org/officeDocument/2006/relationships/tags" Target="../tags/tag100.xml"/><Relationship Id="rId33" Type="http://schemas.openxmlformats.org/officeDocument/2006/relationships/tags" Target="../tags/tag108.xml"/><Relationship Id="rId38" Type="http://schemas.openxmlformats.org/officeDocument/2006/relationships/tags" Target="../tags/tag113.xml"/><Relationship Id="rId46" Type="http://schemas.openxmlformats.org/officeDocument/2006/relationships/tags" Target="../tags/tag121.xml"/><Relationship Id="rId59" Type="http://schemas.openxmlformats.org/officeDocument/2006/relationships/tags" Target="../tags/tag134.xml"/><Relationship Id="rId67" Type="http://schemas.openxmlformats.org/officeDocument/2006/relationships/tags" Target="../tags/tag142.xml"/><Relationship Id="rId20" Type="http://schemas.openxmlformats.org/officeDocument/2006/relationships/tags" Target="../tags/tag95.xml"/><Relationship Id="rId41" Type="http://schemas.openxmlformats.org/officeDocument/2006/relationships/tags" Target="../tags/tag116.xml"/><Relationship Id="rId54" Type="http://schemas.openxmlformats.org/officeDocument/2006/relationships/tags" Target="../tags/tag129.xml"/><Relationship Id="rId62" Type="http://schemas.openxmlformats.org/officeDocument/2006/relationships/tags" Target="../tags/tag137.xml"/><Relationship Id="rId70" Type="http://schemas.openxmlformats.org/officeDocument/2006/relationships/tags" Target="../tags/tag145.xml"/><Relationship Id="rId75" Type="http://schemas.openxmlformats.org/officeDocument/2006/relationships/tags" Target="../tags/tag150.xml"/><Relationship Id="rId1" Type="http://schemas.openxmlformats.org/officeDocument/2006/relationships/tags" Target="../tags/tag76.xml"/><Relationship Id="rId6" Type="http://schemas.openxmlformats.org/officeDocument/2006/relationships/tags" Target="../tags/tag8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63.xml"/><Relationship Id="rId18" Type="http://schemas.openxmlformats.org/officeDocument/2006/relationships/tags" Target="../tags/tag168.xml"/><Relationship Id="rId26" Type="http://schemas.openxmlformats.org/officeDocument/2006/relationships/tags" Target="../tags/tag176.xml"/><Relationship Id="rId39" Type="http://schemas.openxmlformats.org/officeDocument/2006/relationships/tags" Target="../tags/tag189.xml"/><Relationship Id="rId21" Type="http://schemas.openxmlformats.org/officeDocument/2006/relationships/tags" Target="../tags/tag171.xml"/><Relationship Id="rId34" Type="http://schemas.openxmlformats.org/officeDocument/2006/relationships/tags" Target="../tags/tag184.xml"/><Relationship Id="rId42" Type="http://schemas.openxmlformats.org/officeDocument/2006/relationships/tags" Target="../tags/tag192.xml"/><Relationship Id="rId47" Type="http://schemas.openxmlformats.org/officeDocument/2006/relationships/tags" Target="../tags/tag197.xml"/><Relationship Id="rId50" Type="http://schemas.openxmlformats.org/officeDocument/2006/relationships/tags" Target="../tags/tag200.xml"/><Relationship Id="rId55" Type="http://schemas.openxmlformats.org/officeDocument/2006/relationships/tags" Target="../tags/tag205.xml"/><Relationship Id="rId63" Type="http://schemas.openxmlformats.org/officeDocument/2006/relationships/tags" Target="../tags/tag213.xml"/><Relationship Id="rId68" Type="http://schemas.openxmlformats.org/officeDocument/2006/relationships/tags" Target="../tags/tag218.xml"/><Relationship Id="rId76" Type="http://schemas.openxmlformats.org/officeDocument/2006/relationships/slideLayout" Target="../slideLayouts/slideLayout6.xml"/><Relationship Id="rId7" Type="http://schemas.openxmlformats.org/officeDocument/2006/relationships/tags" Target="../tags/tag157.xml"/><Relationship Id="rId71" Type="http://schemas.openxmlformats.org/officeDocument/2006/relationships/tags" Target="../tags/tag221.xml"/><Relationship Id="rId2" Type="http://schemas.openxmlformats.org/officeDocument/2006/relationships/tags" Target="../tags/tag152.xml"/><Relationship Id="rId16" Type="http://schemas.openxmlformats.org/officeDocument/2006/relationships/tags" Target="../tags/tag166.xml"/><Relationship Id="rId29" Type="http://schemas.openxmlformats.org/officeDocument/2006/relationships/tags" Target="../tags/tag179.xml"/><Relationship Id="rId11" Type="http://schemas.openxmlformats.org/officeDocument/2006/relationships/tags" Target="../tags/tag161.xml"/><Relationship Id="rId24" Type="http://schemas.openxmlformats.org/officeDocument/2006/relationships/tags" Target="../tags/tag174.xml"/><Relationship Id="rId32" Type="http://schemas.openxmlformats.org/officeDocument/2006/relationships/tags" Target="../tags/tag182.xml"/><Relationship Id="rId37" Type="http://schemas.openxmlformats.org/officeDocument/2006/relationships/tags" Target="../tags/tag187.xml"/><Relationship Id="rId40" Type="http://schemas.openxmlformats.org/officeDocument/2006/relationships/tags" Target="../tags/tag190.xml"/><Relationship Id="rId45" Type="http://schemas.openxmlformats.org/officeDocument/2006/relationships/tags" Target="../tags/tag195.xml"/><Relationship Id="rId53" Type="http://schemas.openxmlformats.org/officeDocument/2006/relationships/tags" Target="../tags/tag203.xml"/><Relationship Id="rId58" Type="http://schemas.openxmlformats.org/officeDocument/2006/relationships/tags" Target="../tags/tag208.xml"/><Relationship Id="rId66" Type="http://schemas.openxmlformats.org/officeDocument/2006/relationships/tags" Target="../tags/tag216.xml"/><Relationship Id="rId74" Type="http://schemas.openxmlformats.org/officeDocument/2006/relationships/tags" Target="../tags/tag224.xml"/><Relationship Id="rId5" Type="http://schemas.openxmlformats.org/officeDocument/2006/relationships/tags" Target="../tags/tag155.xml"/><Relationship Id="rId15" Type="http://schemas.openxmlformats.org/officeDocument/2006/relationships/tags" Target="../tags/tag165.xml"/><Relationship Id="rId23" Type="http://schemas.openxmlformats.org/officeDocument/2006/relationships/tags" Target="../tags/tag173.xml"/><Relationship Id="rId28" Type="http://schemas.openxmlformats.org/officeDocument/2006/relationships/tags" Target="../tags/tag178.xml"/><Relationship Id="rId36" Type="http://schemas.openxmlformats.org/officeDocument/2006/relationships/tags" Target="../tags/tag186.xml"/><Relationship Id="rId49" Type="http://schemas.openxmlformats.org/officeDocument/2006/relationships/tags" Target="../tags/tag199.xml"/><Relationship Id="rId57" Type="http://schemas.openxmlformats.org/officeDocument/2006/relationships/tags" Target="../tags/tag207.xml"/><Relationship Id="rId61" Type="http://schemas.openxmlformats.org/officeDocument/2006/relationships/tags" Target="../tags/tag211.xml"/><Relationship Id="rId10" Type="http://schemas.openxmlformats.org/officeDocument/2006/relationships/tags" Target="../tags/tag160.xml"/><Relationship Id="rId19" Type="http://schemas.openxmlformats.org/officeDocument/2006/relationships/tags" Target="../tags/tag169.xml"/><Relationship Id="rId31" Type="http://schemas.openxmlformats.org/officeDocument/2006/relationships/tags" Target="../tags/tag181.xml"/><Relationship Id="rId44" Type="http://schemas.openxmlformats.org/officeDocument/2006/relationships/tags" Target="../tags/tag194.xml"/><Relationship Id="rId52" Type="http://schemas.openxmlformats.org/officeDocument/2006/relationships/tags" Target="../tags/tag202.xml"/><Relationship Id="rId60" Type="http://schemas.openxmlformats.org/officeDocument/2006/relationships/tags" Target="../tags/tag210.xml"/><Relationship Id="rId65" Type="http://schemas.openxmlformats.org/officeDocument/2006/relationships/tags" Target="../tags/tag215.xml"/><Relationship Id="rId73" Type="http://schemas.openxmlformats.org/officeDocument/2006/relationships/tags" Target="../tags/tag223.xml"/><Relationship Id="rId4" Type="http://schemas.openxmlformats.org/officeDocument/2006/relationships/tags" Target="../tags/tag154.xml"/><Relationship Id="rId9" Type="http://schemas.openxmlformats.org/officeDocument/2006/relationships/tags" Target="../tags/tag159.xml"/><Relationship Id="rId14" Type="http://schemas.openxmlformats.org/officeDocument/2006/relationships/tags" Target="../tags/tag164.xml"/><Relationship Id="rId22" Type="http://schemas.openxmlformats.org/officeDocument/2006/relationships/tags" Target="../tags/tag172.xml"/><Relationship Id="rId27" Type="http://schemas.openxmlformats.org/officeDocument/2006/relationships/tags" Target="../tags/tag177.xml"/><Relationship Id="rId30" Type="http://schemas.openxmlformats.org/officeDocument/2006/relationships/tags" Target="../tags/tag180.xml"/><Relationship Id="rId35" Type="http://schemas.openxmlformats.org/officeDocument/2006/relationships/tags" Target="../tags/tag185.xml"/><Relationship Id="rId43" Type="http://schemas.openxmlformats.org/officeDocument/2006/relationships/tags" Target="../tags/tag193.xml"/><Relationship Id="rId48" Type="http://schemas.openxmlformats.org/officeDocument/2006/relationships/tags" Target="../tags/tag198.xml"/><Relationship Id="rId56" Type="http://schemas.openxmlformats.org/officeDocument/2006/relationships/tags" Target="../tags/tag206.xml"/><Relationship Id="rId64" Type="http://schemas.openxmlformats.org/officeDocument/2006/relationships/tags" Target="../tags/tag214.xml"/><Relationship Id="rId69" Type="http://schemas.openxmlformats.org/officeDocument/2006/relationships/tags" Target="../tags/tag219.xml"/><Relationship Id="rId8" Type="http://schemas.openxmlformats.org/officeDocument/2006/relationships/tags" Target="../tags/tag158.xml"/><Relationship Id="rId51" Type="http://schemas.openxmlformats.org/officeDocument/2006/relationships/tags" Target="../tags/tag201.xml"/><Relationship Id="rId72" Type="http://schemas.openxmlformats.org/officeDocument/2006/relationships/tags" Target="../tags/tag222.xml"/><Relationship Id="rId3" Type="http://schemas.openxmlformats.org/officeDocument/2006/relationships/tags" Target="../tags/tag153.xml"/><Relationship Id="rId12" Type="http://schemas.openxmlformats.org/officeDocument/2006/relationships/tags" Target="../tags/tag162.xml"/><Relationship Id="rId17" Type="http://schemas.openxmlformats.org/officeDocument/2006/relationships/tags" Target="../tags/tag167.xml"/><Relationship Id="rId25" Type="http://schemas.openxmlformats.org/officeDocument/2006/relationships/tags" Target="../tags/tag175.xml"/><Relationship Id="rId33" Type="http://schemas.openxmlformats.org/officeDocument/2006/relationships/tags" Target="../tags/tag183.xml"/><Relationship Id="rId38" Type="http://schemas.openxmlformats.org/officeDocument/2006/relationships/tags" Target="../tags/tag188.xml"/><Relationship Id="rId46" Type="http://schemas.openxmlformats.org/officeDocument/2006/relationships/tags" Target="../tags/tag196.xml"/><Relationship Id="rId59" Type="http://schemas.openxmlformats.org/officeDocument/2006/relationships/tags" Target="../tags/tag209.xml"/><Relationship Id="rId67" Type="http://schemas.openxmlformats.org/officeDocument/2006/relationships/tags" Target="../tags/tag217.xml"/><Relationship Id="rId20" Type="http://schemas.openxmlformats.org/officeDocument/2006/relationships/tags" Target="../tags/tag170.xml"/><Relationship Id="rId41" Type="http://schemas.openxmlformats.org/officeDocument/2006/relationships/tags" Target="../tags/tag191.xml"/><Relationship Id="rId54" Type="http://schemas.openxmlformats.org/officeDocument/2006/relationships/tags" Target="../tags/tag204.xml"/><Relationship Id="rId62" Type="http://schemas.openxmlformats.org/officeDocument/2006/relationships/tags" Target="../tags/tag212.xml"/><Relationship Id="rId70" Type="http://schemas.openxmlformats.org/officeDocument/2006/relationships/tags" Target="../tags/tag220.xml"/><Relationship Id="rId75" Type="http://schemas.openxmlformats.org/officeDocument/2006/relationships/tags" Target="../tags/tag225.xml"/><Relationship Id="rId1" Type="http://schemas.openxmlformats.org/officeDocument/2006/relationships/tags" Target="../tags/tag151.xml"/><Relationship Id="rId6" Type="http://schemas.openxmlformats.org/officeDocument/2006/relationships/tags" Target="../tags/tag156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238.xml"/><Relationship Id="rId18" Type="http://schemas.openxmlformats.org/officeDocument/2006/relationships/tags" Target="../tags/tag243.xml"/><Relationship Id="rId26" Type="http://schemas.openxmlformats.org/officeDocument/2006/relationships/tags" Target="../tags/tag251.xml"/><Relationship Id="rId39" Type="http://schemas.openxmlformats.org/officeDocument/2006/relationships/tags" Target="../tags/tag264.xml"/><Relationship Id="rId21" Type="http://schemas.openxmlformats.org/officeDocument/2006/relationships/tags" Target="../tags/tag246.xml"/><Relationship Id="rId34" Type="http://schemas.openxmlformats.org/officeDocument/2006/relationships/tags" Target="../tags/tag259.xml"/><Relationship Id="rId42" Type="http://schemas.openxmlformats.org/officeDocument/2006/relationships/tags" Target="../tags/tag267.xml"/><Relationship Id="rId47" Type="http://schemas.openxmlformats.org/officeDocument/2006/relationships/tags" Target="../tags/tag272.xml"/><Relationship Id="rId50" Type="http://schemas.openxmlformats.org/officeDocument/2006/relationships/tags" Target="../tags/tag275.xml"/><Relationship Id="rId55" Type="http://schemas.openxmlformats.org/officeDocument/2006/relationships/tags" Target="../tags/tag280.xml"/><Relationship Id="rId63" Type="http://schemas.openxmlformats.org/officeDocument/2006/relationships/tags" Target="../tags/tag288.xml"/><Relationship Id="rId68" Type="http://schemas.openxmlformats.org/officeDocument/2006/relationships/tags" Target="../tags/tag293.xml"/><Relationship Id="rId76" Type="http://schemas.openxmlformats.org/officeDocument/2006/relationships/slideLayout" Target="../slideLayouts/slideLayout6.xml"/><Relationship Id="rId7" Type="http://schemas.openxmlformats.org/officeDocument/2006/relationships/tags" Target="../tags/tag232.xml"/><Relationship Id="rId71" Type="http://schemas.openxmlformats.org/officeDocument/2006/relationships/tags" Target="../tags/tag296.xml"/><Relationship Id="rId2" Type="http://schemas.openxmlformats.org/officeDocument/2006/relationships/tags" Target="../tags/tag227.xml"/><Relationship Id="rId16" Type="http://schemas.openxmlformats.org/officeDocument/2006/relationships/tags" Target="../tags/tag241.xml"/><Relationship Id="rId29" Type="http://schemas.openxmlformats.org/officeDocument/2006/relationships/tags" Target="../tags/tag254.xml"/><Relationship Id="rId11" Type="http://schemas.openxmlformats.org/officeDocument/2006/relationships/tags" Target="../tags/tag236.xml"/><Relationship Id="rId24" Type="http://schemas.openxmlformats.org/officeDocument/2006/relationships/tags" Target="../tags/tag249.xml"/><Relationship Id="rId32" Type="http://schemas.openxmlformats.org/officeDocument/2006/relationships/tags" Target="../tags/tag257.xml"/><Relationship Id="rId37" Type="http://schemas.openxmlformats.org/officeDocument/2006/relationships/tags" Target="../tags/tag262.xml"/><Relationship Id="rId40" Type="http://schemas.openxmlformats.org/officeDocument/2006/relationships/tags" Target="../tags/tag265.xml"/><Relationship Id="rId45" Type="http://schemas.openxmlformats.org/officeDocument/2006/relationships/tags" Target="../tags/tag270.xml"/><Relationship Id="rId53" Type="http://schemas.openxmlformats.org/officeDocument/2006/relationships/tags" Target="../tags/tag278.xml"/><Relationship Id="rId58" Type="http://schemas.openxmlformats.org/officeDocument/2006/relationships/tags" Target="../tags/tag283.xml"/><Relationship Id="rId66" Type="http://schemas.openxmlformats.org/officeDocument/2006/relationships/tags" Target="../tags/tag291.xml"/><Relationship Id="rId74" Type="http://schemas.openxmlformats.org/officeDocument/2006/relationships/tags" Target="../tags/tag299.xml"/><Relationship Id="rId5" Type="http://schemas.openxmlformats.org/officeDocument/2006/relationships/tags" Target="../tags/tag230.xml"/><Relationship Id="rId15" Type="http://schemas.openxmlformats.org/officeDocument/2006/relationships/tags" Target="../tags/tag240.xml"/><Relationship Id="rId23" Type="http://schemas.openxmlformats.org/officeDocument/2006/relationships/tags" Target="../tags/tag248.xml"/><Relationship Id="rId28" Type="http://schemas.openxmlformats.org/officeDocument/2006/relationships/tags" Target="../tags/tag253.xml"/><Relationship Id="rId36" Type="http://schemas.openxmlformats.org/officeDocument/2006/relationships/tags" Target="../tags/tag261.xml"/><Relationship Id="rId49" Type="http://schemas.openxmlformats.org/officeDocument/2006/relationships/tags" Target="../tags/tag274.xml"/><Relationship Id="rId57" Type="http://schemas.openxmlformats.org/officeDocument/2006/relationships/tags" Target="../tags/tag282.xml"/><Relationship Id="rId61" Type="http://schemas.openxmlformats.org/officeDocument/2006/relationships/tags" Target="../tags/tag286.xml"/><Relationship Id="rId10" Type="http://schemas.openxmlformats.org/officeDocument/2006/relationships/tags" Target="../tags/tag235.xml"/><Relationship Id="rId19" Type="http://schemas.openxmlformats.org/officeDocument/2006/relationships/tags" Target="../tags/tag244.xml"/><Relationship Id="rId31" Type="http://schemas.openxmlformats.org/officeDocument/2006/relationships/tags" Target="../tags/tag256.xml"/><Relationship Id="rId44" Type="http://schemas.openxmlformats.org/officeDocument/2006/relationships/tags" Target="../tags/tag269.xml"/><Relationship Id="rId52" Type="http://schemas.openxmlformats.org/officeDocument/2006/relationships/tags" Target="../tags/tag277.xml"/><Relationship Id="rId60" Type="http://schemas.openxmlformats.org/officeDocument/2006/relationships/tags" Target="../tags/tag285.xml"/><Relationship Id="rId65" Type="http://schemas.openxmlformats.org/officeDocument/2006/relationships/tags" Target="../tags/tag290.xml"/><Relationship Id="rId73" Type="http://schemas.openxmlformats.org/officeDocument/2006/relationships/tags" Target="../tags/tag298.xml"/><Relationship Id="rId4" Type="http://schemas.openxmlformats.org/officeDocument/2006/relationships/tags" Target="../tags/tag229.xml"/><Relationship Id="rId9" Type="http://schemas.openxmlformats.org/officeDocument/2006/relationships/tags" Target="../tags/tag234.xml"/><Relationship Id="rId14" Type="http://schemas.openxmlformats.org/officeDocument/2006/relationships/tags" Target="../tags/tag239.xml"/><Relationship Id="rId22" Type="http://schemas.openxmlformats.org/officeDocument/2006/relationships/tags" Target="../tags/tag247.xml"/><Relationship Id="rId27" Type="http://schemas.openxmlformats.org/officeDocument/2006/relationships/tags" Target="../tags/tag252.xml"/><Relationship Id="rId30" Type="http://schemas.openxmlformats.org/officeDocument/2006/relationships/tags" Target="../tags/tag255.xml"/><Relationship Id="rId35" Type="http://schemas.openxmlformats.org/officeDocument/2006/relationships/tags" Target="../tags/tag260.xml"/><Relationship Id="rId43" Type="http://schemas.openxmlformats.org/officeDocument/2006/relationships/tags" Target="../tags/tag268.xml"/><Relationship Id="rId48" Type="http://schemas.openxmlformats.org/officeDocument/2006/relationships/tags" Target="../tags/tag273.xml"/><Relationship Id="rId56" Type="http://schemas.openxmlformats.org/officeDocument/2006/relationships/tags" Target="../tags/tag281.xml"/><Relationship Id="rId64" Type="http://schemas.openxmlformats.org/officeDocument/2006/relationships/tags" Target="../tags/tag289.xml"/><Relationship Id="rId69" Type="http://schemas.openxmlformats.org/officeDocument/2006/relationships/tags" Target="../tags/tag294.xml"/><Relationship Id="rId8" Type="http://schemas.openxmlformats.org/officeDocument/2006/relationships/tags" Target="../tags/tag233.xml"/><Relationship Id="rId51" Type="http://schemas.openxmlformats.org/officeDocument/2006/relationships/tags" Target="../tags/tag276.xml"/><Relationship Id="rId72" Type="http://schemas.openxmlformats.org/officeDocument/2006/relationships/tags" Target="../tags/tag297.xml"/><Relationship Id="rId3" Type="http://schemas.openxmlformats.org/officeDocument/2006/relationships/tags" Target="../tags/tag228.xml"/><Relationship Id="rId12" Type="http://schemas.openxmlformats.org/officeDocument/2006/relationships/tags" Target="../tags/tag237.xml"/><Relationship Id="rId17" Type="http://schemas.openxmlformats.org/officeDocument/2006/relationships/tags" Target="../tags/tag242.xml"/><Relationship Id="rId25" Type="http://schemas.openxmlformats.org/officeDocument/2006/relationships/tags" Target="../tags/tag250.xml"/><Relationship Id="rId33" Type="http://schemas.openxmlformats.org/officeDocument/2006/relationships/tags" Target="../tags/tag258.xml"/><Relationship Id="rId38" Type="http://schemas.openxmlformats.org/officeDocument/2006/relationships/tags" Target="../tags/tag263.xml"/><Relationship Id="rId46" Type="http://schemas.openxmlformats.org/officeDocument/2006/relationships/tags" Target="../tags/tag271.xml"/><Relationship Id="rId59" Type="http://schemas.openxmlformats.org/officeDocument/2006/relationships/tags" Target="../tags/tag284.xml"/><Relationship Id="rId67" Type="http://schemas.openxmlformats.org/officeDocument/2006/relationships/tags" Target="../tags/tag292.xml"/><Relationship Id="rId20" Type="http://schemas.openxmlformats.org/officeDocument/2006/relationships/tags" Target="../tags/tag245.xml"/><Relationship Id="rId41" Type="http://schemas.openxmlformats.org/officeDocument/2006/relationships/tags" Target="../tags/tag266.xml"/><Relationship Id="rId54" Type="http://schemas.openxmlformats.org/officeDocument/2006/relationships/tags" Target="../tags/tag279.xml"/><Relationship Id="rId62" Type="http://schemas.openxmlformats.org/officeDocument/2006/relationships/tags" Target="../tags/tag287.xml"/><Relationship Id="rId70" Type="http://schemas.openxmlformats.org/officeDocument/2006/relationships/tags" Target="../tags/tag295.xml"/><Relationship Id="rId75" Type="http://schemas.openxmlformats.org/officeDocument/2006/relationships/tags" Target="../tags/tag300.xml"/><Relationship Id="rId1" Type="http://schemas.openxmlformats.org/officeDocument/2006/relationships/tags" Target="../tags/tag226.xml"/><Relationship Id="rId6" Type="http://schemas.openxmlformats.org/officeDocument/2006/relationships/tags" Target="../tags/tag231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313.xml"/><Relationship Id="rId18" Type="http://schemas.openxmlformats.org/officeDocument/2006/relationships/tags" Target="../tags/tag318.xml"/><Relationship Id="rId26" Type="http://schemas.openxmlformats.org/officeDocument/2006/relationships/tags" Target="../tags/tag326.xml"/><Relationship Id="rId39" Type="http://schemas.openxmlformats.org/officeDocument/2006/relationships/tags" Target="../tags/tag339.xml"/><Relationship Id="rId21" Type="http://schemas.openxmlformats.org/officeDocument/2006/relationships/tags" Target="../tags/tag321.xml"/><Relationship Id="rId34" Type="http://schemas.openxmlformats.org/officeDocument/2006/relationships/tags" Target="../tags/tag334.xml"/><Relationship Id="rId42" Type="http://schemas.openxmlformats.org/officeDocument/2006/relationships/tags" Target="../tags/tag342.xml"/><Relationship Id="rId47" Type="http://schemas.openxmlformats.org/officeDocument/2006/relationships/tags" Target="../tags/tag347.xml"/><Relationship Id="rId50" Type="http://schemas.openxmlformats.org/officeDocument/2006/relationships/tags" Target="../tags/tag350.xml"/><Relationship Id="rId55" Type="http://schemas.openxmlformats.org/officeDocument/2006/relationships/tags" Target="../tags/tag355.xml"/><Relationship Id="rId63" Type="http://schemas.openxmlformats.org/officeDocument/2006/relationships/tags" Target="../tags/tag363.xml"/><Relationship Id="rId68" Type="http://schemas.openxmlformats.org/officeDocument/2006/relationships/tags" Target="../tags/tag368.xml"/><Relationship Id="rId76" Type="http://schemas.openxmlformats.org/officeDocument/2006/relationships/slideLayout" Target="../slideLayouts/slideLayout6.xml"/><Relationship Id="rId7" Type="http://schemas.openxmlformats.org/officeDocument/2006/relationships/tags" Target="../tags/tag307.xml"/><Relationship Id="rId71" Type="http://schemas.openxmlformats.org/officeDocument/2006/relationships/tags" Target="../tags/tag371.xml"/><Relationship Id="rId2" Type="http://schemas.openxmlformats.org/officeDocument/2006/relationships/tags" Target="../tags/tag302.xml"/><Relationship Id="rId16" Type="http://schemas.openxmlformats.org/officeDocument/2006/relationships/tags" Target="../tags/tag316.xml"/><Relationship Id="rId29" Type="http://schemas.openxmlformats.org/officeDocument/2006/relationships/tags" Target="../tags/tag329.xml"/><Relationship Id="rId11" Type="http://schemas.openxmlformats.org/officeDocument/2006/relationships/tags" Target="../tags/tag311.xml"/><Relationship Id="rId24" Type="http://schemas.openxmlformats.org/officeDocument/2006/relationships/tags" Target="../tags/tag324.xml"/><Relationship Id="rId32" Type="http://schemas.openxmlformats.org/officeDocument/2006/relationships/tags" Target="../tags/tag332.xml"/><Relationship Id="rId37" Type="http://schemas.openxmlformats.org/officeDocument/2006/relationships/tags" Target="../tags/tag337.xml"/><Relationship Id="rId40" Type="http://schemas.openxmlformats.org/officeDocument/2006/relationships/tags" Target="../tags/tag340.xml"/><Relationship Id="rId45" Type="http://schemas.openxmlformats.org/officeDocument/2006/relationships/tags" Target="../tags/tag345.xml"/><Relationship Id="rId53" Type="http://schemas.openxmlformats.org/officeDocument/2006/relationships/tags" Target="../tags/tag353.xml"/><Relationship Id="rId58" Type="http://schemas.openxmlformats.org/officeDocument/2006/relationships/tags" Target="../tags/tag358.xml"/><Relationship Id="rId66" Type="http://schemas.openxmlformats.org/officeDocument/2006/relationships/tags" Target="../tags/tag366.xml"/><Relationship Id="rId74" Type="http://schemas.openxmlformats.org/officeDocument/2006/relationships/tags" Target="../tags/tag374.xml"/><Relationship Id="rId5" Type="http://schemas.openxmlformats.org/officeDocument/2006/relationships/tags" Target="../tags/tag305.xml"/><Relationship Id="rId15" Type="http://schemas.openxmlformats.org/officeDocument/2006/relationships/tags" Target="../tags/tag315.xml"/><Relationship Id="rId23" Type="http://schemas.openxmlformats.org/officeDocument/2006/relationships/tags" Target="../tags/tag323.xml"/><Relationship Id="rId28" Type="http://schemas.openxmlformats.org/officeDocument/2006/relationships/tags" Target="../tags/tag328.xml"/><Relationship Id="rId36" Type="http://schemas.openxmlformats.org/officeDocument/2006/relationships/tags" Target="../tags/tag336.xml"/><Relationship Id="rId49" Type="http://schemas.openxmlformats.org/officeDocument/2006/relationships/tags" Target="../tags/tag349.xml"/><Relationship Id="rId57" Type="http://schemas.openxmlformats.org/officeDocument/2006/relationships/tags" Target="../tags/tag357.xml"/><Relationship Id="rId61" Type="http://schemas.openxmlformats.org/officeDocument/2006/relationships/tags" Target="../tags/tag361.xml"/><Relationship Id="rId10" Type="http://schemas.openxmlformats.org/officeDocument/2006/relationships/tags" Target="../tags/tag310.xml"/><Relationship Id="rId19" Type="http://schemas.openxmlformats.org/officeDocument/2006/relationships/tags" Target="../tags/tag319.xml"/><Relationship Id="rId31" Type="http://schemas.openxmlformats.org/officeDocument/2006/relationships/tags" Target="../tags/tag331.xml"/><Relationship Id="rId44" Type="http://schemas.openxmlformats.org/officeDocument/2006/relationships/tags" Target="../tags/tag344.xml"/><Relationship Id="rId52" Type="http://schemas.openxmlformats.org/officeDocument/2006/relationships/tags" Target="../tags/tag352.xml"/><Relationship Id="rId60" Type="http://schemas.openxmlformats.org/officeDocument/2006/relationships/tags" Target="../tags/tag360.xml"/><Relationship Id="rId65" Type="http://schemas.openxmlformats.org/officeDocument/2006/relationships/tags" Target="../tags/tag365.xml"/><Relationship Id="rId73" Type="http://schemas.openxmlformats.org/officeDocument/2006/relationships/tags" Target="../tags/tag373.xml"/><Relationship Id="rId4" Type="http://schemas.openxmlformats.org/officeDocument/2006/relationships/tags" Target="../tags/tag304.xml"/><Relationship Id="rId9" Type="http://schemas.openxmlformats.org/officeDocument/2006/relationships/tags" Target="../tags/tag309.xml"/><Relationship Id="rId14" Type="http://schemas.openxmlformats.org/officeDocument/2006/relationships/tags" Target="../tags/tag314.xml"/><Relationship Id="rId22" Type="http://schemas.openxmlformats.org/officeDocument/2006/relationships/tags" Target="../tags/tag322.xml"/><Relationship Id="rId27" Type="http://schemas.openxmlformats.org/officeDocument/2006/relationships/tags" Target="../tags/tag327.xml"/><Relationship Id="rId30" Type="http://schemas.openxmlformats.org/officeDocument/2006/relationships/tags" Target="../tags/tag330.xml"/><Relationship Id="rId35" Type="http://schemas.openxmlformats.org/officeDocument/2006/relationships/tags" Target="../tags/tag335.xml"/><Relationship Id="rId43" Type="http://schemas.openxmlformats.org/officeDocument/2006/relationships/tags" Target="../tags/tag343.xml"/><Relationship Id="rId48" Type="http://schemas.openxmlformats.org/officeDocument/2006/relationships/tags" Target="../tags/tag348.xml"/><Relationship Id="rId56" Type="http://schemas.openxmlformats.org/officeDocument/2006/relationships/tags" Target="../tags/tag356.xml"/><Relationship Id="rId64" Type="http://schemas.openxmlformats.org/officeDocument/2006/relationships/tags" Target="../tags/tag364.xml"/><Relationship Id="rId69" Type="http://schemas.openxmlformats.org/officeDocument/2006/relationships/tags" Target="../tags/tag369.xml"/><Relationship Id="rId8" Type="http://schemas.openxmlformats.org/officeDocument/2006/relationships/tags" Target="../tags/tag308.xml"/><Relationship Id="rId51" Type="http://schemas.openxmlformats.org/officeDocument/2006/relationships/tags" Target="../tags/tag351.xml"/><Relationship Id="rId72" Type="http://schemas.openxmlformats.org/officeDocument/2006/relationships/tags" Target="../tags/tag372.xml"/><Relationship Id="rId3" Type="http://schemas.openxmlformats.org/officeDocument/2006/relationships/tags" Target="../tags/tag303.xml"/><Relationship Id="rId12" Type="http://schemas.openxmlformats.org/officeDocument/2006/relationships/tags" Target="../tags/tag312.xml"/><Relationship Id="rId17" Type="http://schemas.openxmlformats.org/officeDocument/2006/relationships/tags" Target="../tags/tag317.xml"/><Relationship Id="rId25" Type="http://schemas.openxmlformats.org/officeDocument/2006/relationships/tags" Target="../tags/tag325.xml"/><Relationship Id="rId33" Type="http://schemas.openxmlformats.org/officeDocument/2006/relationships/tags" Target="../tags/tag333.xml"/><Relationship Id="rId38" Type="http://schemas.openxmlformats.org/officeDocument/2006/relationships/tags" Target="../tags/tag338.xml"/><Relationship Id="rId46" Type="http://schemas.openxmlformats.org/officeDocument/2006/relationships/tags" Target="../tags/tag346.xml"/><Relationship Id="rId59" Type="http://schemas.openxmlformats.org/officeDocument/2006/relationships/tags" Target="../tags/tag359.xml"/><Relationship Id="rId67" Type="http://schemas.openxmlformats.org/officeDocument/2006/relationships/tags" Target="../tags/tag367.xml"/><Relationship Id="rId20" Type="http://schemas.openxmlformats.org/officeDocument/2006/relationships/tags" Target="../tags/tag320.xml"/><Relationship Id="rId41" Type="http://schemas.openxmlformats.org/officeDocument/2006/relationships/tags" Target="../tags/tag341.xml"/><Relationship Id="rId54" Type="http://schemas.openxmlformats.org/officeDocument/2006/relationships/tags" Target="../tags/tag354.xml"/><Relationship Id="rId62" Type="http://schemas.openxmlformats.org/officeDocument/2006/relationships/tags" Target="../tags/tag362.xml"/><Relationship Id="rId70" Type="http://schemas.openxmlformats.org/officeDocument/2006/relationships/tags" Target="../tags/tag370.xml"/><Relationship Id="rId75" Type="http://schemas.openxmlformats.org/officeDocument/2006/relationships/tags" Target="../tags/tag375.xml"/><Relationship Id="rId1" Type="http://schemas.openxmlformats.org/officeDocument/2006/relationships/tags" Target="../tags/tag301.xml"/><Relationship Id="rId6" Type="http://schemas.openxmlformats.org/officeDocument/2006/relationships/tags" Target="../tags/tag30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52400"/>
            <a:ext cx="8458200" cy="1470025"/>
          </a:xfrm>
        </p:spPr>
        <p:txBody>
          <a:bodyPr/>
          <a:lstStyle/>
          <a:p>
            <a:r>
              <a:rPr lang="en-US" dirty="0"/>
              <a:t>The Velocity Mapping Toolbox (VMT): Updates and Applications</a:t>
            </a:r>
          </a:p>
        </p:txBody>
      </p:sp>
      <p:pic>
        <p:nvPicPr>
          <p:cNvPr id="4" name="Picture 2" descr="D:\Pubs\VMT\FactSheet\Figs\Other\WW_Combo_v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19400"/>
            <a:ext cx="9270948" cy="344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48400" y="59436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 Black" panose="020B0A04020102020204" pitchFamily="34" charset="0"/>
              </a:rPr>
              <a:t>OSW </a:t>
            </a:r>
            <a:r>
              <a:rPr lang="en-US" sz="1200" dirty="0" err="1" smtClean="0">
                <a:latin typeface="Arial Black" panose="020B0A04020102020204" pitchFamily="34" charset="0"/>
              </a:rPr>
              <a:t>Hydroacoustics</a:t>
            </a:r>
            <a:r>
              <a:rPr lang="en-US" sz="1200" dirty="0">
                <a:latin typeface="Arial Black" panose="020B0A04020102020204" pitchFamily="34" charset="0"/>
              </a:rPr>
              <a:t> </a:t>
            </a:r>
            <a:r>
              <a:rPr lang="en-US" sz="1200" dirty="0" smtClean="0">
                <a:latin typeface="Arial Black" panose="020B0A04020102020204" pitchFamily="34" charset="0"/>
              </a:rPr>
              <a:t>Webinar                                                              </a:t>
            </a:r>
          </a:p>
          <a:p>
            <a:pPr algn="ctr"/>
            <a:r>
              <a:rPr lang="en-US" sz="1200" dirty="0" smtClean="0">
                <a:latin typeface="Arial Black" panose="020B0A04020102020204" pitchFamily="34" charset="0"/>
              </a:rPr>
              <a:t>May 20, 2014</a:t>
            </a:r>
            <a:endParaRPr lang="en-US" sz="12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6956" y="1654314"/>
            <a:ext cx="533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Frank </a:t>
            </a:r>
            <a:r>
              <a:rPr lang="en-US" sz="2000" dirty="0" smtClean="0">
                <a:latin typeface="Arial Black" panose="020B0A04020102020204" pitchFamily="34" charset="0"/>
              </a:rPr>
              <a:t>Engel</a:t>
            </a:r>
          </a:p>
          <a:p>
            <a:pPr algn="ctr"/>
            <a:r>
              <a:rPr lang="en-US" sz="2000" dirty="0" smtClean="0">
                <a:latin typeface="Arial Black" panose="020B0A04020102020204" pitchFamily="34" charset="0"/>
              </a:rPr>
              <a:t>Ryan Jackson</a:t>
            </a:r>
          </a:p>
          <a:p>
            <a:pPr algn="ctr"/>
            <a:r>
              <a:rPr lang="en-US" sz="1600" dirty="0" smtClean="0">
                <a:latin typeface="Univers 57 Condensed" pitchFamily="50" charset="0"/>
              </a:rPr>
              <a:t>USGS Illinois Water Science Center</a:t>
            </a:r>
            <a:endParaRPr lang="en-US" sz="1600" dirty="0">
              <a:latin typeface="Univers 57 Condensed" pitchFamily="50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1585092"/>
            <a:ext cx="2762030" cy="202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61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09600"/>
            <a:ext cx="4267200" cy="609600"/>
          </a:xfrm>
        </p:spPr>
        <p:txBody>
          <a:bodyPr/>
          <a:lstStyle/>
          <a:p>
            <a:r>
              <a:rPr lang="en-US" dirty="0" smtClean="0"/>
              <a:t>Averaging Multiple Transects</a:t>
            </a:r>
            <a:endParaRPr lang="en-US" dirty="0"/>
          </a:p>
        </p:txBody>
      </p:sp>
      <p:pic>
        <p:nvPicPr>
          <p:cNvPr id="4" name="Content Placeholder 3" descr="Fig3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67200" y="257534"/>
            <a:ext cx="3352800" cy="6472941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52400" y="1828800"/>
            <a:ext cx="4038600" cy="5135563"/>
          </a:xfrm>
        </p:spPr>
        <p:txBody>
          <a:bodyPr/>
          <a:lstStyle/>
          <a:p>
            <a:r>
              <a:rPr lang="en-US" sz="2400" dirty="0" smtClean="0"/>
              <a:t>Data mapped to a mean, linear cross section</a:t>
            </a:r>
          </a:p>
          <a:p>
            <a:pPr>
              <a:buNone/>
            </a:pPr>
            <a:r>
              <a:rPr lang="en-US" sz="2400" dirty="0" smtClean="0"/>
              <a:t>	(required for secondary flow computations)</a:t>
            </a:r>
          </a:p>
          <a:p>
            <a:r>
              <a:rPr lang="en-US" sz="2400" dirty="0" smtClean="0"/>
              <a:t>If data along a curvilinear path is required, use ASCII2GIS utility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696200" y="76200"/>
            <a:ext cx="1344930" cy="4953000"/>
            <a:chOff x="4274820" y="1447800"/>
            <a:chExt cx="1344930" cy="4953000"/>
          </a:xfrm>
        </p:grpSpPr>
        <p:sp>
          <p:nvSpPr>
            <p:cNvPr id="7" name="Rectangle 6"/>
            <p:cNvSpPr/>
            <p:nvPr/>
          </p:nvSpPr>
          <p:spPr bwMode="auto">
            <a:xfrm>
              <a:off x="4274820" y="1447800"/>
              <a:ext cx="1344930" cy="49530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347210" y="2202354"/>
              <a:ext cx="1196340" cy="4572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solidFill>
                    <a:schemeClr val="bg2"/>
                  </a:solidFill>
                  <a:latin typeface="Arial" charset="0"/>
                  <a:cs typeface="Arial" charset="0"/>
                </a:rPr>
                <a:t>Compute Mean Cross Section</a:t>
              </a:r>
              <a:endParaRPr kumimoji="0" lang="en-US" sz="11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347210" y="2830743"/>
              <a:ext cx="1196340" cy="4572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solidFill>
                    <a:schemeClr val="bg2"/>
                  </a:solidFill>
                  <a:latin typeface="Arial" charset="0"/>
                  <a:cs typeface="Arial" charset="0"/>
                </a:rPr>
                <a:t>Map data to MCS</a:t>
              </a:r>
              <a:endParaRPr kumimoji="0" lang="en-US" sz="11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347210" y="3440343"/>
              <a:ext cx="1196340" cy="4572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solidFill>
                    <a:schemeClr val="bg2"/>
                  </a:solidFill>
                  <a:latin typeface="Arial" charset="0"/>
                  <a:cs typeface="Arial" charset="0"/>
                </a:rPr>
                <a:t>Interpolate data to grid</a:t>
              </a:r>
              <a:endParaRPr kumimoji="0" lang="en-US" sz="11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347210" y="4088043"/>
              <a:ext cx="1196340" cy="4572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solidFill>
                    <a:schemeClr val="bg2"/>
                  </a:solidFill>
                  <a:latin typeface="Arial" charset="0"/>
                  <a:cs typeface="Arial" charset="0"/>
                </a:rPr>
                <a:t>Average transects to grid</a:t>
              </a:r>
              <a:endParaRPr kumimoji="0" lang="en-US" sz="11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347210" y="4681233"/>
              <a:ext cx="1196340" cy="4572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solidFill>
                    <a:schemeClr val="bg2"/>
                  </a:solidFill>
                  <a:latin typeface="Arial" charset="0"/>
                  <a:cs typeface="Arial" charset="0"/>
                </a:rPr>
                <a:t>Compute (</a:t>
              </a:r>
              <a:r>
                <a:rPr lang="en-US" sz="1100" dirty="0" err="1" smtClean="0">
                  <a:solidFill>
                    <a:schemeClr val="bg2"/>
                  </a:solidFill>
                  <a:latin typeface="Arial" charset="0"/>
                  <a:cs typeface="Arial" charset="0"/>
                </a:rPr>
                <a:t>u,v,w</a:t>
              </a:r>
              <a:r>
                <a:rPr lang="en-US" sz="1100" dirty="0" smtClean="0">
                  <a:solidFill>
                    <a:schemeClr val="bg2"/>
                  </a:solidFill>
                  <a:latin typeface="Arial" charset="0"/>
                  <a:cs typeface="Arial" charset="0"/>
                </a:rPr>
                <a:t>)</a:t>
              </a:r>
              <a:endParaRPr kumimoji="0" lang="en-US" sz="11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347210" y="5269143"/>
              <a:ext cx="1196340" cy="4572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solidFill>
                    <a:schemeClr val="bg2"/>
                  </a:solidFill>
                  <a:latin typeface="Arial" charset="0"/>
                  <a:cs typeface="Arial" charset="0"/>
                </a:rPr>
                <a:t>Compute ZSD</a:t>
              </a:r>
              <a:endParaRPr kumimoji="0" lang="en-US" sz="11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4347210" y="5867400"/>
              <a:ext cx="1196340" cy="4572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solidFill>
                    <a:schemeClr val="bg2"/>
                  </a:solidFill>
                  <a:latin typeface="Arial" charset="0"/>
                  <a:cs typeface="Arial" charset="0"/>
                </a:rPr>
                <a:t>Compute Roz</a:t>
              </a:r>
              <a:endParaRPr kumimoji="0" lang="en-US" sz="11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74820" y="1447800"/>
              <a:ext cx="1344930" cy="52322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Processing Engine</a:t>
              </a:r>
              <a:endPara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6" name="Straight Arrow Connector 15"/>
            <p:cNvCxnSpPr>
              <a:stCxn id="8" idx="2"/>
              <a:endCxn id="9" idx="0"/>
            </p:cNvCxnSpPr>
            <p:nvPr/>
          </p:nvCxnSpPr>
          <p:spPr bwMode="auto">
            <a:xfrm>
              <a:off x="4945380" y="2659554"/>
              <a:ext cx="0" cy="17118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17" name="Straight Arrow Connector 16"/>
            <p:cNvCxnSpPr>
              <a:stCxn id="9" idx="2"/>
              <a:endCxn id="10" idx="0"/>
            </p:cNvCxnSpPr>
            <p:nvPr/>
          </p:nvCxnSpPr>
          <p:spPr bwMode="auto">
            <a:xfrm>
              <a:off x="4945380" y="3287943"/>
              <a:ext cx="0" cy="1524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18" name="Straight Arrow Connector 17"/>
            <p:cNvCxnSpPr>
              <a:stCxn id="10" idx="2"/>
              <a:endCxn id="11" idx="0"/>
            </p:cNvCxnSpPr>
            <p:nvPr/>
          </p:nvCxnSpPr>
          <p:spPr bwMode="auto">
            <a:xfrm>
              <a:off x="4945380" y="3897543"/>
              <a:ext cx="0" cy="1905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19" name="Straight Arrow Connector 18"/>
            <p:cNvCxnSpPr>
              <a:stCxn id="11" idx="2"/>
              <a:endCxn id="12" idx="0"/>
            </p:cNvCxnSpPr>
            <p:nvPr/>
          </p:nvCxnSpPr>
          <p:spPr bwMode="auto">
            <a:xfrm>
              <a:off x="4945380" y="4545243"/>
              <a:ext cx="0" cy="13599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0" name="Straight Arrow Connector 19"/>
            <p:cNvCxnSpPr>
              <a:stCxn id="12" idx="2"/>
              <a:endCxn id="13" idx="0"/>
            </p:cNvCxnSpPr>
            <p:nvPr/>
          </p:nvCxnSpPr>
          <p:spPr bwMode="auto">
            <a:xfrm>
              <a:off x="4945380" y="5138433"/>
              <a:ext cx="0" cy="13071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1" name="Straight Arrow Connector 20"/>
            <p:cNvCxnSpPr>
              <a:stCxn id="13" idx="2"/>
            </p:cNvCxnSpPr>
            <p:nvPr/>
          </p:nvCxnSpPr>
          <p:spPr bwMode="auto">
            <a:xfrm>
              <a:off x="4945380" y="5726343"/>
              <a:ext cx="1905" cy="14105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97124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Fig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974037"/>
            <a:ext cx="4648200" cy="4359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Cross Section 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2743200" cy="5135563"/>
          </a:xfrm>
        </p:spPr>
        <p:txBody>
          <a:bodyPr/>
          <a:lstStyle/>
          <a:p>
            <a:r>
              <a:rPr lang="en-US" dirty="0" smtClean="0"/>
              <a:t>Fits a line to all GPS points</a:t>
            </a:r>
          </a:p>
          <a:p>
            <a:r>
              <a:rPr lang="en-US" dirty="0" smtClean="0"/>
              <a:t>User can override with endpoint file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00" y="5508278"/>
            <a:ext cx="2971800" cy="1129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Oval 13"/>
          <p:cNvSpPr/>
          <p:nvPr/>
        </p:nvSpPr>
        <p:spPr bwMode="auto">
          <a:xfrm>
            <a:off x="4343400" y="974037"/>
            <a:ext cx="76200" cy="7620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943600" y="5012637"/>
            <a:ext cx="76200" cy="7620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7" name="Picture 16" descr="VMTAveragingFig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4114800"/>
            <a:ext cx="2154201" cy="21627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7863840" y="91440"/>
            <a:ext cx="1196340" cy="4572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Compute Mean Cross Section</a:t>
            </a:r>
            <a:endParaRPr kumimoji="0" lang="en-US" sz="11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28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00400" y="1371599"/>
            <a:ext cx="5715000" cy="5360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6781800" cy="609600"/>
          </a:xfrm>
        </p:spPr>
        <p:txBody>
          <a:bodyPr/>
          <a:lstStyle/>
          <a:p>
            <a:r>
              <a:rPr lang="en-US" dirty="0" smtClean="0"/>
              <a:t>Project Data to Mean XS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 flipV="1">
            <a:off x="6019800" y="2788140"/>
            <a:ext cx="83760" cy="80963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6096000" y="2377831"/>
            <a:ext cx="990600" cy="44156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pic>
        <p:nvPicPr>
          <p:cNvPr id="15" name="Picture 14" descr="VMTAveragingFig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9" y="1371600"/>
            <a:ext cx="2873119" cy="2895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7863840" y="91440"/>
            <a:ext cx="1196340" cy="4572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Map data to MCS</a:t>
            </a:r>
            <a:endParaRPr kumimoji="0" lang="en-US" sz="11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97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6136E-6 L 0.11389 -0.068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0" y="-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6781800" cy="609600"/>
          </a:xfrm>
        </p:spPr>
        <p:txBody>
          <a:bodyPr/>
          <a:lstStyle/>
          <a:p>
            <a:r>
              <a:rPr lang="en-US" dirty="0" smtClean="0"/>
              <a:t>Interpolate to Uniform Grid</a:t>
            </a:r>
            <a:endParaRPr lang="en-US" dirty="0"/>
          </a:p>
        </p:txBody>
      </p:sp>
      <p:pic>
        <p:nvPicPr>
          <p:cNvPr id="8" name="Picture 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29000" y="1371600"/>
            <a:ext cx="5715000" cy="5360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1417508"/>
            <a:ext cx="1986579" cy="716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7"/>
          <p:cNvSpPr>
            <a:spLocks noGrp="1" noChangeArrowheads="1"/>
          </p:cNvSpPr>
          <p:nvPr>
            <p:ph idx="1"/>
          </p:nvPr>
        </p:nvSpPr>
        <p:spPr>
          <a:xfrm>
            <a:off x="533400" y="2209800"/>
            <a:ext cx="3048000" cy="1752600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en-US" sz="1200" dirty="0" smtClean="0"/>
              <a:t>Interpolates data to user</a:t>
            </a:r>
          </a:p>
          <a:p>
            <a:pPr>
              <a:lnSpc>
                <a:spcPct val="80000"/>
              </a:lnSpc>
              <a:buNone/>
            </a:pPr>
            <a:r>
              <a:rPr lang="en-US" sz="1200" dirty="0" smtClean="0"/>
              <a:t>specified grid</a:t>
            </a:r>
          </a:p>
          <a:p>
            <a:pPr>
              <a:lnSpc>
                <a:spcPct val="80000"/>
              </a:lnSpc>
              <a:buNone/>
            </a:pPr>
            <a:endParaRPr lang="en-US" sz="1200" dirty="0" smtClean="0"/>
          </a:p>
          <a:p>
            <a:pPr>
              <a:lnSpc>
                <a:spcPct val="80000"/>
              </a:lnSpc>
              <a:buNone/>
            </a:pPr>
            <a:r>
              <a:rPr lang="en-US" sz="1200" dirty="0" smtClean="0"/>
              <a:t>X grid node spacing user defined</a:t>
            </a:r>
          </a:p>
          <a:p>
            <a:pPr>
              <a:lnSpc>
                <a:spcPct val="80000"/>
              </a:lnSpc>
              <a:buNone/>
            </a:pPr>
            <a:r>
              <a:rPr lang="en-US" sz="1200" dirty="0" smtClean="0"/>
              <a:t>Z grid node spacing user defined</a:t>
            </a:r>
          </a:p>
          <a:p>
            <a:pPr>
              <a:lnSpc>
                <a:spcPct val="80000"/>
              </a:lnSpc>
              <a:buNone/>
            </a:pPr>
            <a:r>
              <a:rPr lang="en-US" sz="1200" dirty="0" smtClean="0"/>
              <a:t>(TRDI default: ADCP </a:t>
            </a:r>
            <a:r>
              <a:rPr lang="en-US" sz="1200" dirty="0" err="1" smtClean="0"/>
              <a:t>binsize</a:t>
            </a:r>
            <a:r>
              <a:rPr lang="en-US" sz="1200" dirty="0" smtClean="0"/>
              <a:t>) </a:t>
            </a:r>
          </a:p>
        </p:txBody>
      </p:sp>
      <p:pic>
        <p:nvPicPr>
          <p:cNvPr id="9" name="Picture 8" descr="VMTAveragingFig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1" y="3505200"/>
            <a:ext cx="2667000" cy="27069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7863840" y="91440"/>
            <a:ext cx="1196340" cy="4572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Interpolate data to grid</a:t>
            </a:r>
            <a:endParaRPr kumimoji="0" lang="en-US" sz="11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19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6781800" cy="609600"/>
          </a:xfrm>
        </p:spPr>
        <p:txBody>
          <a:bodyPr/>
          <a:lstStyle/>
          <a:p>
            <a:r>
              <a:rPr lang="en-US" dirty="0" smtClean="0"/>
              <a:t>Average Multiple Transects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Averages basic variables at each node</a:t>
            </a:r>
          </a:p>
          <a:p>
            <a:pPr lvl="1"/>
            <a:r>
              <a:rPr lang="en-US" dirty="0" smtClean="0"/>
              <a:t>Velocity Components (East, North, Vertical, Error)</a:t>
            </a:r>
          </a:p>
          <a:p>
            <a:pPr lvl="1"/>
            <a:r>
              <a:rPr lang="en-US" dirty="0" smtClean="0"/>
              <a:t>Backscatter &amp; Depth </a:t>
            </a:r>
          </a:p>
          <a:p>
            <a:pPr lvl="1"/>
            <a:r>
              <a:rPr lang="en-US" dirty="0" smtClean="0"/>
              <a:t>Velocity magnitude &amp; direction are recomputed from averaged components</a:t>
            </a:r>
          </a:p>
          <a:p>
            <a:endParaRPr lang="en-US" dirty="0"/>
          </a:p>
        </p:txBody>
      </p:sp>
      <p:pic>
        <p:nvPicPr>
          <p:cNvPr id="10" name="Content Placeholder 9" descr="VMTAveragingFigD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04418" y="1916865"/>
            <a:ext cx="3926164" cy="3892633"/>
          </a:xfrm>
        </p:spPr>
      </p:pic>
      <p:sp>
        <p:nvSpPr>
          <p:cNvPr id="9" name="Rectangle 8"/>
          <p:cNvSpPr/>
          <p:nvPr/>
        </p:nvSpPr>
        <p:spPr bwMode="auto">
          <a:xfrm>
            <a:off x="7863840" y="91440"/>
            <a:ext cx="1196340" cy="4572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Average transects to grid</a:t>
            </a:r>
            <a:endParaRPr kumimoji="0" lang="en-US" sz="11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56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 Demo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VMT allows users to visualize many different variables</a:t>
            </a:r>
          </a:p>
          <a:p>
            <a:r>
              <a:rPr lang="en-US" dirty="0" smtClean="0"/>
              <a:t>Several secondary circulation computation schemes to suite your needs</a:t>
            </a:r>
          </a:p>
          <a:p>
            <a:r>
              <a:rPr lang="en-US" dirty="0" smtClean="0"/>
              <a:t>Variable list continues to grow…</a:t>
            </a:r>
          </a:p>
          <a:p>
            <a:endParaRPr lang="en-US" dirty="0"/>
          </a:p>
          <a:p>
            <a:r>
              <a:rPr lang="en-US" dirty="0" smtClean="0"/>
              <a:t>[Demo of VMT outside of presentation]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41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&amp; future work on VMT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VMT is evolving on a daily basis</a:t>
            </a:r>
          </a:p>
          <a:p>
            <a:r>
              <a:rPr lang="en-US" dirty="0" smtClean="0"/>
              <a:t>VMT already includes additional functionality that is “hidden” including:</a:t>
            </a:r>
          </a:p>
          <a:p>
            <a:pPr lvl="1"/>
            <a:r>
              <a:rPr lang="en-US" dirty="0" smtClean="0"/>
              <a:t>Support for TRDI </a:t>
            </a:r>
            <a:r>
              <a:rPr lang="en-US" dirty="0" err="1" smtClean="0"/>
              <a:t>RiverRay</a:t>
            </a:r>
            <a:r>
              <a:rPr lang="en-US" dirty="0" smtClean="0"/>
              <a:t> and </a:t>
            </a:r>
            <a:r>
              <a:rPr lang="en-US" dirty="0" err="1" smtClean="0"/>
              <a:t>SonTek</a:t>
            </a:r>
            <a:r>
              <a:rPr lang="en-US" dirty="0" smtClean="0"/>
              <a:t> data with dynamic bin sizing</a:t>
            </a:r>
          </a:p>
          <a:p>
            <a:pPr lvl="1"/>
            <a:r>
              <a:rPr lang="en-US" dirty="0" smtClean="0"/>
              <a:t>Routines to compute longitudinal dispersion coefficients</a:t>
            </a:r>
          </a:p>
          <a:p>
            <a:pPr lvl="1"/>
            <a:r>
              <a:rPr lang="en-US" dirty="0" smtClean="0"/>
              <a:t>Shear velocity and roughness height based on log-law fits</a:t>
            </a:r>
          </a:p>
          <a:p>
            <a:pPr lvl="1"/>
            <a:r>
              <a:rPr lang="en-US" dirty="0" smtClean="0"/>
              <a:t>Stationary profile analysis tools (STA tool, </a:t>
            </a:r>
            <a:r>
              <a:rPr lang="en-US" dirty="0" err="1" smtClean="0"/>
              <a:t>Boldt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Batch processing and custom file builder tools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61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&amp; future work on VMT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recently worked with </a:t>
            </a:r>
            <a:r>
              <a:rPr lang="en-US" dirty="0" err="1" smtClean="0"/>
              <a:t>Mathworks</a:t>
            </a:r>
            <a:r>
              <a:rPr lang="en-US" dirty="0" smtClean="0"/>
              <a:t> to provide feedback on improvements to the code</a:t>
            </a:r>
          </a:p>
          <a:p>
            <a:r>
              <a:rPr lang="en-US" dirty="0" smtClean="0"/>
              <a:t>The improvements to date will allow future expansion of VMT to be much easier</a:t>
            </a:r>
          </a:p>
          <a:p>
            <a:r>
              <a:rPr lang="en-US" dirty="0" smtClean="0"/>
              <a:t>Expansions currently in development include:</a:t>
            </a:r>
          </a:p>
          <a:p>
            <a:pPr lvl="1"/>
            <a:r>
              <a:rPr lang="en-US" dirty="0" smtClean="0"/>
              <a:t>A suspended sediment concentration calibration and computation plug-in (J. Boldt, KY WSC)</a:t>
            </a:r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GeoViz</a:t>
            </a:r>
            <a:r>
              <a:rPr lang="en-US" dirty="0" smtClean="0"/>
              <a:t> tool for expanded visualization capabilities (F. Engel, IL WSC)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49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Geo-</a:t>
            </a:r>
            <a:r>
              <a:rPr lang="en-US" dirty="0" err="1" smtClean="0"/>
              <a:t>Viz</a:t>
            </a:r>
            <a:r>
              <a:rPr lang="en-US" dirty="0" smtClean="0"/>
              <a:t> “Teaser”</a:t>
            </a:r>
            <a:endParaRPr lang="en-US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5819784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172200" y="1295400"/>
            <a:ext cx="2895600" cy="533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8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4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2000" dirty="0" smtClean="0"/>
              <a:t>“GIS-like” interface allowing processing of large multi-transect sites</a:t>
            </a:r>
          </a:p>
          <a:p>
            <a:r>
              <a:rPr lang="en-US" sz="2000" dirty="0" smtClean="0"/>
              <a:t>Survey planning tools</a:t>
            </a:r>
          </a:p>
          <a:p>
            <a:pPr lvl="1"/>
            <a:r>
              <a:rPr lang="en-US" sz="1600" dirty="0" smtClean="0"/>
              <a:t>Transect layout</a:t>
            </a:r>
          </a:p>
          <a:p>
            <a:pPr lvl="1"/>
            <a:r>
              <a:rPr lang="en-US" sz="1600" dirty="0" smtClean="0"/>
              <a:t>Bathymetry interpolation/mapping toolset</a:t>
            </a:r>
          </a:p>
          <a:p>
            <a:pPr lvl="1"/>
            <a:endParaRPr lang="en-US" sz="1800" dirty="0" smtClean="0"/>
          </a:p>
          <a:p>
            <a:pPr marL="0" indent="0">
              <a:buFont typeface="Wingdings" pitchFamily="2" charset="2"/>
              <a:buNone/>
            </a:pPr>
            <a:endParaRPr lang="en-US" sz="2000" dirty="0" smtClean="0"/>
          </a:p>
          <a:p>
            <a:pPr lvl="1">
              <a:buFont typeface="Wingdings" pitchFamily="2" charset="2"/>
              <a:buNone/>
            </a:pPr>
            <a:endParaRPr lang="en-US" sz="18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2076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future applications &amp; features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35563"/>
          </a:xfrm>
        </p:spPr>
        <p:txBody>
          <a:bodyPr/>
          <a:lstStyle/>
          <a:p>
            <a:r>
              <a:rPr lang="en-US" sz="2400" dirty="0" smtClean="0"/>
              <a:t>Continued efficiency tweaks</a:t>
            </a:r>
          </a:p>
          <a:p>
            <a:r>
              <a:rPr lang="en-US" sz="2400" dirty="0" smtClean="0"/>
              <a:t>Index-Velocity site evaluation toolkit</a:t>
            </a:r>
          </a:p>
          <a:p>
            <a:pPr lvl="1"/>
            <a:r>
              <a:rPr lang="en-US" sz="2000" dirty="0" smtClean="0"/>
              <a:t>Across-channel velocity distribution analysis</a:t>
            </a:r>
          </a:p>
          <a:p>
            <a:pPr lvl="1"/>
            <a:r>
              <a:rPr lang="en-US" sz="2000" dirty="0" smtClean="0"/>
              <a:t>Standard section guidance</a:t>
            </a:r>
          </a:p>
          <a:p>
            <a:r>
              <a:rPr lang="en-US" sz="2400" dirty="0" smtClean="0"/>
              <a:t>Model validation suite </a:t>
            </a:r>
          </a:p>
          <a:p>
            <a:pPr lvl="1"/>
            <a:r>
              <a:rPr lang="en-US" sz="2000" dirty="0" smtClean="0"/>
              <a:t>Output to fixed grid and/or input model results to compare</a:t>
            </a:r>
          </a:p>
          <a:p>
            <a:r>
              <a:rPr lang="en-US" sz="2400" dirty="0" smtClean="0"/>
              <a:t>Survey planning tools</a:t>
            </a:r>
          </a:p>
          <a:p>
            <a:pPr lvl="1"/>
            <a:r>
              <a:rPr lang="en-US" sz="2000" dirty="0" smtClean="0"/>
              <a:t>Transect layout tool and bathymetry interpolation application</a:t>
            </a:r>
          </a:p>
          <a:p>
            <a:r>
              <a:rPr lang="en-US" sz="2400" dirty="0" smtClean="0"/>
              <a:t>GPS.TXT added support (RTK elevations, filtering)</a:t>
            </a:r>
          </a:p>
          <a:p>
            <a:endParaRPr lang="en-US" sz="2400" dirty="0"/>
          </a:p>
          <a:p>
            <a:r>
              <a:rPr lang="en-US" sz="2400" dirty="0" smtClean="0"/>
              <a:t>New ideas typically come from YOU—user base feedback is invaluable!!</a:t>
            </a:r>
          </a:p>
        </p:txBody>
      </p:sp>
    </p:spTree>
    <p:extLst>
      <p:ext uri="{BB962C8B-B14F-4D97-AF65-F5344CB8AC3E}">
        <p14:creationId xmlns:p14="http://schemas.microsoft.com/office/powerpoint/2010/main" val="207845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Opening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quick look at VMT</a:t>
            </a:r>
          </a:p>
          <a:p>
            <a:pPr lvl="1"/>
            <a:r>
              <a:rPr lang="en-US" dirty="0" smtClean="0"/>
              <a:t>Reads TDRI ASCII </a:t>
            </a:r>
            <a:r>
              <a:rPr lang="en-US" dirty="0" smtClean="0"/>
              <a:t>files (multiple transects)</a:t>
            </a:r>
            <a:endParaRPr lang="en-US" dirty="0" smtClean="0"/>
          </a:p>
          <a:p>
            <a:pPr lvl="1"/>
            <a:r>
              <a:rPr lang="en-US" dirty="0" smtClean="0"/>
              <a:t>Averages to one Mean Cross Section (MCS)</a:t>
            </a:r>
          </a:p>
          <a:p>
            <a:pPr lvl="1"/>
            <a:r>
              <a:rPr lang="en-US" dirty="0" smtClean="0"/>
              <a:t>Quickly allows for robust visualization</a:t>
            </a:r>
          </a:p>
          <a:p>
            <a:endParaRPr lang="en-US" dirty="0" smtClean="0"/>
          </a:p>
          <a:p>
            <a:r>
              <a:rPr lang="en-US" dirty="0" smtClean="0"/>
              <a:t>[VMT demo outside of presentation]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49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VMT user base is </a:t>
            </a:r>
            <a:r>
              <a:rPr lang="en-US" i="1" dirty="0" smtClean="0"/>
              <a:t>active</a:t>
            </a:r>
            <a:r>
              <a:rPr lang="en-US" b="0" i="1" dirty="0" smtClean="0"/>
              <a:t> </a:t>
            </a:r>
            <a:r>
              <a:rPr lang="en-US" dirty="0" smtClean="0"/>
              <a:t>and </a:t>
            </a:r>
            <a:r>
              <a:rPr lang="en-US" i="1" dirty="0" smtClean="0"/>
              <a:t>dynamic</a:t>
            </a:r>
          </a:p>
          <a:p>
            <a:pPr lvl="1"/>
            <a:r>
              <a:rPr lang="en-US" dirty="0" smtClean="0"/>
              <a:t>Over 3,100 visitors to the webpage since December 1 2012 from 88 countries </a:t>
            </a:r>
          </a:p>
          <a:p>
            <a:pPr lvl="1"/>
            <a:r>
              <a:rPr lang="en-US" dirty="0" smtClean="0"/>
              <a:t>VMT v4.05 has been downloaded over 1,000 times (EXE and source code)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99" y="2743200"/>
            <a:ext cx="8425046" cy="41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7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Known Applications in North America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978" y="1600200"/>
            <a:ext cx="6646022" cy="5135563"/>
          </a:xfrm>
        </p:spPr>
      </p:pic>
      <p:sp>
        <p:nvSpPr>
          <p:cNvPr id="5" name="TextBox 4"/>
          <p:cNvSpPr txBox="1"/>
          <p:nvPr/>
        </p:nvSpPr>
        <p:spPr>
          <a:xfrm>
            <a:off x="228600" y="3962400"/>
            <a:ext cx="3124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VMT is being used outside </a:t>
            </a:r>
          </a:p>
          <a:p>
            <a:r>
              <a:rPr lang="en-US" dirty="0" smtClean="0"/>
              <a:t>of the west and </a:t>
            </a:r>
            <a:r>
              <a:rPr lang="en-US" dirty="0" err="1" smtClean="0"/>
              <a:t>midwest</a:t>
            </a:r>
            <a:r>
              <a:rPr lang="en-US" dirty="0" smtClean="0"/>
              <a:t>, but we have little feedback</a:t>
            </a:r>
          </a:p>
          <a:p>
            <a:endParaRPr lang="en-US" dirty="0"/>
          </a:p>
          <a:p>
            <a:r>
              <a:rPr lang="en-US" dirty="0" smtClean="0"/>
              <a:t>If you have applications of VMT, we want to know about them!</a:t>
            </a:r>
            <a:endParaRPr lang="en-US" dirty="0"/>
          </a:p>
        </p:txBody>
      </p:sp>
      <p:sp>
        <p:nvSpPr>
          <p:cNvPr id="3" name="5-Point Star 2"/>
          <p:cNvSpPr/>
          <p:nvPr/>
        </p:nvSpPr>
        <p:spPr bwMode="auto">
          <a:xfrm>
            <a:off x="228600" y="2133600"/>
            <a:ext cx="152400" cy="152400"/>
          </a:xfrm>
          <a:prstGeom prst="star5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5-Point Star 5"/>
          <p:cNvSpPr/>
          <p:nvPr/>
        </p:nvSpPr>
        <p:spPr bwMode="auto">
          <a:xfrm>
            <a:off x="7086600" y="3733800"/>
            <a:ext cx="152400" cy="152400"/>
          </a:xfrm>
          <a:prstGeom prst="star5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5486400" y="4572000"/>
            <a:ext cx="152400" cy="152400"/>
          </a:xfrm>
          <a:prstGeom prst="star5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6400800" y="3657600"/>
            <a:ext cx="152400" cy="152400"/>
          </a:xfrm>
          <a:prstGeom prst="star5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7543800" y="3656308"/>
            <a:ext cx="152400" cy="152400"/>
          </a:xfrm>
          <a:prstGeom prst="star5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5-Point Star 9"/>
          <p:cNvSpPr/>
          <p:nvPr/>
        </p:nvSpPr>
        <p:spPr bwMode="auto">
          <a:xfrm>
            <a:off x="7772400" y="3429000"/>
            <a:ext cx="152400" cy="152400"/>
          </a:xfrm>
          <a:prstGeom prst="star5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4038600" y="3352800"/>
            <a:ext cx="152400" cy="152400"/>
          </a:xfrm>
          <a:prstGeom prst="star5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5-Point Star 11"/>
          <p:cNvSpPr/>
          <p:nvPr/>
        </p:nvSpPr>
        <p:spPr bwMode="auto">
          <a:xfrm>
            <a:off x="4648200" y="3429000"/>
            <a:ext cx="152400" cy="152400"/>
          </a:xfrm>
          <a:prstGeom prst="star5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5-Point Star 12"/>
          <p:cNvSpPr/>
          <p:nvPr/>
        </p:nvSpPr>
        <p:spPr bwMode="auto">
          <a:xfrm>
            <a:off x="3505200" y="4038600"/>
            <a:ext cx="152400" cy="152400"/>
          </a:xfrm>
          <a:prstGeom prst="star5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5-Point Star 13"/>
          <p:cNvSpPr/>
          <p:nvPr/>
        </p:nvSpPr>
        <p:spPr bwMode="auto">
          <a:xfrm>
            <a:off x="3429000" y="3048000"/>
            <a:ext cx="152400" cy="152400"/>
          </a:xfrm>
          <a:prstGeom prst="star5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5-Point Star 14"/>
          <p:cNvSpPr/>
          <p:nvPr/>
        </p:nvSpPr>
        <p:spPr bwMode="auto">
          <a:xfrm>
            <a:off x="3434166" y="3352800"/>
            <a:ext cx="152400" cy="152400"/>
          </a:xfrm>
          <a:prstGeom prst="star5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5-Point Star 15"/>
          <p:cNvSpPr/>
          <p:nvPr/>
        </p:nvSpPr>
        <p:spPr bwMode="auto">
          <a:xfrm>
            <a:off x="6400800" y="4419600"/>
            <a:ext cx="152400" cy="152400"/>
          </a:xfrm>
          <a:prstGeom prst="star5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5-Point Star 16"/>
          <p:cNvSpPr/>
          <p:nvPr/>
        </p:nvSpPr>
        <p:spPr bwMode="auto">
          <a:xfrm>
            <a:off x="6096000" y="3886200"/>
            <a:ext cx="152400" cy="152400"/>
          </a:xfrm>
          <a:prstGeom prst="star5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5-Point Star 17"/>
          <p:cNvSpPr/>
          <p:nvPr/>
        </p:nvSpPr>
        <p:spPr bwMode="auto">
          <a:xfrm>
            <a:off x="6858000" y="3961108"/>
            <a:ext cx="152400" cy="152400"/>
          </a:xfrm>
          <a:prstGeom prst="star5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5-Point Star 18"/>
          <p:cNvSpPr/>
          <p:nvPr/>
        </p:nvSpPr>
        <p:spPr bwMode="auto">
          <a:xfrm>
            <a:off x="6718515" y="3732508"/>
            <a:ext cx="152400" cy="152400"/>
          </a:xfrm>
          <a:prstGeom prst="star5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5-Point Star 19"/>
          <p:cNvSpPr/>
          <p:nvPr/>
        </p:nvSpPr>
        <p:spPr bwMode="auto">
          <a:xfrm>
            <a:off x="7000068" y="4419600"/>
            <a:ext cx="152400" cy="152400"/>
          </a:xfrm>
          <a:prstGeom prst="star5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5-Point Star 20"/>
          <p:cNvSpPr/>
          <p:nvPr/>
        </p:nvSpPr>
        <p:spPr bwMode="auto">
          <a:xfrm>
            <a:off x="6837336" y="3429000"/>
            <a:ext cx="152400" cy="152400"/>
          </a:xfrm>
          <a:prstGeom prst="star5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5-Point Star 21"/>
          <p:cNvSpPr/>
          <p:nvPr/>
        </p:nvSpPr>
        <p:spPr bwMode="auto">
          <a:xfrm>
            <a:off x="5410200" y="3589149"/>
            <a:ext cx="152400" cy="152400"/>
          </a:xfrm>
          <a:prstGeom prst="star5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5-Point Star 22"/>
          <p:cNvSpPr/>
          <p:nvPr/>
        </p:nvSpPr>
        <p:spPr bwMode="auto">
          <a:xfrm>
            <a:off x="7220919" y="4326610"/>
            <a:ext cx="152400" cy="152400"/>
          </a:xfrm>
          <a:prstGeom prst="star5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5-Point Star 23"/>
          <p:cNvSpPr/>
          <p:nvPr/>
        </p:nvSpPr>
        <p:spPr bwMode="auto">
          <a:xfrm>
            <a:off x="6161868" y="4249118"/>
            <a:ext cx="152400" cy="152400"/>
          </a:xfrm>
          <a:prstGeom prst="star5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5-Point Star 24"/>
          <p:cNvSpPr/>
          <p:nvPr/>
        </p:nvSpPr>
        <p:spPr bwMode="auto">
          <a:xfrm>
            <a:off x="7157634" y="4901862"/>
            <a:ext cx="152400" cy="152400"/>
          </a:xfrm>
          <a:prstGeom prst="star5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" name="5-Point Star 25"/>
          <p:cNvSpPr/>
          <p:nvPr/>
        </p:nvSpPr>
        <p:spPr bwMode="auto">
          <a:xfrm>
            <a:off x="5567766" y="3886200"/>
            <a:ext cx="152400" cy="152400"/>
          </a:xfrm>
          <a:prstGeom prst="star5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" name="5-Point Star 26"/>
          <p:cNvSpPr/>
          <p:nvPr/>
        </p:nvSpPr>
        <p:spPr bwMode="auto">
          <a:xfrm>
            <a:off x="6019800" y="3563318"/>
            <a:ext cx="152400" cy="152400"/>
          </a:xfrm>
          <a:prstGeom prst="star5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0999" y="2080450"/>
            <a:ext cx="2145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States with trained users</a:t>
            </a:r>
          </a:p>
          <a:p>
            <a:r>
              <a:rPr lang="en-US" sz="1400" dirty="0" smtClean="0"/>
              <a:t>(attended a class)</a:t>
            </a:r>
            <a:endParaRPr lang="en-US" sz="1400" dirty="0"/>
          </a:p>
        </p:txBody>
      </p:sp>
      <p:sp>
        <p:nvSpPr>
          <p:cNvPr id="30" name="5-Point Star 29"/>
          <p:cNvSpPr/>
          <p:nvPr/>
        </p:nvSpPr>
        <p:spPr bwMode="auto">
          <a:xfrm>
            <a:off x="8001000" y="3589149"/>
            <a:ext cx="152400" cy="152400"/>
          </a:xfrm>
          <a:prstGeom prst="star5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2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Applications of VMT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1355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rgbClr val="C00000"/>
                </a:solidFill>
              </a:rPr>
              <a:t>Geomorphology</a:t>
            </a:r>
          </a:p>
          <a:p>
            <a:r>
              <a:rPr lang="en-US" sz="1400" dirty="0" err="1" smtClean="0"/>
              <a:t>Morphodynamics</a:t>
            </a:r>
            <a:r>
              <a:rPr lang="en-US" sz="1400" dirty="0" smtClean="0"/>
              <a:t> of large river meanders</a:t>
            </a:r>
          </a:p>
          <a:p>
            <a:r>
              <a:rPr lang="en-US" sz="1400" dirty="0" smtClean="0"/>
              <a:t>Fluvial dynamics of stream confluences/bifurcations</a:t>
            </a:r>
          </a:p>
          <a:p>
            <a:r>
              <a:rPr lang="en-US" sz="1400" dirty="0" smtClean="0"/>
              <a:t>Sediment transport</a:t>
            </a:r>
            <a:endParaRPr lang="en-US" sz="1400" dirty="0"/>
          </a:p>
          <a:p>
            <a:endParaRPr lang="en-US" sz="1400" dirty="0" smtClean="0"/>
          </a:p>
          <a:p>
            <a:pPr marL="0" indent="0">
              <a:buNone/>
            </a:pPr>
            <a:r>
              <a:rPr lang="en-US" sz="1800" dirty="0" smtClean="0">
                <a:solidFill>
                  <a:srgbClr val="C00000"/>
                </a:solidFill>
              </a:rPr>
              <a:t>Hydrodynamics near Structures</a:t>
            </a:r>
          </a:p>
          <a:p>
            <a:r>
              <a:rPr lang="en-US" sz="1400" dirty="0"/>
              <a:t>Hydrodynamics near locks and </a:t>
            </a:r>
            <a:r>
              <a:rPr lang="en-US" sz="1400" dirty="0" smtClean="0"/>
              <a:t>dams and bypass structures</a:t>
            </a:r>
            <a:endParaRPr lang="en-US" sz="1400" dirty="0"/>
          </a:p>
          <a:p>
            <a:r>
              <a:rPr lang="en-US" sz="1400" dirty="0" smtClean="0"/>
              <a:t>Pier </a:t>
            </a:r>
            <a:r>
              <a:rPr lang="en-US" sz="1400" dirty="0"/>
              <a:t>scour</a:t>
            </a:r>
          </a:p>
          <a:p>
            <a:r>
              <a:rPr lang="en-US" sz="1400" dirty="0" smtClean="0"/>
              <a:t>Characterization of flow/bathymetry near channel training structures</a:t>
            </a:r>
          </a:p>
          <a:p>
            <a:endParaRPr lang="en-US" sz="1400" dirty="0" smtClean="0"/>
          </a:p>
          <a:p>
            <a:pPr marL="0" indent="0">
              <a:buNone/>
            </a:pPr>
            <a:r>
              <a:rPr lang="en-US" sz="1800" dirty="0">
                <a:solidFill>
                  <a:srgbClr val="C00000"/>
                </a:solidFill>
              </a:rPr>
              <a:t>Contaminant Transport</a:t>
            </a:r>
          </a:p>
          <a:p>
            <a:r>
              <a:rPr lang="en-US" sz="1400" dirty="0"/>
              <a:t>Plume tracking</a:t>
            </a:r>
          </a:p>
          <a:p>
            <a:r>
              <a:rPr lang="en-US" sz="1400" dirty="0"/>
              <a:t>Mixing characterization</a:t>
            </a:r>
          </a:p>
          <a:p>
            <a:endParaRPr lang="en-US" sz="1400" dirty="0" smtClean="0"/>
          </a:p>
          <a:p>
            <a:pPr>
              <a:buNone/>
            </a:pPr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1355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rgbClr val="C00000"/>
                </a:solidFill>
              </a:rPr>
              <a:t>Limnology &amp; Nearshore Circulation</a:t>
            </a:r>
          </a:p>
          <a:p>
            <a:r>
              <a:rPr lang="en-US" sz="1400" dirty="0" smtClean="0"/>
              <a:t>Rivermouth hydrodynamics and mixing</a:t>
            </a:r>
          </a:p>
          <a:p>
            <a:r>
              <a:rPr lang="en-US" sz="1400" dirty="0" smtClean="0"/>
              <a:t>Secondary flows in submarine bends</a:t>
            </a:r>
          </a:p>
          <a:p>
            <a:r>
              <a:rPr lang="en-US" sz="1400" dirty="0" smtClean="0"/>
              <a:t>Nearshore circulation </a:t>
            </a:r>
          </a:p>
          <a:p>
            <a:endParaRPr lang="en-US" sz="1400" dirty="0"/>
          </a:p>
          <a:p>
            <a:pPr marL="0" indent="0">
              <a:buNone/>
            </a:pPr>
            <a:r>
              <a:rPr lang="en-US" sz="1800" dirty="0" smtClean="0">
                <a:solidFill>
                  <a:srgbClr val="C00000"/>
                </a:solidFill>
              </a:rPr>
              <a:t>Biological/Ecological Studies</a:t>
            </a:r>
          </a:p>
          <a:p>
            <a:r>
              <a:rPr lang="en-US" sz="1400" dirty="0" smtClean="0"/>
              <a:t>Hydrodynamic requirements for fish spawning</a:t>
            </a:r>
          </a:p>
          <a:p>
            <a:r>
              <a:rPr lang="en-US" sz="1400" dirty="0" smtClean="0"/>
              <a:t>Habitat characterization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1800" dirty="0" smtClean="0">
                <a:solidFill>
                  <a:srgbClr val="C00000"/>
                </a:solidFill>
              </a:rPr>
              <a:t>Gaging</a:t>
            </a:r>
            <a:r>
              <a:rPr lang="en-US" sz="1400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US" sz="1400" dirty="0" smtClean="0"/>
              <a:t>Evaluation of flow structure and secondary flows at index velocity gages</a:t>
            </a:r>
          </a:p>
          <a:p>
            <a:r>
              <a:rPr lang="en-US" sz="1400" dirty="0" smtClean="0"/>
              <a:t>Locating surface radar gages </a:t>
            </a:r>
          </a:p>
          <a:p>
            <a:endParaRPr lang="en-US" sz="1400" dirty="0"/>
          </a:p>
          <a:p>
            <a:pPr marL="0" indent="0">
              <a:buNone/>
            </a:pPr>
            <a:r>
              <a:rPr lang="en-US" sz="1800" dirty="0" smtClean="0">
                <a:solidFill>
                  <a:srgbClr val="C00000"/>
                </a:solidFill>
              </a:rPr>
              <a:t>Modeling </a:t>
            </a:r>
            <a:endParaRPr lang="en-US" sz="1800" dirty="0">
              <a:solidFill>
                <a:srgbClr val="C00000"/>
              </a:solidFill>
            </a:endParaRPr>
          </a:p>
          <a:p>
            <a:r>
              <a:rPr lang="en-US" sz="1400" dirty="0" smtClean="0"/>
              <a:t>Collection of model calibration/validation data</a:t>
            </a:r>
            <a:endParaRPr lang="en-US" sz="1400" dirty="0"/>
          </a:p>
          <a:p>
            <a:r>
              <a:rPr lang="en-US" sz="1400" dirty="0" smtClean="0"/>
              <a:t>Model development (bathymetric mapping) </a:t>
            </a:r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5155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Geomorphology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7" y="1676400"/>
            <a:ext cx="436245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43624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07" y="4114800"/>
            <a:ext cx="42481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07" y="6324600"/>
            <a:ext cx="43243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6695" y="56782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Konsoer, K. M., &amp; Rhoads, B. L. (2011). </a:t>
            </a:r>
            <a:r>
              <a:rPr lang="en-US" sz="1200" dirty="0">
                <a:solidFill>
                  <a:srgbClr val="C00000"/>
                </a:solidFill>
              </a:rPr>
              <a:t>Spatial–temporal structure of mixing interface turbulence at two large river confluences</a:t>
            </a:r>
            <a:r>
              <a:rPr lang="en-US" sz="1200" dirty="0"/>
              <a:t>. </a:t>
            </a:r>
            <a:r>
              <a:rPr lang="en-US" sz="1200" i="1" dirty="0"/>
              <a:t>Environmental Fluid Mechanics</a:t>
            </a:r>
            <a:r>
              <a:rPr lang="en-US" sz="1200" dirty="0"/>
              <a:t>, 1-28.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12837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Wabash-Vermillion Confluence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94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609600"/>
          </a:xfrm>
        </p:spPr>
        <p:txBody>
          <a:bodyPr/>
          <a:lstStyle/>
          <a:p>
            <a:r>
              <a:rPr lang="en-US" dirty="0" smtClean="0"/>
              <a:t>Flow and Bathymetry near Structures</a:t>
            </a:r>
            <a:endParaRPr lang="en-US" dirty="0"/>
          </a:p>
        </p:txBody>
      </p:sp>
      <p:pic>
        <p:nvPicPr>
          <p:cNvPr id="4" name="Picture 2" descr="D:\Pubs\VMT\FactSheet\Figs\AI\Figs_PostEdit_Approved\fig7rev_4_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400" y="152400"/>
            <a:ext cx="8153458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 l="41987" t="12436" r="14774" b="11745"/>
          <a:stretch>
            <a:fillRect/>
          </a:stretch>
        </p:blipFill>
        <p:spPr bwMode="auto">
          <a:xfrm>
            <a:off x="4271809" y="3241891"/>
            <a:ext cx="2530415" cy="277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rcRect l="41987" t="12436" r="14774" b="11745"/>
          <a:stretch>
            <a:fillRect/>
          </a:stretch>
        </p:blipFill>
        <p:spPr bwMode="auto">
          <a:xfrm>
            <a:off x="6590620" y="1448463"/>
            <a:ext cx="2555699" cy="280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115539" y="54102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ADCP</a:t>
            </a:r>
            <a:r>
              <a:rPr lang="en-US" dirty="0"/>
              <a:t> </a:t>
            </a:r>
            <a:r>
              <a:rPr lang="en-US" dirty="0" smtClean="0"/>
              <a:t>bathymetry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29200" y="1589454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 beam echo sounder</a:t>
            </a:r>
          </a:p>
          <a:p>
            <a:r>
              <a:rPr lang="en-US" dirty="0" smtClean="0"/>
              <a:t>bathymetry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71809" y="6024324"/>
            <a:ext cx="4564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Data courtesy of E.C Jamieson, C.D </a:t>
            </a:r>
            <a:r>
              <a:rPr lang="en-US" sz="1200" dirty="0" err="1" smtClean="0"/>
              <a:t>Rennie</a:t>
            </a:r>
            <a:r>
              <a:rPr lang="en-US" sz="1200" dirty="0" smtClean="0"/>
              <a:t>, and R.B. Jacobson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1079131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Mississippi River near St. Louis, MO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26164" y="1079131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Missouri River near Columbia, MO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4253931" y="1079131"/>
            <a:ext cx="0" cy="570266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240251" y="6477000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From Jackson (FS 2013-3028)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6794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733800" y="0"/>
            <a:ext cx="541020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11318"/>
            <a:ext cx="3200400" cy="609600"/>
          </a:xfrm>
        </p:spPr>
        <p:txBody>
          <a:bodyPr/>
          <a:lstStyle/>
          <a:p>
            <a:r>
              <a:rPr lang="en-US" dirty="0" smtClean="0"/>
              <a:t>Contaminant Transport</a:t>
            </a:r>
            <a:endParaRPr lang="en-US" dirty="0"/>
          </a:p>
        </p:txBody>
      </p:sp>
      <p:pic>
        <p:nvPicPr>
          <p:cNvPr id="4" name="Picture 2" descr="Y:\CSSC\CSSC_Dye\20091202\Report\Figs\PNG\Fig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464" y="-228600"/>
            <a:ext cx="8239536" cy="764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Picture1.pn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1547797"/>
            <a:ext cx="2971800" cy="47768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57400" y="6396335"/>
            <a:ext cx="533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Jackson, P.R., Lageman, J.D., 2014, </a:t>
            </a:r>
            <a:r>
              <a:rPr lang="en-US" sz="800" dirty="0">
                <a:solidFill>
                  <a:srgbClr val="C00000"/>
                </a:solidFill>
              </a:rPr>
              <a:t>Real-time piscicide tracking using Rhodamine WT dye for support of application, transport, and deactivation strategies in riverine environments</a:t>
            </a:r>
            <a:r>
              <a:rPr lang="en-US" sz="800" dirty="0"/>
              <a:t>: U.S. Geological Survey Scientific Investigations Report 2013–5211, 43 p., </a:t>
            </a:r>
            <a:r>
              <a:rPr lang="en-US" sz="800" u="sng" dirty="0">
                <a:hlinkClick r:id="rId5"/>
              </a:rPr>
              <a:t>http://dx.doi.org/10.3133/sir20135211</a:t>
            </a:r>
            <a:r>
              <a:rPr lang="en-US" sz="8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241274" y="5113763"/>
            <a:ext cx="11115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Model results from the Univ. of Illinois </a:t>
            </a:r>
          </a:p>
          <a:p>
            <a:r>
              <a:rPr lang="en-US" sz="1200" dirty="0" smtClean="0"/>
              <a:t>(M.H. Garcia)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5143500" y="152400"/>
            <a:ext cx="1714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ADCP Data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29155" y="1210158"/>
            <a:ext cx="3861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Chicago Sanitary and Ship Canal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80399" y="1956199"/>
            <a:ext cx="1738451" cy="2731181"/>
            <a:chOff x="4797308" y="2032000"/>
            <a:chExt cx="1738451" cy="2731181"/>
          </a:xfrm>
        </p:grpSpPr>
        <p:sp>
          <p:nvSpPr>
            <p:cNvPr id="14" name="TextBox 13"/>
            <p:cNvSpPr txBox="1"/>
            <p:nvPr/>
          </p:nvSpPr>
          <p:spPr>
            <a:xfrm>
              <a:off x="5198533" y="2032000"/>
              <a:ext cx="1337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Plant Intake</a:t>
              </a:r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97308" y="4424627"/>
              <a:ext cx="13965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Plant Outfall</a:t>
              </a:r>
              <a:endParaRPr lang="en-US" sz="1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81626" y="2508116"/>
            <a:ext cx="1560669" cy="2162324"/>
            <a:chOff x="5198535" y="2423154"/>
            <a:chExt cx="1560669" cy="2162324"/>
          </a:xfrm>
        </p:grpSpPr>
        <p:sp>
          <p:nvSpPr>
            <p:cNvPr id="17" name="Oval 16"/>
            <p:cNvSpPr/>
            <p:nvPr/>
          </p:nvSpPr>
          <p:spPr bwMode="auto">
            <a:xfrm>
              <a:off x="5198535" y="3115733"/>
              <a:ext cx="1210734" cy="846667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  <a:cs typeface="Arial" charset="0"/>
                </a:rPr>
                <a:t>Power Plant</a:t>
              </a:r>
            </a:p>
          </p:txBody>
        </p:sp>
        <p:sp>
          <p:nvSpPr>
            <p:cNvPr id="18" name="Circular Arrow 17"/>
            <p:cNvSpPr/>
            <p:nvPr/>
          </p:nvSpPr>
          <p:spPr bwMode="auto">
            <a:xfrm rot="19669636" flipH="1">
              <a:off x="5628484" y="2423154"/>
              <a:ext cx="1130720" cy="84481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2276466"/>
                <a:gd name="adj5" fmla="val 12500"/>
              </a:avLst>
            </a:prstGeom>
            <a:solidFill>
              <a:schemeClr val="accent1">
                <a:alpha val="2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9" name="Down Arrow 18"/>
            <p:cNvSpPr/>
            <p:nvPr/>
          </p:nvSpPr>
          <p:spPr bwMode="auto">
            <a:xfrm rot="-1800000">
              <a:off x="5912154" y="3953891"/>
              <a:ext cx="202937" cy="631587"/>
            </a:xfrm>
            <a:prstGeom prst="downArrow">
              <a:avLst/>
            </a:prstGeom>
            <a:solidFill>
              <a:schemeClr val="accent1">
                <a:alpha val="2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13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458200" cy="609600"/>
          </a:xfrm>
        </p:spPr>
        <p:txBody>
          <a:bodyPr/>
          <a:lstStyle/>
          <a:p>
            <a:r>
              <a:rPr lang="en-US" dirty="0" smtClean="0"/>
              <a:t>Limnology and Nearshore Circulation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1090961"/>
            <a:ext cx="7873964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362200" y="6298426"/>
            <a:ext cx="62087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Jackson, P.R., 2013, </a:t>
            </a:r>
            <a:r>
              <a:rPr lang="en-US" sz="1000" dirty="0">
                <a:solidFill>
                  <a:srgbClr val="C00000"/>
                </a:solidFill>
              </a:rPr>
              <a:t>Circulation, mixing, and transport in nearshore Lake Erie in the vicinity of Villa Angela Beach and Euclid Creek, Cleveland, Ohio, September 11–12, 2012</a:t>
            </a:r>
            <a:r>
              <a:rPr lang="en-US" sz="1000" dirty="0"/>
              <a:t>: U.S. Geological Survey Scientific Investigations Report 2013–5198, 34 p., </a:t>
            </a:r>
            <a:r>
              <a:rPr lang="en-US" sz="1000" u="sng" dirty="0">
                <a:hlinkClick r:id="rId3"/>
              </a:rPr>
              <a:t>http://dx.doi.org/10.3133/sir20135198</a:t>
            </a:r>
            <a:r>
              <a:rPr lang="en-US" sz="1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818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810000" cy="609600"/>
          </a:xfrm>
        </p:spPr>
        <p:txBody>
          <a:bodyPr/>
          <a:lstStyle/>
          <a:p>
            <a:r>
              <a:rPr lang="en-US" dirty="0" smtClean="0"/>
              <a:t>Biological Studies</a:t>
            </a:r>
            <a:endParaRPr lang="en-US" dirty="0"/>
          </a:p>
        </p:txBody>
      </p:sp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51" y="-22738"/>
            <a:ext cx="5055157" cy="6247891"/>
          </a:xfrm>
        </p:spPr>
      </p:pic>
      <p:sp>
        <p:nvSpPr>
          <p:cNvPr id="13" name="TextBox 12"/>
          <p:cNvSpPr txBox="1"/>
          <p:nvPr/>
        </p:nvSpPr>
        <p:spPr>
          <a:xfrm>
            <a:off x="372532" y="1600200"/>
            <a:ext cx="35136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/>
              <a:t>V</a:t>
            </a:r>
            <a:r>
              <a:rPr lang="en-US" sz="2800" i="1" baseline="-25000" dirty="0" err="1" smtClean="0"/>
              <a:t>s</a:t>
            </a:r>
            <a:r>
              <a:rPr lang="en-US" sz="2800" dirty="0" smtClean="0"/>
              <a:t> = settling velocity</a:t>
            </a:r>
          </a:p>
          <a:p>
            <a:r>
              <a:rPr lang="en-US" sz="2800" i="1" dirty="0" smtClean="0"/>
              <a:t>u*</a:t>
            </a:r>
            <a:r>
              <a:rPr lang="en-US" sz="2800" dirty="0" smtClean="0"/>
              <a:t> = shear velocity</a:t>
            </a:r>
          </a:p>
          <a:p>
            <a:endParaRPr lang="en-US" sz="2800" dirty="0"/>
          </a:p>
          <a:p>
            <a:r>
              <a:rPr lang="en-US" sz="2800" dirty="0" smtClean="0"/>
              <a:t>If </a:t>
            </a:r>
            <a:r>
              <a:rPr lang="en-US" sz="2800" i="1" dirty="0" smtClean="0"/>
              <a:t>u*</a:t>
            </a:r>
            <a:r>
              <a:rPr lang="en-US" sz="2800" dirty="0" smtClean="0"/>
              <a:t> &gt; </a:t>
            </a:r>
            <a:r>
              <a:rPr lang="en-US" sz="2800" i="1" dirty="0" err="1" smtClean="0"/>
              <a:t>V</a:t>
            </a:r>
            <a:r>
              <a:rPr lang="en-US" sz="2800" i="1" baseline="-25000" dirty="0" err="1" smtClean="0"/>
              <a:t>s</a:t>
            </a:r>
            <a:r>
              <a:rPr lang="en-US" sz="2800" dirty="0" smtClean="0"/>
              <a:t>, eggs should remain in suspension</a:t>
            </a:r>
          </a:p>
          <a:p>
            <a:endParaRPr lang="en-US" sz="2800" dirty="0"/>
          </a:p>
          <a:p>
            <a:r>
              <a:rPr lang="en-US" sz="2800" dirty="0" smtClean="0"/>
              <a:t>Eggs that settle on the bottom are thought to perish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7828739" y="1806062"/>
            <a:ext cx="1383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C00000"/>
                </a:solidFill>
              </a:rPr>
              <a:t>u*</a:t>
            </a:r>
            <a:r>
              <a:rPr lang="en-US" sz="1600" dirty="0" smtClean="0">
                <a:solidFill>
                  <a:srgbClr val="C00000"/>
                </a:solidFill>
              </a:rPr>
              <a:t> ≈ 2.1 cm/s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051" y="891660"/>
            <a:ext cx="660137" cy="76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9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505200" cy="609600"/>
          </a:xfrm>
        </p:spPr>
        <p:txBody>
          <a:bodyPr/>
          <a:lstStyle/>
          <a:p>
            <a:r>
              <a:rPr lang="en-US" sz="2800" dirty="0" smtClean="0"/>
              <a:t>Biological Studies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6646801"/>
            <a:ext cx="21964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From Murphy and Jackson (SIR 2013-5106)</a:t>
            </a:r>
            <a:endParaRPr lang="en-US" sz="8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4114800" y="10703"/>
            <a:ext cx="502920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163103"/>
            <a:ext cx="4915968" cy="6574368"/>
          </a:xfrm>
        </p:spPr>
      </p:pic>
      <p:sp>
        <p:nvSpPr>
          <p:cNvPr id="17" name="Rectangle 16"/>
          <p:cNvSpPr/>
          <p:nvPr/>
        </p:nvSpPr>
        <p:spPr>
          <a:xfrm>
            <a:off x="152400" y="4927684"/>
            <a:ext cx="311838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Murphy, E.A., and Jackson, P.R., 2013, </a:t>
            </a:r>
            <a:r>
              <a:rPr lang="en-US" sz="1100" dirty="0">
                <a:solidFill>
                  <a:srgbClr val="C00000"/>
                </a:solidFill>
              </a:rPr>
              <a:t>Hydraulic and water-quality data collection for the investigation of Great Lakes tributaries for Asian carp spawning and egg-transport suitability</a:t>
            </a:r>
            <a:r>
              <a:rPr lang="en-US" sz="1100" dirty="0"/>
              <a:t>: U.S. Geological Survey Scientific Investigations Report 2013–5106, 30 p., </a:t>
            </a:r>
            <a:r>
              <a:rPr lang="en-US" sz="1100" u="sng" dirty="0">
                <a:hlinkClick r:id="rId3"/>
              </a:rPr>
              <a:t>http://pubs.usgs.gov/sir/2013/5106/</a:t>
            </a:r>
            <a:r>
              <a:rPr lang="en-US" sz="11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26773" y="1064217"/>
            <a:ext cx="1904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Velocity magnitude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734549" y="1626980"/>
            <a:ext cx="1596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Vertical velocity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859455" y="2189743"/>
            <a:ext cx="1471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Shear velocity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600043" y="2752506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Depth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994429" y="3315269"/>
            <a:ext cx="1336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Temperature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210240" y="3878032"/>
            <a:ext cx="2121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Specific conductance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542061" y="4440795"/>
            <a:ext cx="1789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Dissolved oxygen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3885377" y="5003558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368825" y="5566321"/>
            <a:ext cx="962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Turbidity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1654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505200" cy="609600"/>
          </a:xfrm>
        </p:spPr>
        <p:txBody>
          <a:bodyPr/>
          <a:lstStyle/>
          <a:p>
            <a:r>
              <a:rPr lang="en-US" sz="2800" dirty="0" smtClean="0"/>
              <a:t>Biological Studies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274320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From Murphy and Jackson (SIR 2013-5106)</a:t>
            </a:r>
            <a:endParaRPr lang="en-US" sz="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014930"/>
            <a:ext cx="6781800" cy="5699154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7715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27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Contributors to VMT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024" y="1143000"/>
            <a:ext cx="82296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Primary Developers:</a:t>
            </a:r>
          </a:p>
          <a:p>
            <a:r>
              <a:rPr lang="en-US" sz="1800" dirty="0"/>
              <a:t>Ryan Jackson (USGS Illinois WSC)</a:t>
            </a:r>
          </a:p>
          <a:p>
            <a:r>
              <a:rPr lang="en-US" sz="1800" dirty="0" smtClean="0"/>
              <a:t>*Frank </a:t>
            </a:r>
            <a:r>
              <a:rPr lang="en-US" sz="1800" dirty="0"/>
              <a:t>Engel (USGS Illinois WSC</a:t>
            </a:r>
            <a:r>
              <a:rPr lang="en-US" sz="1800" dirty="0" smtClean="0"/>
              <a:t>) </a:t>
            </a:r>
            <a:endParaRPr lang="en-US" sz="1800" dirty="0"/>
          </a:p>
          <a:p>
            <a:r>
              <a:rPr lang="en-US" sz="1800" dirty="0" smtClean="0"/>
              <a:t>Dan Parsons (Univ. of Hull, UK)</a:t>
            </a:r>
          </a:p>
          <a:p>
            <a:r>
              <a:rPr lang="en-US" sz="1800" dirty="0" smtClean="0"/>
              <a:t>Jon Czuba (former USGS)</a:t>
            </a:r>
          </a:p>
          <a:p>
            <a:r>
              <a:rPr lang="en-US" sz="1800" dirty="0" smtClean="0"/>
              <a:t>Dave Mueller (USGS OSW)</a:t>
            </a:r>
          </a:p>
          <a:p>
            <a:endParaRPr lang="en-US" sz="1200" dirty="0" smtClean="0"/>
          </a:p>
          <a:p>
            <a:pPr>
              <a:buNone/>
            </a:pPr>
            <a:r>
              <a:rPr lang="en-US" sz="1800" dirty="0" smtClean="0"/>
              <a:t>Input and support from:</a:t>
            </a:r>
          </a:p>
          <a:p>
            <a:r>
              <a:rPr lang="en-US" sz="1600" dirty="0" smtClean="0"/>
              <a:t>Kevin Oberg (USGS OSW)</a:t>
            </a:r>
          </a:p>
          <a:p>
            <a:r>
              <a:rPr lang="en-US" sz="1600" dirty="0"/>
              <a:t>Bruce Rhoads (University of Illinois)</a:t>
            </a:r>
          </a:p>
          <a:p>
            <a:r>
              <a:rPr lang="en-US" sz="1600" dirty="0" smtClean="0"/>
              <a:t>Kevin Johnson (USGS Illinois WSC)</a:t>
            </a:r>
          </a:p>
          <a:p>
            <a:r>
              <a:rPr lang="en-US" sz="1600" dirty="0" smtClean="0"/>
              <a:t>Jim Best (University of Illinois)</a:t>
            </a:r>
          </a:p>
          <a:p>
            <a:r>
              <a:rPr lang="en-US" sz="1600" dirty="0" smtClean="0"/>
              <a:t>Marcelo Garcia (University of Illinois)</a:t>
            </a:r>
          </a:p>
          <a:p>
            <a:r>
              <a:rPr lang="en-US" sz="1600" dirty="0" smtClean="0"/>
              <a:t>Jim Riley (Eastern Illinois University)</a:t>
            </a:r>
          </a:p>
          <a:p>
            <a:r>
              <a:rPr lang="en-US" sz="1600" dirty="0" smtClean="0"/>
              <a:t>Ricardo Szupiany (Universidad </a:t>
            </a:r>
            <a:r>
              <a:rPr lang="en-US" sz="1600" dirty="0" err="1" smtClean="0"/>
              <a:t>Nacional</a:t>
            </a:r>
            <a:r>
              <a:rPr lang="en-US" sz="1600" dirty="0" smtClean="0"/>
              <a:t> del </a:t>
            </a:r>
            <a:r>
              <a:rPr lang="en-US" sz="1600" dirty="0" err="1" smtClean="0"/>
              <a:t>Litoral</a:t>
            </a:r>
            <a:r>
              <a:rPr lang="en-US" sz="1600" dirty="0" smtClean="0"/>
              <a:t>, Argentina)</a:t>
            </a:r>
          </a:p>
          <a:p>
            <a:r>
              <a:rPr lang="en-US" sz="1600" dirty="0" smtClean="0"/>
              <a:t>And many others!</a:t>
            </a:r>
          </a:p>
          <a:p>
            <a:endParaRPr lang="en-US" sz="16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562600" y="1828800"/>
            <a:ext cx="2546953" cy="3276600"/>
            <a:chOff x="5562600" y="1828800"/>
            <a:chExt cx="2546953" cy="3276600"/>
          </a:xfrm>
        </p:grpSpPr>
        <p:pic>
          <p:nvPicPr>
            <p:cNvPr id="1026" name="Picture 2" descr="C:\Users\pjackson\AppData\Local\Microsoft\Windows\Temporary Internet Files\Content.IE5\PWTSS4OU\MC900112344[1].wm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62600" y="1828800"/>
              <a:ext cx="2546953" cy="3276600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 rot="18381420">
              <a:off x="6906335" y="2392630"/>
              <a:ext cx="56297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000000"/>
                  </a:solidFill>
                </a:rPr>
                <a:t>Jackson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20289044">
              <a:off x="6840633" y="2931705"/>
              <a:ext cx="4828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000000"/>
                  </a:solidFill>
                </a:rPr>
                <a:t>Czuba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4321153">
              <a:off x="6492328" y="3096688"/>
              <a:ext cx="56297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000000"/>
                  </a:solidFill>
                </a:rPr>
                <a:t>Parsons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4111719">
              <a:off x="6617159" y="2725992"/>
              <a:ext cx="52129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000000"/>
                  </a:solidFill>
                </a:rPr>
                <a:t>Mueller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7662323">
              <a:off x="7283672" y="2179660"/>
              <a:ext cx="4491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000000"/>
                  </a:solidFill>
                </a:rPr>
                <a:t>Engel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77000" y="3962400"/>
              <a:ext cx="10005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2800" b="1" spc="150" dirty="0">
                  <a:ln w="11430"/>
                  <a:solidFill>
                    <a:srgbClr val="2A7046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VMT</a:t>
              </a:r>
            </a:p>
          </p:txBody>
        </p:sp>
      </p:grpSp>
      <p:pic>
        <p:nvPicPr>
          <p:cNvPr id="1027" name="Picture 3" descr="C:\Users\pjackson\AppData\Local\Microsoft\Windows\Temporary Internet Files\Content.IE5\WJVOWNCV\MC90015035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2389">
            <a:off x="7564231" y="2191940"/>
            <a:ext cx="585945" cy="59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441446" y="1456306"/>
            <a:ext cx="1474008" cy="2088526"/>
            <a:chOff x="7441446" y="1456306"/>
            <a:chExt cx="1474008" cy="2088526"/>
          </a:xfrm>
        </p:grpSpPr>
        <p:pic>
          <p:nvPicPr>
            <p:cNvPr id="4" name="Picture 2" descr="C:\Users\pjackson\AppData\Local\Microsoft\Windows\Temporary Internet Files\Content.IE5\I8DNE0PU\MC900038648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3222" y="2603893"/>
              <a:ext cx="399821" cy="245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pjackson\AppData\Local\Microsoft\Windows\Temporary Internet Files\Content.IE5\WJVOWNCV\MC900112836[1]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1446" y="1456306"/>
              <a:ext cx="850641" cy="610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pjackson\AppData\Local\Microsoft\Windows\Temporary Internet Files\Content.IE5\RTJI314R\MC900239575[1].wm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6069" y="3014607"/>
              <a:ext cx="759385" cy="530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pjackson\AppData\Local\Microsoft\Windows\Temporary Internet Files\Content.IE5\WJVOWNCV\MC900348861[1].wm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2087" y="1696958"/>
              <a:ext cx="365967" cy="74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6396816" y="6324600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*Current primary coder</a:t>
            </a:r>
          </a:p>
        </p:txBody>
      </p:sp>
    </p:spTree>
    <p:extLst>
      <p:ext uri="{BB962C8B-B14F-4D97-AF65-F5344CB8AC3E}">
        <p14:creationId xmlns:p14="http://schemas.microsoft.com/office/powerpoint/2010/main" val="218958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Streamgaging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95400"/>
            <a:ext cx="9144000" cy="506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11659" y="5944904"/>
            <a:ext cx="685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Jackson, P.R., Johnson, K.K., and Duncker, J.J., 2012, </a:t>
            </a:r>
            <a:r>
              <a:rPr lang="en-US" sz="1100" dirty="0">
                <a:solidFill>
                  <a:srgbClr val="C00000"/>
                </a:solidFill>
              </a:rPr>
              <a:t>Comparison of index velocity measurements made with a horizontal acoustic Doppler current profiler and a three-path acoustic velocity meter for computation of discharge in the Chicago Sanitary and Ship Canal near Lemont, Illinois</a:t>
            </a:r>
            <a:r>
              <a:rPr lang="en-US" sz="1100" dirty="0"/>
              <a:t>: U.S. Geological Survey Scientific Investigations Report 2011–5205, 42 p.</a:t>
            </a:r>
          </a:p>
        </p:txBody>
      </p:sp>
    </p:spTree>
    <p:extLst>
      <p:ext uri="{BB962C8B-B14F-4D97-AF65-F5344CB8AC3E}">
        <p14:creationId xmlns:p14="http://schemas.microsoft.com/office/powerpoint/2010/main" val="107951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Calibration/Validation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2895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Missouri River near St. Charles, MO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dirty="0" smtClean="0"/>
              <a:t>Data collected as part of SW2782 Velocity Mapping and Bathymetry with ADCPs</a:t>
            </a:r>
          </a:p>
          <a:p>
            <a:pPr marL="0" indent="0">
              <a:buNone/>
            </a:pPr>
            <a:r>
              <a:rPr lang="en-US" sz="1800" dirty="0" smtClean="0"/>
              <a:t>(modeled in </a:t>
            </a:r>
            <a:r>
              <a:rPr lang="en-US" sz="1800" dirty="0" err="1" smtClean="0"/>
              <a:t>iRIC</a:t>
            </a:r>
            <a:r>
              <a:rPr lang="en-US" sz="1800" dirty="0" smtClean="0"/>
              <a:t> with </a:t>
            </a:r>
            <a:r>
              <a:rPr lang="en-US" sz="1800" dirty="0" err="1" smtClean="0"/>
              <a:t>FaSTMECH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399"/>
            <a:ext cx="5677662" cy="545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42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VMT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C00000"/>
                </a:solidFill>
              </a:rPr>
              <a:t>2009</a:t>
            </a:r>
            <a:r>
              <a:rPr lang="en-US" sz="2400" dirty="0"/>
              <a:t>—3 day course (Santa Fe Argentina)</a:t>
            </a:r>
          </a:p>
          <a:p>
            <a:r>
              <a:rPr lang="en-US" sz="2400" dirty="0">
                <a:solidFill>
                  <a:srgbClr val="C00000"/>
                </a:solidFill>
              </a:rPr>
              <a:t>2011</a:t>
            </a:r>
            <a:r>
              <a:rPr lang="en-US" sz="2400" dirty="0"/>
              <a:t>—1/2 day short course (Tampa)</a:t>
            </a:r>
          </a:p>
          <a:p>
            <a:r>
              <a:rPr lang="en-US" sz="2400" dirty="0">
                <a:solidFill>
                  <a:srgbClr val="C00000"/>
                </a:solidFill>
              </a:rPr>
              <a:t>2012</a:t>
            </a:r>
            <a:r>
              <a:rPr lang="en-US" sz="2400" dirty="0"/>
              <a:t>—1 day short course (HMEM, Utah)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2013, 2014</a:t>
            </a:r>
            <a:r>
              <a:rPr lang="en-US" sz="2400" dirty="0" smtClean="0"/>
              <a:t>—1 </a:t>
            </a:r>
            <a:r>
              <a:rPr lang="en-US" sz="2400" dirty="0"/>
              <a:t>week USGS training course </a:t>
            </a:r>
            <a:r>
              <a:rPr lang="en-US" sz="24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SW2782 Velocity Mapping and Bathymetry with ADCPs </a:t>
            </a:r>
            <a:r>
              <a:rPr lang="en-US" sz="2400" dirty="0" smtClean="0"/>
              <a:t>(St</a:t>
            </a:r>
            <a:r>
              <a:rPr lang="en-US" sz="2400" dirty="0"/>
              <a:t>. Louis)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 smtClean="0"/>
              <a:t>98 trained</a:t>
            </a:r>
          </a:p>
          <a:p>
            <a:r>
              <a:rPr lang="en-US" sz="2400" dirty="0" smtClean="0"/>
              <a:t>4 agencies (USGS, USACE, USDA, Environment Canada)</a:t>
            </a:r>
          </a:p>
          <a:p>
            <a:r>
              <a:rPr lang="en-US" sz="2400" dirty="0" smtClean="0"/>
              <a:t>25+ academics </a:t>
            </a:r>
          </a:p>
          <a:p>
            <a:r>
              <a:rPr lang="en-US" sz="2400" dirty="0" smtClean="0"/>
              <a:t>7 industry reps</a:t>
            </a:r>
          </a:p>
          <a:p>
            <a:r>
              <a:rPr lang="en-US" sz="2400" dirty="0" smtClean="0"/>
              <a:t>6 countries (US, Canada, Brazil, Belgium, Argentina, Italy)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514600" y="632460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http://hydroacoustics.usgs.gov/training/register.shtml</a:t>
            </a:r>
          </a:p>
        </p:txBody>
      </p:sp>
    </p:spTree>
    <p:extLst>
      <p:ext uri="{BB962C8B-B14F-4D97-AF65-F5344CB8AC3E}">
        <p14:creationId xmlns:p14="http://schemas.microsoft.com/office/powerpoint/2010/main" val="359395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215" y="0"/>
            <a:ext cx="10314432" cy="6858000"/>
          </a:xfrm>
          <a:prstGeom prst="rect">
            <a:avLst/>
          </a:prstGeom>
        </p:spPr>
      </p:pic>
      <p:sp>
        <p:nvSpPr>
          <p:cNvPr id="5120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52400" y="381000"/>
            <a:ext cx="8229600" cy="609600"/>
          </a:xfrm>
        </p:spPr>
        <p:txBody>
          <a:bodyPr/>
          <a:lstStyle/>
          <a:p>
            <a:r>
              <a:rPr lang="en-US" sz="3600" dirty="0"/>
              <a:t>Questions?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5349895"/>
            <a:ext cx="67056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Contact Info: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Frank Engel (fengel@usgs.gov); (217) 328-9774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Ryan Jackson (pjackson@usgs.gov); (217) 328-9719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457200" y="4435495"/>
            <a:ext cx="73152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VMT Webpage:</a:t>
            </a:r>
          </a:p>
          <a:p>
            <a:r>
              <a:rPr lang="en-US" sz="2000" dirty="0">
                <a:solidFill>
                  <a:schemeClr val="tx2"/>
                </a:solidFill>
              </a:rPr>
              <a:t>http://</a:t>
            </a:r>
            <a:r>
              <a:rPr lang="en-US" sz="2000" dirty="0" smtClean="0">
                <a:solidFill>
                  <a:schemeClr val="tx2"/>
                </a:solidFill>
              </a:rPr>
              <a:t>hydroacoustics.usgs.gov/movingboat/VMT/VMT.shtml </a:t>
            </a:r>
            <a:endParaRPr lang="en-US" sz="1400" dirty="0">
              <a:solidFill>
                <a:schemeClr val="tx2"/>
              </a:solidFill>
            </a:endParaRPr>
          </a:p>
          <a:p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Additional Information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4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Incomplete List of Application Sites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600" y="1368623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1	Congo </a:t>
            </a:r>
            <a:r>
              <a:rPr lang="en-US" sz="1000" dirty="0" smtClean="0"/>
              <a:t>River (DRC, Africa)</a:t>
            </a:r>
            <a:endParaRPr lang="en-US" sz="1000" dirty="0"/>
          </a:p>
          <a:p>
            <a:r>
              <a:rPr lang="en-US" sz="1000" dirty="0"/>
              <a:t>2	Mississippi </a:t>
            </a:r>
            <a:r>
              <a:rPr lang="en-US" sz="1000" dirty="0" smtClean="0"/>
              <a:t>River (IL, MO, LA, MS)</a:t>
            </a:r>
            <a:endParaRPr lang="en-US" sz="1000" dirty="0"/>
          </a:p>
          <a:p>
            <a:r>
              <a:rPr lang="en-US" sz="1000" dirty="0"/>
              <a:t>3	Missouri </a:t>
            </a:r>
            <a:r>
              <a:rPr lang="en-US" sz="1000" dirty="0" smtClean="0"/>
              <a:t>River (MO)</a:t>
            </a:r>
            <a:endParaRPr lang="en-US" sz="1000" dirty="0"/>
          </a:p>
          <a:p>
            <a:r>
              <a:rPr lang="en-US" sz="1000" dirty="0"/>
              <a:t>4	Ohio </a:t>
            </a:r>
            <a:r>
              <a:rPr lang="en-US" sz="1000" dirty="0" smtClean="0"/>
              <a:t>River (IL, KY)</a:t>
            </a:r>
            <a:endParaRPr lang="en-US" sz="1000" dirty="0"/>
          </a:p>
          <a:p>
            <a:r>
              <a:rPr lang="en-US" sz="1000" dirty="0"/>
              <a:t>5	Chicago Sanitary and Ship </a:t>
            </a:r>
            <a:r>
              <a:rPr lang="en-US" sz="1000" dirty="0" smtClean="0"/>
              <a:t>Canal (IL)</a:t>
            </a:r>
            <a:endParaRPr lang="en-US" sz="1000" dirty="0"/>
          </a:p>
          <a:p>
            <a:r>
              <a:rPr lang="en-US" sz="1000" dirty="0"/>
              <a:t>6	Chicago </a:t>
            </a:r>
            <a:r>
              <a:rPr lang="en-US" sz="1000" dirty="0" smtClean="0"/>
              <a:t>Lakefront (Lake Michigan) (IL)</a:t>
            </a:r>
            <a:endParaRPr lang="en-US" sz="1000" dirty="0"/>
          </a:p>
          <a:p>
            <a:r>
              <a:rPr lang="en-US" sz="1000" dirty="0"/>
              <a:t>7	Lake Erie at Villa Angela </a:t>
            </a:r>
            <a:r>
              <a:rPr lang="en-US" sz="1000" dirty="0" smtClean="0"/>
              <a:t>Beach (OH)</a:t>
            </a:r>
            <a:endParaRPr lang="en-US" sz="1000" dirty="0"/>
          </a:p>
          <a:p>
            <a:r>
              <a:rPr lang="en-US" sz="1000" dirty="0"/>
              <a:t>8	Milwaukee </a:t>
            </a:r>
            <a:r>
              <a:rPr lang="en-US" sz="1000" dirty="0" smtClean="0"/>
              <a:t>River </a:t>
            </a:r>
            <a:r>
              <a:rPr lang="en-US" sz="1000" dirty="0"/>
              <a:t>(WI)</a:t>
            </a:r>
          </a:p>
          <a:p>
            <a:r>
              <a:rPr lang="en-US" sz="1000" dirty="0"/>
              <a:t>9	Menomonee </a:t>
            </a:r>
            <a:r>
              <a:rPr lang="en-US" sz="1000" dirty="0" smtClean="0"/>
              <a:t>River </a:t>
            </a:r>
            <a:r>
              <a:rPr lang="en-US" sz="1000" dirty="0"/>
              <a:t>(WI</a:t>
            </a:r>
            <a:r>
              <a:rPr lang="en-US" sz="1000" dirty="0" smtClean="0"/>
              <a:t>)</a:t>
            </a:r>
            <a:endParaRPr lang="en-US" sz="1000" dirty="0"/>
          </a:p>
          <a:p>
            <a:r>
              <a:rPr lang="en-US" sz="1000" dirty="0"/>
              <a:t>10	Kinnickinnic </a:t>
            </a:r>
            <a:r>
              <a:rPr lang="en-US" sz="1000" dirty="0" smtClean="0"/>
              <a:t>River </a:t>
            </a:r>
            <a:r>
              <a:rPr lang="en-US" sz="1000" dirty="0"/>
              <a:t>(WI</a:t>
            </a:r>
            <a:r>
              <a:rPr lang="en-US" sz="1000" dirty="0" smtClean="0"/>
              <a:t>)</a:t>
            </a:r>
            <a:endParaRPr lang="en-US" sz="1000" dirty="0"/>
          </a:p>
          <a:p>
            <a:r>
              <a:rPr lang="en-US" sz="1000" dirty="0"/>
              <a:t>11	Green </a:t>
            </a:r>
            <a:r>
              <a:rPr lang="en-US" sz="1000" dirty="0" smtClean="0"/>
              <a:t>Bay (WI)</a:t>
            </a:r>
            <a:endParaRPr lang="en-US" sz="1000" dirty="0"/>
          </a:p>
          <a:p>
            <a:r>
              <a:rPr lang="en-US" sz="1000" dirty="0"/>
              <a:t>12	Manitowoc </a:t>
            </a:r>
            <a:r>
              <a:rPr lang="en-US" sz="1000" dirty="0" smtClean="0"/>
              <a:t>River (WI)</a:t>
            </a:r>
            <a:endParaRPr lang="en-US" sz="1000" dirty="0"/>
          </a:p>
          <a:p>
            <a:r>
              <a:rPr lang="en-US" sz="1000" dirty="0"/>
              <a:t>13	Sandusky </a:t>
            </a:r>
            <a:r>
              <a:rPr lang="en-US" sz="1000" dirty="0" smtClean="0"/>
              <a:t>River (OH)</a:t>
            </a:r>
            <a:endParaRPr lang="en-US" sz="1000" dirty="0"/>
          </a:p>
          <a:p>
            <a:r>
              <a:rPr lang="en-US" sz="1000" dirty="0" smtClean="0"/>
              <a:t>14</a:t>
            </a:r>
            <a:r>
              <a:rPr lang="en-US" sz="1000" dirty="0"/>
              <a:t>	Maumee </a:t>
            </a:r>
            <a:r>
              <a:rPr lang="en-US" sz="1000" dirty="0" smtClean="0"/>
              <a:t>River (OH)</a:t>
            </a:r>
            <a:endParaRPr lang="en-US" sz="1000" dirty="0"/>
          </a:p>
          <a:p>
            <a:r>
              <a:rPr lang="en-US" sz="1000" dirty="0"/>
              <a:t>15	Clinton </a:t>
            </a:r>
            <a:r>
              <a:rPr lang="en-US" sz="1000" dirty="0" smtClean="0"/>
              <a:t>Lake (IL)</a:t>
            </a:r>
            <a:endParaRPr lang="en-US" sz="1000" dirty="0"/>
          </a:p>
          <a:p>
            <a:r>
              <a:rPr lang="en-US" sz="1000" dirty="0"/>
              <a:t>16	Wonder </a:t>
            </a:r>
            <a:r>
              <a:rPr lang="en-US" sz="1000" dirty="0" smtClean="0"/>
              <a:t>Lake (IL)</a:t>
            </a:r>
            <a:endParaRPr lang="en-US" sz="1000" dirty="0"/>
          </a:p>
          <a:p>
            <a:r>
              <a:rPr lang="en-US" sz="1000" dirty="0"/>
              <a:t>17	Wabash </a:t>
            </a:r>
            <a:r>
              <a:rPr lang="en-US" sz="1000" dirty="0" smtClean="0"/>
              <a:t>River (IL, IN)</a:t>
            </a:r>
            <a:endParaRPr lang="en-US" sz="1000" dirty="0"/>
          </a:p>
          <a:p>
            <a:r>
              <a:rPr lang="en-US" sz="1000" dirty="0"/>
              <a:t>18	</a:t>
            </a:r>
            <a:r>
              <a:rPr lang="en-US" sz="1000" dirty="0" err="1"/>
              <a:t>Embarras</a:t>
            </a:r>
            <a:r>
              <a:rPr lang="en-US" sz="1000" dirty="0"/>
              <a:t> </a:t>
            </a:r>
            <a:r>
              <a:rPr lang="en-US" sz="1000" dirty="0" smtClean="0"/>
              <a:t>River (IL)</a:t>
            </a:r>
            <a:endParaRPr lang="en-US" sz="1000" dirty="0"/>
          </a:p>
          <a:p>
            <a:r>
              <a:rPr lang="en-US" sz="1000" dirty="0"/>
              <a:t>19	Hurunui River (New Zealand)</a:t>
            </a:r>
          </a:p>
          <a:p>
            <a:r>
              <a:rPr lang="en-US" sz="1000" dirty="0"/>
              <a:t>20	Clutha River (New Zealand)</a:t>
            </a:r>
          </a:p>
          <a:p>
            <a:r>
              <a:rPr lang="en-US" sz="1000" dirty="0"/>
              <a:t>21	Vermillion </a:t>
            </a:r>
            <a:r>
              <a:rPr lang="en-US" sz="1000" dirty="0" smtClean="0"/>
              <a:t>River (IL)</a:t>
            </a:r>
            <a:endParaRPr lang="en-US" sz="1000" dirty="0"/>
          </a:p>
          <a:p>
            <a:r>
              <a:rPr lang="en-US" sz="1000" dirty="0"/>
              <a:t>22	Boise </a:t>
            </a:r>
            <a:r>
              <a:rPr lang="en-US" sz="1000" dirty="0" smtClean="0"/>
              <a:t>River (ID)</a:t>
            </a:r>
            <a:endParaRPr lang="en-US" sz="1000" dirty="0"/>
          </a:p>
          <a:p>
            <a:r>
              <a:rPr lang="en-US" sz="1000" dirty="0"/>
              <a:t>23	Kootenai </a:t>
            </a:r>
            <a:r>
              <a:rPr lang="en-US" sz="1000" dirty="0" smtClean="0"/>
              <a:t>River (ID)</a:t>
            </a:r>
            <a:endParaRPr lang="en-US" sz="1000" dirty="0"/>
          </a:p>
          <a:p>
            <a:r>
              <a:rPr lang="en-US" sz="1000" dirty="0"/>
              <a:t>24	White </a:t>
            </a:r>
            <a:r>
              <a:rPr lang="en-US" sz="1000" dirty="0" smtClean="0"/>
              <a:t>River (IN)</a:t>
            </a:r>
            <a:endParaRPr lang="en-US" sz="1000" dirty="0"/>
          </a:p>
          <a:p>
            <a:r>
              <a:rPr lang="en-US" sz="1000" dirty="0"/>
              <a:t>25	Cal-Sag </a:t>
            </a:r>
            <a:r>
              <a:rPr lang="en-US" sz="1000" dirty="0" smtClean="0"/>
              <a:t>Channel (IL)</a:t>
            </a:r>
            <a:endParaRPr lang="en-US" sz="1000" dirty="0"/>
          </a:p>
          <a:p>
            <a:r>
              <a:rPr lang="en-US" sz="1000" dirty="0"/>
              <a:t>26	Lake </a:t>
            </a:r>
            <a:r>
              <a:rPr lang="en-US" sz="1000" dirty="0" smtClean="0"/>
              <a:t>Calumet (IL)</a:t>
            </a:r>
            <a:endParaRPr lang="en-US" sz="1000" dirty="0"/>
          </a:p>
          <a:p>
            <a:r>
              <a:rPr lang="en-US" sz="1000" dirty="0"/>
              <a:t>27	Yellow </a:t>
            </a:r>
            <a:r>
              <a:rPr lang="en-US" sz="1000" dirty="0" smtClean="0"/>
              <a:t>Sea (China)</a:t>
            </a:r>
            <a:endParaRPr lang="en-US" sz="1000" dirty="0"/>
          </a:p>
          <a:p>
            <a:r>
              <a:rPr lang="en-US" sz="1000" dirty="0"/>
              <a:t>28	Yellow </a:t>
            </a:r>
            <a:r>
              <a:rPr lang="en-US" sz="1000" dirty="0" smtClean="0"/>
              <a:t>River (China)</a:t>
            </a:r>
            <a:endParaRPr lang="en-US" sz="1000" dirty="0"/>
          </a:p>
          <a:p>
            <a:r>
              <a:rPr lang="en-US" sz="1000" dirty="0" smtClean="0"/>
              <a:t>29	Parana </a:t>
            </a:r>
            <a:r>
              <a:rPr lang="en-US" sz="1000" dirty="0"/>
              <a:t>River (Argentina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30	Rio </a:t>
            </a:r>
            <a:r>
              <a:rPr lang="en-US" sz="1000" dirty="0" err="1"/>
              <a:t>Coronda</a:t>
            </a:r>
            <a:r>
              <a:rPr lang="en-US" sz="1000" dirty="0"/>
              <a:t> (Argentina)</a:t>
            </a:r>
          </a:p>
          <a:p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4800600" y="1368623"/>
            <a:ext cx="4572000" cy="486287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31</a:t>
            </a:r>
            <a:r>
              <a:rPr lang="en-US" sz="1000" dirty="0"/>
              <a:t>	Madeira River (Brazil)</a:t>
            </a:r>
          </a:p>
          <a:p>
            <a:r>
              <a:rPr lang="en-US" sz="1000" dirty="0"/>
              <a:t>32	Fox </a:t>
            </a:r>
            <a:r>
              <a:rPr lang="en-US" sz="1000" dirty="0" smtClean="0"/>
              <a:t>River (IL)</a:t>
            </a:r>
            <a:endParaRPr lang="en-US" sz="1000" dirty="0"/>
          </a:p>
          <a:p>
            <a:r>
              <a:rPr lang="en-US" sz="1000" dirty="0"/>
              <a:t>33	Arkansas </a:t>
            </a:r>
            <a:r>
              <a:rPr lang="en-US" sz="1000" dirty="0" smtClean="0"/>
              <a:t>River (AR)</a:t>
            </a:r>
            <a:endParaRPr lang="en-US" sz="1000" dirty="0"/>
          </a:p>
          <a:p>
            <a:r>
              <a:rPr lang="en-US" sz="1000" dirty="0"/>
              <a:t>34	Cowlitz </a:t>
            </a:r>
            <a:r>
              <a:rPr lang="en-US" sz="1000" dirty="0" smtClean="0"/>
              <a:t>River (WA)</a:t>
            </a:r>
            <a:endParaRPr lang="en-US" sz="1000" dirty="0"/>
          </a:p>
          <a:p>
            <a:r>
              <a:rPr lang="en-US" sz="1000" dirty="0"/>
              <a:t>35	</a:t>
            </a:r>
            <a:r>
              <a:rPr lang="en-US" sz="1000" dirty="0" err="1"/>
              <a:t>Umqua</a:t>
            </a:r>
            <a:r>
              <a:rPr lang="en-US" sz="1000" dirty="0"/>
              <a:t> </a:t>
            </a:r>
            <a:r>
              <a:rPr lang="en-US" sz="1000" dirty="0" smtClean="0"/>
              <a:t>River (OR)</a:t>
            </a:r>
            <a:endParaRPr lang="en-US" sz="1000" dirty="0"/>
          </a:p>
          <a:p>
            <a:r>
              <a:rPr lang="en-US" sz="1000" dirty="0"/>
              <a:t>36	St. Lawrence </a:t>
            </a:r>
            <a:r>
              <a:rPr lang="en-US" sz="1000" dirty="0" smtClean="0"/>
              <a:t>River (Canada)</a:t>
            </a:r>
            <a:endParaRPr lang="en-US" sz="1000" dirty="0"/>
          </a:p>
          <a:p>
            <a:r>
              <a:rPr lang="en-US" sz="1000" dirty="0"/>
              <a:t>37	Des Plaines </a:t>
            </a:r>
            <a:r>
              <a:rPr lang="en-US" sz="1000" dirty="0" smtClean="0"/>
              <a:t>River (IL)</a:t>
            </a:r>
            <a:endParaRPr lang="en-US" sz="1000" dirty="0"/>
          </a:p>
          <a:p>
            <a:r>
              <a:rPr lang="en-US" sz="1000" dirty="0"/>
              <a:t>38	Illinois </a:t>
            </a:r>
            <a:r>
              <a:rPr lang="en-US" sz="1000" dirty="0" smtClean="0"/>
              <a:t>River (IL)</a:t>
            </a:r>
            <a:endParaRPr lang="en-US" sz="1000" dirty="0"/>
          </a:p>
          <a:p>
            <a:r>
              <a:rPr lang="en-US" sz="1000" dirty="0"/>
              <a:t>39	Little Calumet </a:t>
            </a:r>
            <a:r>
              <a:rPr lang="en-US" sz="1000" dirty="0" smtClean="0"/>
              <a:t>River (IL)</a:t>
            </a:r>
            <a:endParaRPr lang="en-US" sz="1000" dirty="0"/>
          </a:p>
          <a:p>
            <a:r>
              <a:rPr lang="en-US" sz="1000" dirty="0"/>
              <a:t>40	Fraser </a:t>
            </a:r>
            <a:r>
              <a:rPr lang="en-US" sz="1000" dirty="0" smtClean="0"/>
              <a:t>River (BC, Canada)</a:t>
            </a:r>
            <a:endParaRPr lang="en-US" sz="1000" dirty="0"/>
          </a:p>
          <a:p>
            <a:r>
              <a:rPr lang="en-US" sz="1000" dirty="0"/>
              <a:t>41	St. Clair </a:t>
            </a:r>
            <a:r>
              <a:rPr lang="en-US" sz="1000" dirty="0" smtClean="0"/>
              <a:t>River (MI, Canada)</a:t>
            </a:r>
            <a:endParaRPr lang="en-US" sz="1000" dirty="0"/>
          </a:p>
          <a:p>
            <a:r>
              <a:rPr lang="en-US" sz="1000" dirty="0"/>
              <a:t>42	Big Muddy </a:t>
            </a:r>
            <a:r>
              <a:rPr lang="en-US" sz="1000" dirty="0" smtClean="0"/>
              <a:t>Creek (IL)</a:t>
            </a:r>
            <a:endParaRPr lang="en-US" sz="1000" dirty="0"/>
          </a:p>
          <a:p>
            <a:r>
              <a:rPr lang="en-US" sz="1000" dirty="0"/>
              <a:t>43	Little Wabash </a:t>
            </a:r>
            <a:r>
              <a:rPr lang="en-US" sz="1000" dirty="0" smtClean="0"/>
              <a:t>River (IL)</a:t>
            </a:r>
            <a:endParaRPr lang="en-US" sz="1000" dirty="0"/>
          </a:p>
          <a:p>
            <a:r>
              <a:rPr lang="en-US" sz="1000" dirty="0"/>
              <a:t>44	Yuma </a:t>
            </a:r>
            <a:r>
              <a:rPr lang="en-US" sz="1000" dirty="0" smtClean="0"/>
              <a:t>Canal (AZ)</a:t>
            </a:r>
            <a:endParaRPr lang="en-US" sz="1000" dirty="0"/>
          </a:p>
          <a:p>
            <a:r>
              <a:rPr lang="en-US" sz="1000" dirty="0"/>
              <a:t>45	</a:t>
            </a:r>
            <a:r>
              <a:rPr lang="en-US" sz="1000" dirty="0" smtClean="0"/>
              <a:t>Sacramento River (CA)</a:t>
            </a:r>
            <a:endParaRPr lang="en-US" sz="1000" dirty="0"/>
          </a:p>
          <a:p>
            <a:r>
              <a:rPr lang="en-US" sz="1000" dirty="0"/>
              <a:t>46	New Castle </a:t>
            </a:r>
            <a:r>
              <a:rPr lang="en-US" sz="1000" dirty="0" smtClean="0"/>
              <a:t>Reservoir (UT)</a:t>
            </a:r>
            <a:endParaRPr lang="en-US" sz="1000" dirty="0"/>
          </a:p>
          <a:p>
            <a:r>
              <a:rPr lang="en-US" sz="1000" dirty="0"/>
              <a:t>47	St. </a:t>
            </a:r>
            <a:r>
              <a:rPr lang="en-US" sz="1000" dirty="0" err="1"/>
              <a:t>Marys</a:t>
            </a:r>
            <a:r>
              <a:rPr lang="en-US" sz="1000" dirty="0"/>
              <a:t> </a:t>
            </a:r>
            <a:r>
              <a:rPr lang="en-US" sz="1000" dirty="0" smtClean="0"/>
              <a:t>River (MI, Canada)</a:t>
            </a:r>
            <a:endParaRPr lang="en-US" sz="1000" dirty="0"/>
          </a:p>
          <a:p>
            <a:r>
              <a:rPr lang="en-US" sz="1000" dirty="0"/>
              <a:t>48	Jordan </a:t>
            </a:r>
            <a:r>
              <a:rPr lang="en-US" sz="1000" dirty="0" smtClean="0"/>
              <a:t>River (UT)</a:t>
            </a:r>
            <a:endParaRPr lang="en-US" sz="1000" dirty="0"/>
          </a:p>
          <a:p>
            <a:r>
              <a:rPr lang="en-US" sz="1000" dirty="0"/>
              <a:t>49	All American </a:t>
            </a:r>
            <a:r>
              <a:rPr lang="en-US" sz="1000" dirty="0" smtClean="0"/>
              <a:t>Canal (AZ)</a:t>
            </a:r>
            <a:endParaRPr lang="en-US" sz="1000" dirty="0"/>
          </a:p>
          <a:p>
            <a:r>
              <a:rPr lang="en-US" sz="1000" dirty="0"/>
              <a:t>50	Coachella </a:t>
            </a:r>
            <a:r>
              <a:rPr lang="en-US" sz="1000" dirty="0" smtClean="0"/>
              <a:t>Canal (AZ)</a:t>
            </a:r>
            <a:endParaRPr lang="en-US" sz="1000" dirty="0"/>
          </a:p>
          <a:p>
            <a:r>
              <a:rPr lang="en-US" sz="1000" dirty="0"/>
              <a:t>51	Sangamon </a:t>
            </a:r>
            <a:r>
              <a:rPr lang="en-US" sz="1000" dirty="0" smtClean="0"/>
              <a:t>River (IL)</a:t>
            </a:r>
            <a:endParaRPr lang="en-US" sz="1000" dirty="0"/>
          </a:p>
          <a:p>
            <a:r>
              <a:rPr lang="en-US" sz="1000" dirty="0"/>
              <a:t>52	Columbia </a:t>
            </a:r>
            <a:r>
              <a:rPr lang="en-US" sz="1000" dirty="0" smtClean="0"/>
              <a:t>River (WA, OR)</a:t>
            </a:r>
            <a:endParaRPr lang="en-US" sz="1000" dirty="0"/>
          </a:p>
          <a:p>
            <a:r>
              <a:rPr lang="en-US" sz="1000" dirty="0"/>
              <a:t>53	</a:t>
            </a:r>
            <a:r>
              <a:rPr lang="en-US" sz="1000" dirty="0" smtClean="0"/>
              <a:t>Snake River (WA) </a:t>
            </a:r>
            <a:endParaRPr lang="en-US" sz="1000" dirty="0"/>
          </a:p>
          <a:p>
            <a:r>
              <a:rPr lang="en-US" sz="1000" dirty="0"/>
              <a:t>54	</a:t>
            </a:r>
            <a:r>
              <a:rPr lang="en-US" sz="1000" dirty="0" err="1"/>
              <a:t>Shepaug</a:t>
            </a:r>
            <a:r>
              <a:rPr lang="en-US" sz="1000" dirty="0"/>
              <a:t> </a:t>
            </a:r>
            <a:r>
              <a:rPr lang="en-US" sz="1000" dirty="0" smtClean="0"/>
              <a:t>River (CT)</a:t>
            </a:r>
            <a:endParaRPr lang="en-US" sz="1000" dirty="0"/>
          </a:p>
          <a:p>
            <a:r>
              <a:rPr lang="en-US" sz="1000" dirty="0"/>
              <a:t>55	Susquehanna </a:t>
            </a:r>
            <a:r>
              <a:rPr lang="en-US" sz="1000" dirty="0" smtClean="0"/>
              <a:t>River (CT)</a:t>
            </a:r>
            <a:endParaRPr lang="en-US" sz="1000" dirty="0"/>
          </a:p>
          <a:p>
            <a:r>
              <a:rPr lang="en-US" sz="1000" dirty="0"/>
              <a:t>56	Lake </a:t>
            </a:r>
            <a:r>
              <a:rPr lang="en-US" sz="1000" dirty="0" err="1" smtClean="0"/>
              <a:t>Lillinonah</a:t>
            </a:r>
            <a:r>
              <a:rPr lang="en-US" sz="1000" dirty="0" smtClean="0"/>
              <a:t> (CT)</a:t>
            </a:r>
            <a:endParaRPr lang="en-US" sz="1000" dirty="0"/>
          </a:p>
          <a:p>
            <a:r>
              <a:rPr lang="en-US" sz="1000" dirty="0"/>
              <a:t>57	Patoka </a:t>
            </a:r>
            <a:r>
              <a:rPr lang="en-US" sz="1000" dirty="0" smtClean="0"/>
              <a:t>Lake (KY)</a:t>
            </a:r>
            <a:endParaRPr lang="en-US" sz="1000" dirty="0"/>
          </a:p>
          <a:p>
            <a:r>
              <a:rPr lang="en-US" sz="1000" dirty="0"/>
              <a:t>58	Rasmussen </a:t>
            </a:r>
            <a:r>
              <a:rPr lang="en-US" sz="1000" dirty="0" smtClean="0"/>
              <a:t>Lake (IL)</a:t>
            </a:r>
            <a:endParaRPr lang="en-US" sz="1000" dirty="0"/>
          </a:p>
          <a:p>
            <a:r>
              <a:rPr lang="en-US" sz="1000" dirty="0"/>
              <a:t>59	</a:t>
            </a:r>
            <a:r>
              <a:rPr lang="en-US" sz="1000" dirty="0" err="1"/>
              <a:t>Colastine</a:t>
            </a:r>
            <a:r>
              <a:rPr lang="en-US" sz="1000" dirty="0"/>
              <a:t> River (Argentina)</a:t>
            </a:r>
          </a:p>
          <a:p>
            <a:r>
              <a:rPr lang="en-US" sz="1000" dirty="0" smtClean="0"/>
              <a:t>60	Fire </a:t>
            </a:r>
            <a:r>
              <a:rPr lang="en-US" sz="1000" dirty="0"/>
              <a:t>Island </a:t>
            </a:r>
            <a:r>
              <a:rPr lang="en-US" sz="1000" dirty="0" smtClean="0"/>
              <a:t>Breach (NY)</a:t>
            </a:r>
          </a:p>
          <a:p>
            <a:r>
              <a:rPr lang="en-US" sz="1000" dirty="0" smtClean="0"/>
              <a:t>61	Sugar Creek (IL)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7775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Known Projects Using/Citing VMT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3864167" cy="519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66800"/>
            <a:ext cx="3864167" cy="501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69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 Citing VMT Continued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95400"/>
            <a:ext cx="3864167" cy="205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06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64" name="Straight Connector 6463"/>
          <p:cNvCxnSpPr/>
          <p:nvPr>
            <p:custDataLst>
              <p:tags r:id="rId2"/>
            </p:custDataLst>
          </p:nvPr>
        </p:nvCxnSpPr>
        <p:spPr bwMode="auto">
          <a:xfrm>
            <a:off x="2013444" y="2353711"/>
            <a:ext cx="0" cy="69428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454" name="Straight Connector 6453"/>
          <p:cNvCxnSpPr/>
          <p:nvPr>
            <p:custDataLst>
              <p:tags r:id="rId3"/>
            </p:custDataLst>
          </p:nvPr>
        </p:nvCxnSpPr>
        <p:spPr bwMode="auto">
          <a:xfrm>
            <a:off x="3075672" y="1295142"/>
            <a:ext cx="0" cy="175285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443" name="Straight Connector 6442"/>
          <p:cNvCxnSpPr/>
          <p:nvPr>
            <p:custDataLst>
              <p:tags r:id="rId4"/>
            </p:custDataLst>
          </p:nvPr>
        </p:nvCxnSpPr>
        <p:spPr bwMode="auto">
          <a:xfrm>
            <a:off x="3959225" y="1846959"/>
            <a:ext cx="0" cy="120104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432" name="Straight Connector 6431"/>
          <p:cNvCxnSpPr/>
          <p:nvPr>
            <p:custDataLst>
              <p:tags r:id="rId5"/>
            </p:custDataLst>
          </p:nvPr>
        </p:nvCxnSpPr>
        <p:spPr bwMode="auto">
          <a:xfrm>
            <a:off x="3390635" y="2532888"/>
            <a:ext cx="0" cy="515112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422" name="Straight Connector 6421"/>
          <p:cNvCxnSpPr/>
          <p:nvPr>
            <p:custDataLst>
              <p:tags r:id="rId6"/>
            </p:custDataLst>
          </p:nvPr>
        </p:nvCxnSpPr>
        <p:spPr bwMode="auto">
          <a:xfrm>
            <a:off x="3954687" y="3429000"/>
            <a:ext cx="0" cy="115722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411" name="Straight Connector 6410"/>
          <p:cNvCxnSpPr/>
          <p:nvPr>
            <p:custDataLst>
              <p:tags r:id="rId7"/>
            </p:custDataLst>
          </p:nvPr>
        </p:nvCxnSpPr>
        <p:spPr bwMode="auto">
          <a:xfrm>
            <a:off x="5078673" y="3429000"/>
            <a:ext cx="0" cy="54610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401" name="Straight Connector 6400"/>
          <p:cNvCxnSpPr/>
          <p:nvPr>
            <p:custDataLst>
              <p:tags r:id="rId8"/>
            </p:custDataLst>
          </p:nvPr>
        </p:nvCxnSpPr>
        <p:spPr bwMode="auto">
          <a:xfrm>
            <a:off x="6147077" y="3429000"/>
            <a:ext cx="0" cy="155943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390" name="Straight Connector 6389"/>
          <p:cNvCxnSpPr/>
          <p:nvPr>
            <p:custDataLst>
              <p:tags r:id="rId9"/>
            </p:custDataLst>
          </p:nvPr>
        </p:nvCxnSpPr>
        <p:spPr bwMode="auto">
          <a:xfrm>
            <a:off x="6210893" y="859557"/>
            <a:ext cx="0" cy="218844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379" name="Straight Connector 6378"/>
          <p:cNvCxnSpPr/>
          <p:nvPr>
            <p:custDataLst>
              <p:tags r:id="rId10"/>
            </p:custDataLst>
          </p:nvPr>
        </p:nvCxnSpPr>
        <p:spPr bwMode="auto">
          <a:xfrm>
            <a:off x="6330291" y="1411374"/>
            <a:ext cx="0" cy="1636626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368" name="Straight Connector 6367"/>
          <p:cNvCxnSpPr/>
          <p:nvPr>
            <p:custDataLst>
              <p:tags r:id="rId11"/>
            </p:custDataLst>
          </p:nvPr>
        </p:nvCxnSpPr>
        <p:spPr bwMode="auto">
          <a:xfrm>
            <a:off x="6709070" y="1972131"/>
            <a:ext cx="0" cy="107586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357" name="Straight Connector 6356"/>
          <p:cNvCxnSpPr/>
          <p:nvPr>
            <p:custDataLst>
              <p:tags r:id="rId12"/>
            </p:custDataLst>
          </p:nvPr>
        </p:nvCxnSpPr>
        <p:spPr bwMode="auto">
          <a:xfrm>
            <a:off x="6752300" y="2523948"/>
            <a:ext cx="0" cy="524052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347" name="Straight Connector 6346"/>
          <p:cNvCxnSpPr/>
          <p:nvPr>
            <p:custDataLst>
              <p:tags r:id="rId13"/>
            </p:custDataLst>
          </p:nvPr>
        </p:nvCxnSpPr>
        <p:spPr bwMode="auto">
          <a:xfrm>
            <a:off x="6978744" y="3429000"/>
            <a:ext cx="0" cy="115722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336" name="Straight Connector 6335"/>
          <p:cNvCxnSpPr/>
          <p:nvPr>
            <p:custDataLst>
              <p:tags r:id="rId14"/>
            </p:custDataLst>
          </p:nvPr>
        </p:nvCxnSpPr>
        <p:spPr bwMode="auto">
          <a:xfrm>
            <a:off x="7483097" y="3429000"/>
            <a:ext cx="0" cy="54610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816" name="Title 181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6300" name="Rectangle 6299"/>
          <p:cNvSpPr/>
          <p:nvPr>
            <p:custDataLst>
              <p:tags r:id="rId15"/>
            </p:custDataLst>
          </p:nvPr>
        </p:nvSpPr>
        <p:spPr bwMode="auto">
          <a:xfrm>
            <a:off x="1188720" y="3048000"/>
            <a:ext cx="6766560" cy="381000"/>
          </a:xfrm>
          <a:prstGeom prst="rect">
            <a:avLst/>
          </a:prstGeom>
          <a:solidFill>
            <a:srgbClr val="B2B2B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02" name="TextBox 6301"/>
          <p:cNvSpPr txBox="1"/>
          <p:nvPr>
            <p:custDataLst>
              <p:tags r:id="rId16"/>
            </p:custDataLst>
          </p:nvPr>
        </p:nvSpPr>
        <p:spPr>
          <a:xfrm>
            <a:off x="118872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2006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04" name="Straight Connector 6303"/>
          <p:cNvCxnSpPr/>
          <p:nvPr>
            <p:custDataLst>
              <p:tags r:id="rId17"/>
            </p:custDataLst>
          </p:nvPr>
        </p:nvCxnSpPr>
        <p:spPr bwMode="auto">
          <a:xfrm>
            <a:off x="194056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05" name="TextBox 6304"/>
          <p:cNvSpPr txBox="1"/>
          <p:nvPr>
            <p:custDataLst>
              <p:tags r:id="rId18"/>
            </p:custDataLst>
          </p:nvPr>
        </p:nvSpPr>
        <p:spPr>
          <a:xfrm>
            <a:off x="194056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2007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07" name="Straight Connector 6306"/>
          <p:cNvCxnSpPr/>
          <p:nvPr>
            <p:custDataLst>
              <p:tags r:id="rId19"/>
            </p:custDataLst>
          </p:nvPr>
        </p:nvCxnSpPr>
        <p:spPr bwMode="auto">
          <a:xfrm>
            <a:off x="269240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08" name="TextBox 6307"/>
          <p:cNvSpPr txBox="1"/>
          <p:nvPr>
            <p:custDataLst>
              <p:tags r:id="rId20"/>
            </p:custDataLst>
          </p:nvPr>
        </p:nvSpPr>
        <p:spPr>
          <a:xfrm>
            <a:off x="269240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2008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10" name="Straight Connector 6309"/>
          <p:cNvCxnSpPr/>
          <p:nvPr>
            <p:custDataLst>
              <p:tags r:id="rId21"/>
            </p:custDataLst>
          </p:nvPr>
        </p:nvCxnSpPr>
        <p:spPr bwMode="auto">
          <a:xfrm>
            <a:off x="344424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11" name="TextBox 6310"/>
          <p:cNvSpPr txBox="1"/>
          <p:nvPr>
            <p:custDataLst>
              <p:tags r:id="rId22"/>
            </p:custDataLst>
          </p:nvPr>
        </p:nvSpPr>
        <p:spPr>
          <a:xfrm>
            <a:off x="344424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2009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13" name="Straight Connector 6312"/>
          <p:cNvCxnSpPr/>
          <p:nvPr>
            <p:custDataLst>
              <p:tags r:id="rId23"/>
            </p:custDataLst>
          </p:nvPr>
        </p:nvCxnSpPr>
        <p:spPr bwMode="auto">
          <a:xfrm>
            <a:off x="419608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14" name="TextBox 6313"/>
          <p:cNvSpPr txBox="1"/>
          <p:nvPr>
            <p:custDataLst>
              <p:tags r:id="rId24"/>
            </p:custDataLst>
          </p:nvPr>
        </p:nvSpPr>
        <p:spPr>
          <a:xfrm>
            <a:off x="419608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2010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16" name="Straight Connector 6315"/>
          <p:cNvCxnSpPr/>
          <p:nvPr>
            <p:custDataLst>
              <p:tags r:id="rId25"/>
            </p:custDataLst>
          </p:nvPr>
        </p:nvCxnSpPr>
        <p:spPr bwMode="auto">
          <a:xfrm>
            <a:off x="494792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17" name="TextBox 6316"/>
          <p:cNvSpPr txBox="1"/>
          <p:nvPr>
            <p:custDataLst>
              <p:tags r:id="rId26"/>
            </p:custDataLst>
          </p:nvPr>
        </p:nvSpPr>
        <p:spPr>
          <a:xfrm>
            <a:off x="494792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2011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19" name="Straight Connector 6318"/>
          <p:cNvCxnSpPr/>
          <p:nvPr>
            <p:custDataLst>
              <p:tags r:id="rId27"/>
            </p:custDataLst>
          </p:nvPr>
        </p:nvCxnSpPr>
        <p:spPr bwMode="auto">
          <a:xfrm>
            <a:off x="569976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20" name="TextBox 6319"/>
          <p:cNvSpPr txBox="1"/>
          <p:nvPr>
            <p:custDataLst>
              <p:tags r:id="rId28"/>
            </p:custDataLst>
          </p:nvPr>
        </p:nvSpPr>
        <p:spPr>
          <a:xfrm>
            <a:off x="569976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2012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22" name="Straight Connector 6321"/>
          <p:cNvCxnSpPr/>
          <p:nvPr>
            <p:custDataLst>
              <p:tags r:id="rId29"/>
            </p:custDataLst>
          </p:nvPr>
        </p:nvCxnSpPr>
        <p:spPr bwMode="auto">
          <a:xfrm>
            <a:off x="645160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23" name="TextBox 6322"/>
          <p:cNvSpPr txBox="1"/>
          <p:nvPr>
            <p:custDataLst>
              <p:tags r:id="rId30"/>
            </p:custDataLst>
          </p:nvPr>
        </p:nvSpPr>
        <p:spPr>
          <a:xfrm>
            <a:off x="645160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2013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25" name="Straight Connector 6324"/>
          <p:cNvCxnSpPr/>
          <p:nvPr>
            <p:custDataLst>
              <p:tags r:id="rId31"/>
            </p:custDataLst>
          </p:nvPr>
        </p:nvCxnSpPr>
        <p:spPr bwMode="auto">
          <a:xfrm>
            <a:off x="7203439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26" name="TextBox 6325"/>
          <p:cNvSpPr txBox="1"/>
          <p:nvPr>
            <p:custDataLst>
              <p:tags r:id="rId32"/>
            </p:custDataLst>
          </p:nvPr>
        </p:nvSpPr>
        <p:spPr>
          <a:xfrm>
            <a:off x="7203439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2014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30" name="Flowchart: Merge 6329"/>
          <p:cNvSpPr/>
          <p:nvPr>
            <p:custDataLst>
              <p:tags r:id="rId33"/>
            </p:custDataLst>
          </p:nvPr>
        </p:nvSpPr>
        <p:spPr bwMode="auto">
          <a:xfrm rot="16200000">
            <a:off x="7508497" y="3810000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32" name="TextBox 6331"/>
          <p:cNvSpPr txBox="1"/>
          <p:nvPr>
            <p:custDataLst>
              <p:tags r:id="rId34"/>
            </p:custDataLst>
          </p:nvPr>
        </p:nvSpPr>
        <p:spPr>
          <a:xfrm>
            <a:off x="7737097" y="3667485"/>
            <a:ext cx="1279525" cy="270843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2nd velocity mapping class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41" name="Flowchart: Merge 6340"/>
          <p:cNvSpPr/>
          <p:nvPr>
            <p:custDataLst>
              <p:tags r:id="rId35"/>
            </p:custDataLst>
          </p:nvPr>
        </p:nvSpPr>
        <p:spPr bwMode="auto">
          <a:xfrm rot="16200000">
            <a:off x="7004144" y="4421124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43" name="TextBox 6342"/>
          <p:cNvSpPr txBox="1"/>
          <p:nvPr>
            <p:custDataLst>
              <p:tags r:id="rId36"/>
            </p:custDataLst>
          </p:nvPr>
        </p:nvSpPr>
        <p:spPr>
          <a:xfrm>
            <a:off x="7232744" y="4346319"/>
            <a:ext cx="1539875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1st velocity mapping class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51" name="Flowchart: Merge 6350"/>
          <p:cNvSpPr/>
          <p:nvPr>
            <p:custDataLst>
              <p:tags r:id="rId37"/>
            </p:custDataLst>
          </p:nvPr>
        </p:nvSpPr>
        <p:spPr bwMode="auto">
          <a:xfrm rot="16200000">
            <a:off x="6777700" y="2523948"/>
            <a:ext cx="165100" cy="165100"/>
          </a:xfrm>
          <a:prstGeom prst="flowChartMerge">
            <a:avLst/>
          </a:prstGeom>
          <a:solidFill>
            <a:srgbClr val="B20E1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53" name="TextBox 6352"/>
          <p:cNvSpPr txBox="1"/>
          <p:nvPr>
            <p:custDataLst>
              <p:tags r:id="rId38"/>
            </p:custDataLst>
          </p:nvPr>
        </p:nvSpPr>
        <p:spPr>
          <a:xfrm>
            <a:off x="7006300" y="2449143"/>
            <a:ext cx="909638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VMT fact sheet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62" name="Flowchart: Merge 6361"/>
          <p:cNvSpPr/>
          <p:nvPr>
            <p:custDataLst>
              <p:tags r:id="rId39"/>
            </p:custDataLst>
          </p:nvPr>
        </p:nvSpPr>
        <p:spPr bwMode="auto">
          <a:xfrm rot="16200000">
            <a:off x="6734470" y="1972131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64" name="TextBox 6363"/>
          <p:cNvSpPr txBox="1"/>
          <p:nvPr>
            <p:custDataLst>
              <p:tags r:id="rId40"/>
            </p:custDataLst>
          </p:nvPr>
        </p:nvSpPr>
        <p:spPr>
          <a:xfrm>
            <a:off x="6963070" y="1897326"/>
            <a:ext cx="1390650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VMT version 4 released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73" name="Flowchart: Merge 6372"/>
          <p:cNvSpPr/>
          <p:nvPr>
            <p:custDataLst>
              <p:tags r:id="rId41"/>
            </p:custDataLst>
          </p:nvPr>
        </p:nvSpPr>
        <p:spPr bwMode="auto">
          <a:xfrm rot="16200000">
            <a:off x="6355691" y="1411374"/>
            <a:ext cx="165100" cy="165100"/>
          </a:xfrm>
          <a:prstGeom prst="flowChartMerge">
            <a:avLst/>
          </a:prstGeom>
          <a:solidFill>
            <a:srgbClr val="B20E1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75" name="TextBox 6374"/>
          <p:cNvSpPr txBox="1"/>
          <p:nvPr>
            <p:custDataLst>
              <p:tags r:id="rId42"/>
            </p:custDataLst>
          </p:nvPr>
        </p:nvSpPr>
        <p:spPr>
          <a:xfrm>
            <a:off x="6584291" y="1336569"/>
            <a:ext cx="668338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ESPL paper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84" name="Flowchart: Merge 6383"/>
          <p:cNvSpPr/>
          <p:nvPr>
            <p:custDataLst>
              <p:tags r:id="rId43"/>
            </p:custDataLst>
          </p:nvPr>
        </p:nvSpPr>
        <p:spPr bwMode="auto">
          <a:xfrm rot="16200000">
            <a:off x="6236293" y="859557"/>
            <a:ext cx="165100" cy="165100"/>
          </a:xfrm>
          <a:prstGeom prst="flowChartMerge">
            <a:avLst/>
          </a:prstGeom>
          <a:solidFill>
            <a:schemeClr val="accent4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86" name="TextBox 6385"/>
          <p:cNvSpPr txBox="1"/>
          <p:nvPr>
            <p:custDataLst>
              <p:tags r:id="rId44"/>
            </p:custDataLst>
          </p:nvPr>
        </p:nvSpPr>
        <p:spPr>
          <a:xfrm>
            <a:off x="6464893" y="784752"/>
            <a:ext cx="1452563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Mathworks consultation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95" name="Flowchart: Merge 6394"/>
          <p:cNvSpPr/>
          <p:nvPr>
            <p:custDataLst>
              <p:tags r:id="rId45"/>
            </p:custDataLst>
          </p:nvPr>
        </p:nvSpPr>
        <p:spPr bwMode="auto">
          <a:xfrm rot="16200000">
            <a:off x="6172477" y="4823331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97" name="TextBox 6396"/>
          <p:cNvSpPr txBox="1"/>
          <p:nvPr>
            <p:custDataLst>
              <p:tags r:id="rId46"/>
            </p:custDataLst>
          </p:nvPr>
        </p:nvSpPr>
        <p:spPr>
          <a:xfrm>
            <a:off x="6401077" y="4748526"/>
            <a:ext cx="1335088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Snowbird short course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05" name="Flowchart: Merge 6404"/>
          <p:cNvSpPr/>
          <p:nvPr>
            <p:custDataLst>
              <p:tags r:id="rId47"/>
            </p:custDataLst>
          </p:nvPr>
        </p:nvSpPr>
        <p:spPr bwMode="auto">
          <a:xfrm rot="16200000">
            <a:off x="5104073" y="3810000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07" name="TextBox 6406"/>
          <p:cNvSpPr txBox="1"/>
          <p:nvPr>
            <p:custDataLst>
              <p:tags r:id="rId48"/>
            </p:custDataLst>
          </p:nvPr>
        </p:nvSpPr>
        <p:spPr>
          <a:xfrm>
            <a:off x="5332673" y="3735195"/>
            <a:ext cx="1176338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Tampa short course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16" name="Flowchart: Merge 6415"/>
          <p:cNvSpPr/>
          <p:nvPr>
            <p:custDataLst>
              <p:tags r:id="rId49"/>
            </p:custDataLst>
          </p:nvPr>
        </p:nvSpPr>
        <p:spPr bwMode="auto">
          <a:xfrm rot="16200000">
            <a:off x="3980087" y="4421124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18" name="TextBox 6417"/>
          <p:cNvSpPr txBox="1"/>
          <p:nvPr>
            <p:custDataLst>
              <p:tags r:id="rId50"/>
            </p:custDataLst>
          </p:nvPr>
        </p:nvSpPr>
        <p:spPr>
          <a:xfrm>
            <a:off x="4208687" y="4278609"/>
            <a:ext cx="1498600" cy="270843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Santa Fe, Argentina short course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26" name="Flowchart: Merge 6425"/>
          <p:cNvSpPr/>
          <p:nvPr>
            <p:custDataLst>
              <p:tags r:id="rId51"/>
            </p:custDataLst>
          </p:nvPr>
        </p:nvSpPr>
        <p:spPr bwMode="auto">
          <a:xfrm rot="16200000">
            <a:off x="3416035" y="2532888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28" name="TextBox 6427"/>
          <p:cNvSpPr txBox="1"/>
          <p:nvPr>
            <p:custDataLst>
              <p:tags r:id="rId52"/>
            </p:custDataLst>
          </p:nvPr>
        </p:nvSpPr>
        <p:spPr>
          <a:xfrm>
            <a:off x="3644635" y="2458083"/>
            <a:ext cx="1333500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Jackson builds VMT v1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37" name="Flowchart: Merge 6436"/>
          <p:cNvSpPr/>
          <p:nvPr>
            <p:custDataLst>
              <p:tags r:id="rId53"/>
            </p:custDataLst>
          </p:nvPr>
        </p:nvSpPr>
        <p:spPr bwMode="auto">
          <a:xfrm rot="16200000">
            <a:off x="3984625" y="1846959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39" name="TextBox 6438"/>
          <p:cNvSpPr txBox="1"/>
          <p:nvPr>
            <p:custDataLst>
              <p:tags r:id="rId54"/>
            </p:custDataLst>
          </p:nvPr>
        </p:nvSpPr>
        <p:spPr>
          <a:xfrm>
            <a:off x="4213225" y="1772154"/>
            <a:ext cx="1501775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Engel begins contributing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48" name="Flowchart: Merge 6447"/>
          <p:cNvSpPr/>
          <p:nvPr>
            <p:custDataLst>
              <p:tags r:id="rId55"/>
            </p:custDataLst>
          </p:nvPr>
        </p:nvSpPr>
        <p:spPr bwMode="auto">
          <a:xfrm rot="16200000">
            <a:off x="3101072" y="1295142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50" name="TextBox 6449"/>
          <p:cNvSpPr txBox="1"/>
          <p:nvPr>
            <p:custDataLst>
              <p:tags r:id="rId56"/>
            </p:custDataLst>
          </p:nvPr>
        </p:nvSpPr>
        <p:spPr>
          <a:xfrm>
            <a:off x="3329672" y="1220337"/>
            <a:ext cx="1235916" cy="135422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Czuba St. Claire work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58" name="Flowchart: Merge 6457"/>
          <p:cNvSpPr/>
          <p:nvPr>
            <p:custDataLst>
              <p:tags r:id="rId57"/>
            </p:custDataLst>
          </p:nvPr>
        </p:nvSpPr>
        <p:spPr bwMode="auto">
          <a:xfrm rot="16200000">
            <a:off x="2038844" y="2362201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60" name="TextBox 6459"/>
          <p:cNvSpPr txBox="1"/>
          <p:nvPr>
            <p:custDataLst>
              <p:tags r:id="rId58"/>
            </p:custDataLst>
          </p:nvPr>
        </p:nvSpPr>
        <p:spPr>
          <a:xfrm>
            <a:off x="2267444" y="2286000"/>
            <a:ext cx="1311275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Riley confluence work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71" name="TextBox 6470"/>
          <p:cNvSpPr txBox="1"/>
          <p:nvPr>
            <p:custDataLst>
              <p:tags r:id="rId59"/>
            </p:custDataLst>
          </p:nvPr>
        </p:nvSpPr>
        <p:spPr>
          <a:xfrm>
            <a:off x="1452245" y="1704443"/>
            <a:ext cx="1333500" cy="270843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Parsons &amp; Best Parana work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5469" name="Rectangle 5468"/>
          <p:cNvSpPr/>
          <p:nvPr/>
        </p:nvSpPr>
        <p:spPr bwMode="auto">
          <a:xfrm>
            <a:off x="2038844" y="4698050"/>
            <a:ext cx="4036836" cy="171454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3038" marR="0" indent="-1730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n-US" sz="19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Basic </a:t>
            </a:r>
            <a:r>
              <a:rPr lang="en-US" sz="1900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Matlab</a:t>
            </a:r>
            <a:r>
              <a:rPr lang="en-US" sz="19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codes developed by Dan Parsons</a:t>
            </a:r>
          </a:p>
          <a:p>
            <a:pPr marL="630238" lvl="1" indent="-173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kumimoji="0" lang="en-US" sz="19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Transect</a:t>
            </a:r>
            <a:r>
              <a:rPr kumimoji="0" lang="en-US" sz="1900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 averaging</a:t>
            </a:r>
          </a:p>
          <a:p>
            <a:pPr marL="630238" lvl="1" indent="-173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900" baseline="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Secondary</a:t>
            </a:r>
            <a:r>
              <a:rPr lang="en-US" sz="19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flow computation</a:t>
            </a:r>
          </a:p>
          <a:p>
            <a:pPr marL="630238" lvl="1" indent="-173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kumimoji="0" lang="en-US" sz="19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Site</a:t>
            </a:r>
            <a:r>
              <a:rPr kumimoji="0" lang="en-US" sz="1900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 specific</a:t>
            </a:r>
            <a:r>
              <a:rPr kumimoji="0" lang="en-US" sz="19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5470" name="Rectangle 5469"/>
          <p:cNvSpPr/>
          <p:nvPr/>
        </p:nvSpPr>
        <p:spPr bwMode="auto">
          <a:xfrm>
            <a:off x="1188720" y="685800"/>
            <a:ext cx="200026" cy="4838700"/>
          </a:xfrm>
          <a:prstGeom prst="rect">
            <a:avLst/>
          </a:prstGeom>
          <a:solidFill>
            <a:srgbClr val="FFC000">
              <a:alpha val="50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69" name="Flowchart: Merge 6468"/>
          <p:cNvSpPr/>
          <p:nvPr>
            <p:custDataLst>
              <p:tags r:id="rId60"/>
            </p:custDataLst>
          </p:nvPr>
        </p:nvSpPr>
        <p:spPr bwMode="auto">
          <a:xfrm rot="16200000">
            <a:off x="1223645" y="1846959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6475" name="Straight Connector 6474"/>
          <p:cNvCxnSpPr/>
          <p:nvPr>
            <p:custDataLst>
              <p:tags r:id="rId61"/>
            </p:custDataLst>
          </p:nvPr>
        </p:nvCxnSpPr>
        <p:spPr bwMode="auto">
          <a:xfrm>
            <a:off x="1198245" y="1846959"/>
            <a:ext cx="0" cy="120104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492" name="TextBox 6491"/>
          <p:cNvSpPr txBox="1"/>
          <p:nvPr>
            <p:custDataLst>
              <p:tags r:id="rId62"/>
            </p:custDataLst>
          </p:nvPr>
        </p:nvSpPr>
        <p:spPr>
          <a:xfrm>
            <a:off x="7737097" y="3963728"/>
            <a:ext cx="519373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May 2014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6493" name="TextBox 6492"/>
          <p:cNvSpPr txBox="1"/>
          <p:nvPr>
            <p:custDataLst>
              <p:tags r:id="rId63"/>
            </p:custDataLst>
          </p:nvPr>
        </p:nvSpPr>
        <p:spPr>
          <a:xfrm>
            <a:off x="7232744" y="4507141"/>
            <a:ext cx="482504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Sep 2013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6494" name="TextBox 6493"/>
          <p:cNvSpPr txBox="1"/>
          <p:nvPr>
            <p:custDataLst>
              <p:tags r:id="rId64"/>
            </p:custDataLst>
          </p:nvPr>
        </p:nvSpPr>
        <p:spPr>
          <a:xfrm>
            <a:off x="7006300" y="2609965"/>
            <a:ext cx="519373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May 2013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6495" name="TextBox 6494"/>
          <p:cNvSpPr txBox="1"/>
          <p:nvPr>
            <p:custDataLst>
              <p:tags r:id="rId65"/>
            </p:custDataLst>
          </p:nvPr>
        </p:nvSpPr>
        <p:spPr>
          <a:xfrm>
            <a:off x="6963070" y="2058148"/>
            <a:ext cx="519373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May 2013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6496" name="TextBox 6495"/>
          <p:cNvSpPr txBox="1"/>
          <p:nvPr>
            <p:custDataLst>
              <p:tags r:id="rId66"/>
            </p:custDataLst>
          </p:nvPr>
        </p:nvSpPr>
        <p:spPr>
          <a:xfrm>
            <a:off x="6584291" y="1497391"/>
            <a:ext cx="474489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Oct 2012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6497" name="TextBox 6496"/>
          <p:cNvSpPr txBox="1"/>
          <p:nvPr>
            <p:custDataLst>
              <p:tags r:id="rId67"/>
            </p:custDataLst>
          </p:nvPr>
        </p:nvSpPr>
        <p:spPr>
          <a:xfrm>
            <a:off x="6464893" y="945574"/>
            <a:ext cx="482504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Sep 2012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6498" name="TextBox 6497"/>
          <p:cNvSpPr txBox="1"/>
          <p:nvPr>
            <p:custDataLst>
              <p:tags r:id="rId68"/>
            </p:custDataLst>
          </p:nvPr>
        </p:nvSpPr>
        <p:spPr>
          <a:xfrm>
            <a:off x="6401077" y="4909348"/>
            <a:ext cx="493725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Aug 2012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6499" name="TextBox 6498"/>
          <p:cNvSpPr txBox="1"/>
          <p:nvPr>
            <p:custDataLst>
              <p:tags r:id="rId69"/>
            </p:custDataLst>
          </p:nvPr>
        </p:nvSpPr>
        <p:spPr>
          <a:xfrm>
            <a:off x="5332673" y="3896017"/>
            <a:ext cx="506549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Mar 2011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6500" name="TextBox 6499"/>
          <p:cNvSpPr txBox="1"/>
          <p:nvPr>
            <p:custDataLst>
              <p:tags r:id="rId70"/>
            </p:custDataLst>
          </p:nvPr>
        </p:nvSpPr>
        <p:spPr>
          <a:xfrm>
            <a:off x="4208687" y="4574852"/>
            <a:ext cx="482504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Sep 2009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6501" name="TextBox 6500"/>
          <p:cNvSpPr txBox="1"/>
          <p:nvPr>
            <p:custDataLst>
              <p:tags r:id="rId71"/>
            </p:custDataLst>
          </p:nvPr>
        </p:nvSpPr>
        <p:spPr>
          <a:xfrm>
            <a:off x="3644635" y="2618905"/>
            <a:ext cx="488916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Dec 2008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6502" name="TextBox 6501"/>
          <p:cNvSpPr txBox="1"/>
          <p:nvPr>
            <p:custDataLst>
              <p:tags r:id="rId72"/>
            </p:custDataLst>
          </p:nvPr>
        </p:nvSpPr>
        <p:spPr>
          <a:xfrm>
            <a:off x="4213225" y="1932976"/>
            <a:ext cx="493725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Aug </a:t>
            </a:r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2009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6503" name="TextBox 6502"/>
          <p:cNvSpPr txBox="1"/>
          <p:nvPr>
            <p:custDataLst>
              <p:tags r:id="rId73"/>
            </p:custDataLst>
          </p:nvPr>
        </p:nvSpPr>
        <p:spPr>
          <a:xfrm>
            <a:off x="3329672" y="1381159"/>
            <a:ext cx="732573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Summer 2008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6504" name="TextBox 6503"/>
          <p:cNvSpPr txBox="1"/>
          <p:nvPr>
            <p:custDataLst>
              <p:tags r:id="rId74"/>
            </p:custDataLst>
          </p:nvPr>
        </p:nvSpPr>
        <p:spPr>
          <a:xfrm>
            <a:off x="2267444" y="2446822"/>
            <a:ext cx="482504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Feb 2007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6505" name="TextBox 6504"/>
          <p:cNvSpPr txBox="1"/>
          <p:nvPr>
            <p:custDataLst>
              <p:tags r:id="rId75"/>
            </p:custDataLst>
          </p:nvPr>
        </p:nvSpPr>
        <p:spPr>
          <a:xfrm>
            <a:off x="1452245" y="2000686"/>
            <a:ext cx="262892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2006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417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Box 85"/>
          <p:cNvSpPr txBox="1"/>
          <p:nvPr>
            <p:custDataLst>
              <p:tags r:id="rId2"/>
            </p:custDataLst>
          </p:nvPr>
        </p:nvSpPr>
        <p:spPr>
          <a:xfrm>
            <a:off x="2267444" y="2446822"/>
            <a:ext cx="482504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Feb 2007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87" name="TextBox 86"/>
          <p:cNvSpPr txBox="1"/>
          <p:nvPr>
            <p:custDataLst>
              <p:tags r:id="rId3"/>
            </p:custDataLst>
          </p:nvPr>
        </p:nvSpPr>
        <p:spPr>
          <a:xfrm>
            <a:off x="1452245" y="2000686"/>
            <a:ext cx="262892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2006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cxnSp>
        <p:nvCxnSpPr>
          <p:cNvPr id="6475" name="Straight Connector 6474"/>
          <p:cNvCxnSpPr/>
          <p:nvPr>
            <p:custDataLst>
              <p:tags r:id="rId4"/>
            </p:custDataLst>
          </p:nvPr>
        </p:nvCxnSpPr>
        <p:spPr bwMode="auto">
          <a:xfrm>
            <a:off x="1198245" y="1846959"/>
            <a:ext cx="0" cy="120104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464" name="Straight Connector 6463"/>
          <p:cNvCxnSpPr/>
          <p:nvPr>
            <p:custDataLst>
              <p:tags r:id="rId5"/>
            </p:custDataLst>
          </p:nvPr>
        </p:nvCxnSpPr>
        <p:spPr bwMode="auto">
          <a:xfrm>
            <a:off x="2013444" y="2353711"/>
            <a:ext cx="0" cy="69428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432" name="Straight Connector 6431"/>
          <p:cNvCxnSpPr/>
          <p:nvPr>
            <p:custDataLst>
              <p:tags r:id="rId6"/>
            </p:custDataLst>
          </p:nvPr>
        </p:nvCxnSpPr>
        <p:spPr bwMode="auto">
          <a:xfrm>
            <a:off x="3390635" y="2532888"/>
            <a:ext cx="0" cy="515112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422" name="Straight Connector 6421"/>
          <p:cNvCxnSpPr/>
          <p:nvPr>
            <p:custDataLst>
              <p:tags r:id="rId7"/>
            </p:custDataLst>
          </p:nvPr>
        </p:nvCxnSpPr>
        <p:spPr bwMode="auto">
          <a:xfrm>
            <a:off x="3954687" y="3429000"/>
            <a:ext cx="0" cy="115722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411" name="Straight Connector 6410"/>
          <p:cNvCxnSpPr/>
          <p:nvPr>
            <p:custDataLst>
              <p:tags r:id="rId8"/>
            </p:custDataLst>
          </p:nvPr>
        </p:nvCxnSpPr>
        <p:spPr bwMode="auto">
          <a:xfrm>
            <a:off x="5078673" y="3429000"/>
            <a:ext cx="0" cy="54610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401" name="Straight Connector 6400"/>
          <p:cNvCxnSpPr/>
          <p:nvPr>
            <p:custDataLst>
              <p:tags r:id="rId9"/>
            </p:custDataLst>
          </p:nvPr>
        </p:nvCxnSpPr>
        <p:spPr bwMode="auto">
          <a:xfrm>
            <a:off x="6147077" y="3429000"/>
            <a:ext cx="0" cy="155943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390" name="Straight Connector 6389"/>
          <p:cNvCxnSpPr/>
          <p:nvPr>
            <p:custDataLst>
              <p:tags r:id="rId10"/>
            </p:custDataLst>
          </p:nvPr>
        </p:nvCxnSpPr>
        <p:spPr bwMode="auto">
          <a:xfrm>
            <a:off x="6210893" y="859557"/>
            <a:ext cx="0" cy="218844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379" name="Straight Connector 6378"/>
          <p:cNvCxnSpPr/>
          <p:nvPr>
            <p:custDataLst>
              <p:tags r:id="rId11"/>
            </p:custDataLst>
          </p:nvPr>
        </p:nvCxnSpPr>
        <p:spPr bwMode="auto">
          <a:xfrm>
            <a:off x="6330291" y="1411374"/>
            <a:ext cx="0" cy="1636626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368" name="Straight Connector 6367"/>
          <p:cNvCxnSpPr/>
          <p:nvPr>
            <p:custDataLst>
              <p:tags r:id="rId12"/>
            </p:custDataLst>
          </p:nvPr>
        </p:nvCxnSpPr>
        <p:spPr bwMode="auto">
          <a:xfrm>
            <a:off x="6709070" y="1972131"/>
            <a:ext cx="0" cy="107586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357" name="Straight Connector 6356"/>
          <p:cNvCxnSpPr/>
          <p:nvPr>
            <p:custDataLst>
              <p:tags r:id="rId13"/>
            </p:custDataLst>
          </p:nvPr>
        </p:nvCxnSpPr>
        <p:spPr bwMode="auto">
          <a:xfrm>
            <a:off x="6752300" y="2523948"/>
            <a:ext cx="0" cy="524052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347" name="Straight Connector 6346"/>
          <p:cNvCxnSpPr/>
          <p:nvPr>
            <p:custDataLst>
              <p:tags r:id="rId14"/>
            </p:custDataLst>
          </p:nvPr>
        </p:nvCxnSpPr>
        <p:spPr bwMode="auto">
          <a:xfrm>
            <a:off x="6978744" y="3429000"/>
            <a:ext cx="0" cy="115722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336" name="Straight Connector 6335"/>
          <p:cNvCxnSpPr/>
          <p:nvPr>
            <p:custDataLst>
              <p:tags r:id="rId15"/>
            </p:custDataLst>
          </p:nvPr>
        </p:nvCxnSpPr>
        <p:spPr bwMode="auto">
          <a:xfrm>
            <a:off x="7483097" y="3429000"/>
            <a:ext cx="0" cy="54610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816" name="Title 181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6300" name="Rectangle 6299"/>
          <p:cNvSpPr/>
          <p:nvPr>
            <p:custDataLst>
              <p:tags r:id="rId16"/>
            </p:custDataLst>
          </p:nvPr>
        </p:nvSpPr>
        <p:spPr bwMode="auto">
          <a:xfrm>
            <a:off x="1188720" y="3048000"/>
            <a:ext cx="6766560" cy="381000"/>
          </a:xfrm>
          <a:prstGeom prst="rect">
            <a:avLst/>
          </a:prstGeom>
          <a:solidFill>
            <a:srgbClr val="B2B2B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02" name="TextBox 6301"/>
          <p:cNvSpPr txBox="1"/>
          <p:nvPr>
            <p:custDataLst>
              <p:tags r:id="rId17"/>
            </p:custDataLst>
          </p:nvPr>
        </p:nvSpPr>
        <p:spPr>
          <a:xfrm>
            <a:off x="118872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2006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04" name="Straight Connector 6303"/>
          <p:cNvCxnSpPr/>
          <p:nvPr>
            <p:custDataLst>
              <p:tags r:id="rId18"/>
            </p:custDataLst>
          </p:nvPr>
        </p:nvCxnSpPr>
        <p:spPr bwMode="auto">
          <a:xfrm>
            <a:off x="194056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05" name="TextBox 6304"/>
          <p:cNvSpPr txBox="1"/>
          <p:nvPr>
            <p:custDataLst>
              <p:tags r:id="rId19"/>
            </p:custDataLst>
          </p:nvPr>
        </p:nvSpPr>
        <p:spPr>
          <a:xfrm>
            <a:off x="194056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2007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07" name="Straight Connector 6306"/>
          <p:cNvCxnSpPr/>
          <p:nvPr>
            <p:custDataLst>
              <p:tags r:id="rId20"/>
            </p:custDataLst>
          </p:nvPr>
        </p:nvCxnSpPr>
        <p:spPr bwMode="auto">
          <a:xfrm>
            <a:off x="269240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08" name="TextBox 6307"/>
          <p:cNvSpPr txBox="1"/>
          <p:nvPr>
            <p:custDataLst>
              <p:tags r:id="rId21"/>
            </p:custDataLst>
          </p:nvPr>
        </p:nvSpPr>
        <p:spPr>
          <a:xfrm>
            <a:off x="269240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2008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10" name="Straight Connector 6309"/>
          <p:cNvCxnSpPr/>
          <p:nvPr>
            <p:custDataLst>
              <p:tags r:id="rId22"/>
            </p:custDataLst>
          </p:nvPr>
        </p:nvCxnSpPr>
        <p:spPr bwMode="auto">
          <a:xfrm>
            <a:off x="344424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11" name="TextBox 6310"/>
          <p:cNvSpPr txBox="1"/>
          <p:nvPr>
            <p:custDataLst>
              <p:tags r:id="rId23"/>
            </p:custDataLst>
          </p:nvPr>
        </p:nvSpPr>
        <p:spPr>
          <a:xfrm>
            <a:off x="344424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2009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13" name="Straight Connector 6312"/>
          <p:cNvCxnSpPr/>
          <p:nvPr>
            <p:custDataLst>
              <p:tags r:id="rId24"/>
            </p:custDataLst>
          </p:nvPr>
        </p:nvCxnSpPr>
        <p:spPr bwMode="auto">
          <a:xfrm>
            <a:off x="419608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14" name="TextBox 6313"/>
          <p:cNvSpPr txBox="1"/>
          <p:nvPr>
            <p:custDataLst>
              <p:tags r:id="rId25"/>
            </p:custDataLst>
          </p:nvPr>
        </p:nvSpPr>
        <p:spPr>
          <a:xfrm>
            <a:off x="419608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2010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16" name="Straight Connector 6315"/>
          <p:cNvCxnSpPr/>
          <p:nvPr>
            <p:custDataLst>
              <p:tags r:id="rId26"/>
            </p:custDataLst>
          </p:nvPr>
        </p:nvCxnSpPr>
        <p:spPr bwMode="auto">
          <a:xfrm>
            <a:off x="494792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17" name="TextBox 6316"/>
          <p:cNvSpPr txBox="1"/>
          <p:nvPr>
            <p:custDataLst>
              <p:tags r:id="rId27"/>
            </p:custDataLst>
          </p:nvPr>
        </p:nvSpPr>
        <p:spPr>
          <a:xfrm>
            <a:off x="494792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2011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19" name="Straight Connector 6318"/>
          <p:cNvCxnSpPr/>
          <p:nvPr>
            <p:custDataLst>
              <p:tags r:id="rId28"/>
            </p:custDataLst>
          </p:nvPr>
        </p:nvCxnSpPr>
        <p:spPr bwMode="auto">
          <a:xfrm>
            <a:off x="569976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20" name="TextBox 6319"/>
          <p:cNvSpPr txBox="1"/>
          <p:nvPr>
            <p:custDataLst>
              <p:tags r:id="rId29"/>
            </p:custDataLst>
          </p:nvPr>
        </p:nvSpPr>
        <p:spPr>
          <a:xfrm>
            <a:off x="569976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2012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22" name="Straight Connector 6321"/>
          <p:cNvCxnSpPr/>
          <p:nvPr>
            <p:custDataLst>
              <p:tags r:id="rId30"/>
            </p:custDataLst>
          </p:nvPr>
        </p:nvCxnSpPr>
        <p:spPr bwMode="auto">
          <a:xfrm>
            <a:off x="645160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23" name="TextBox 6322"/>
          <p:cNvSpPr txBox="1"/>
          <p:nvPr>
            <p:custDataLst>
              <p:tags r:id="rId31"/>
            </p:custDataLst>
          </p:nvPr>
        </p:nvSpPr>
        <p:spPr>
          <a:xfrm>
            <a:off x="645160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2013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25" name="Straight Connector 6324"/>
          <p:cNvCxnSpPr/>
          <p:nvPr>
            <p:custDataLst>
              <p:tags r:id="rId32"/>
            </p:custDataLst>
          </p:nvPr>
        </p:nvCxnSpPr>
        <p:spPr bwMode="auto">
          <a:xfrm>
            <a:off x="7203439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26" name="TextBox 6325"/>
          <p:cNvSpPr txBox="1"/>
          <p:nvPr>
            <p:custDataLst>
              <p:tags r:id="rId33"/>
            </p:custDataLst>
          </p:nvPr>
        </p:nvSpPr>
        <p:spPr>
          <a:xfrm>
            <a:off x="7203439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2014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30" name="Flowchart: Merge 6329"/>
          <p:cNvSpPr/>
          <p:nvPr>
            <p:custDataLst>
              <p:tags r:id="rId34"/>
            </p:custDataLst>
          </p:nvPr>
        </p:nvSpPr>
        <p:spPr bwMode="auto">
          <a:xfrm rot="16200000">
            <a:off x="7508497" y="3810000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32" name="TextBox 6331"/>
          <p:cNvSpPr txBox="1"/>
          <p:nvPr>
            <p:custDataLst>
              <p:tags r:id="rId35"/>
            </p:custDataLst>
          </p:nvPr>
        </p:nvSpPr>
        <p:spPr>
          <a:xfrm>
            <a:off x="7737097" y="3667485"/>
            <a:ext cx="1279525" cy="270843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2nd velocity mapping class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41" name="Flowchart: Merge 6340"/>
          <p:cNvSpPr/>
          <p:nvPr>
            <p:custDataLst>
              <p:tags r:id="rId36"/>
            </p:custDataLst>
          </p:nvPr>
        </p:nvSpPr>
        <p:spPr bwMode="auto">
          <a:xfrm rot="16200000">
            <a:off x="7004144" y="4421124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43" name="TextBox 6342"/>
          <p:cNvSpPr txBox="1"/>
          <p:nvPr>
            <p:custDataLst>
              <p:tags r:id="rId37"/>
            </p:custDataLst>
          </p:nvPr>
        </p:nvSpPr>
        <p:spPr>
          <a:xfrm>
            <a:off x="7232744" y="4346319"/>
            <a:ext cx="1539875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1st velocity mapping class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51" name="Flowchart: Merge 6350"/>
          <p:cNvSpPr/>
          <p:nvPr>
            <p:custDataLst>
              <p:tags r:id="rId38"/>
            </p:custDataLst>
          </p:nvPr>
        </p:nvSpPr>
        <p:spPr bwMode="auto">
          <a:xfrm rot="16200000">
            <a:off x="6777700" y="2523948"/>
            <a:ext cx="165100" cy="165100"/>
          </a:xfrm>
          <a:prstGeom prst="flowChartMerge">
            <a:avLst/>
          </a:prstGeom>
          <a:solidFill>
            <a:srgbClr val="B20E1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53" name="TextBox 6352"/>
          <p:cNvSpPr txBox="1"/>
          <p:nvPr>
            <p:custDataLst>
              <p:tags r:id="rId39"/>
            </p:custDataLst>
          </p:nvPr>
        </p:nvSpPr>
        <p:spPr>
          <a:xfrm>
            <a:off x="7006300" y="2449143"/>
            <a:ext cx="909638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VMT fact sheet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62" name="Flowchart: Merge 6361"/>
          <p:cNvSpPr/>
          <p:nvPr>
            <p:custDataLst>
              <p:tags r:id="rId40"/>
            </p:custDataLst>
          </p:nvPr>
        </p:nvSpPr>
        <p:spPr bwMode="auto">
          <a:xfrm rot="16200000">
            <a:off x="6734470" y="1972131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64" name="TextBox 6363"/>
          <p:cNvSpPr txBox="1"/>
          <p:nvPr>
            <p:custDataLst>
              <p:tags r:id="rId41"/>
            </p:custDataLst>
          </p:nvPr>
        </p:nvSpPr>
        <p:spPr>
          <a:xfrm>
            <a:off x="6963070" y="1897326"/>
            <a:ext cx="1390650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VMT version 4 released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73" name="Flowchart: Merge 6372"/>
          <p:cNvSpPr/>
          <p:nvPr>
            <p:custDataLst>
              <p:tags r:id="rId42"/>
            </p:custDataLst>
          </p:nvPr>
        </p:nvSpPr>
        <p:spPr bwMode="auto">
          <a:xfrm rot="16200000">
            <a:off x="6355691" y="1411374"/>
            <a:ext cx="165100" cy="165100"/>
          </a:xfrm>
          <a:prstGeom prst="flowChartMerge">
            <a:avLst/>
          </a:prstGeom>
          <a:solidFill>
            <a:srgbClr val="B20E1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75" name="TextBox 6374"/>
          <p:cNvSpPr txBox="1"/>
          <p:nvPr>
            <p:custDataLst>
              <p:tags r:id="rId43"/>
            </p:custDataLst>
          </p:nvPr>
        </p:nvSpPr>
        <p:spPr>
          <a:xfrm>
            <a:off x="6584291" y="1336569"/>
            <a:ext cx="668338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ESPL paper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84" name="Flowchart: Merge 6383"/>
          <p:cNvSpPr/>
          <p:nvPr>
            <p:custDataLst>
              <p:tags r:id="rId44"/>
            </p:custDataLst>
          </p:nvPr>
        </p:nvSpPr>
        <p:spPr bwMode="auto">
          <a:xfrm rot="16200000">
            <a:off x="6236293" y="859557"/>
            <a:ext cx="165100" cy="165100"/>
          </a:xfrm>
          <a:prstGeom prst="flowChartMerge">
            <a:avLst/>
          </a:prstGeom>
          <a:solidFill>
            <a:schemeClr val="accent4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86" name="TextBox 6385"/>
          <p:cNvSpPr txBox="1"/>
          <p:nvPr>
            <p:custDataLst>
              <p:tags r:id="rId45"/>
            </p:custDataLst>
          </p:nvPr>
        </p:nvSpPr>
        <p:spPr>
          <a:xfrm>
            <a:off x="6464893" y="784752"/>
            <a:ext cx="1452563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Mathworks consultation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95" name="Flowchart: Merge 6394"/>
          <p:cNvSpPr/>
          <p:nvPr>
            <p:custDataLst>
              <p:tags r:id="rId46"/>
            </p:custDataLst>
          </p:nvPr>
        </p:nvSpPr>
        <p:spPr bwMode="auto">
          <a:xfrm rot="16200000">
            <a:off x="6172477" y="4823331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97" name="TextBox 6396"/>
          <p:cNvSpPr txBox="1"/>
          <p:nvPr>
            <p:custDataLst>
              <p:tags r:id="rId47"/>
            </p:custDataLst>
          </p:nvPr>
        </p:nvSpPr>
        <p:spPr>
          <a:xfrm>
            <a:off x="6401077" y="4748526"/>
            <a:ext cx="1335088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Snowbird short course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05" name="Flowchart: Merge 6404"/>
          <p:cNvSpPr/>
          <p:nvPr>
            <p:custDataLst>
              <p:tags r:id="rId48"/>
            </p:custDataLst>
          </p:nvPr>
        </p:nvSpPr>
        <p:spPr bwMode="auto">
          <a:xfrm rot="16200000">
            <a:off x="5104073" y="3810000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07" name="TextBox 6406"/>
          <p:cNvSpPr txBox="1"/>
          <p:nvPr>
            <p:custDataLst>
              <p:tags r:id="rId49"/>
            </p:custDataLst>
          </p:nvPr>
        </p:nvSpPr>
        <p:spPr>
          <a:xfrm>
            <a:off x="5332673" y="3735195"/>
            <a:ext cx="1176338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Tampa short course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16" name="Flowchart: Merge 6415"/>
          <p:cNvSpPr/>
          <p:nvPr>
            <p:custDataLst>
              <p:tags r:id="rId50"/>
            </p:custDataLst>
          </p:nvPr>
        </p:nvSpPr>
        <p:spPr bwMode="auto">
          <a:xfrm rot="16200000">
            <a:off x="3980087" y="4421124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18" name="TextBox 6417"/>
          <p:cNvSpPr txBox="1"/>
          <p:nvPr>
            <p:custDataLst>
              <p:tags r:id="rId51"/>
            </p:custDataLst>
          </p:nvPr>
        </p:nvSpPr>
        <p:spPr>
          <a:xfrm>
            <a:off x="4208687" y="4278609"/>
            <a:ext cx="1498600" cy="270843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Santa Fe, Argentina short course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26" name="Flowchart: Merge 6425"/>
          <p:cNvSpPr/>
          <p:nvPr>
            <p:custDataLst>
              <p:tags r:id="rId52"/>
            </p:custDataLst>
          </p:nvPr>
        </p:nvSpPr>
        <p:spPr bwMode="auto">
          <a:xfrm rot="16200000">
            <a:off x="3416035" y="2532888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28" name="TextBox 6427"/>
          <p:cNvSpPr txBox="1"/>
          <p:nvPr>
            <p:custDataLst>
              <p:tags r:id="rId53"/>
            </p:custDataLst>
          </p:nvPr>
        </p:nvSpPr>
        <p:spPr>
          <a:xfrm>
            <a:off x="3644635" y="2458083"/>
            <a:ext cx="1333500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Jackson builds VMT v1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50" name="TextBox 6449"/>
          <p:cNvSpPr txBox="1"/>
          <p:nvPr>
            <p:custDataLst>
              <p:tags r:id="rId54"/>
            </p:custDataLst>
          </p:nvPr>
        </p:nvSpPr>
        <p:spPr>
          <a:xfrm>
            <a:off x="3329672" y="1220337"/>
            <a:ext cx="1235916" cy="135422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Czuba St. Claire work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58" name="Flowchart: Merge 6457"/>
          <p:cNvSpPr/>
          <p:nvPr>
            <p:custDataLst>
              <p:tags r:id="rId55"/>
            </p:custDataLst>
          </p:nvPr>
        </p:nvSpPr>
        <p:spPr bwMode="auto">
          <a:xfrm rot="16200000">
            <a:off x="2038844" y="2362201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60" name="TextBox 6459"/>
          <p:cNvSpPr txBox="1"/>
          <p:nvPr>
            <p:custDataLst>
              <p:tags r:id="rId56"/>
            </p:custDataLst>
          </p:nvPr>
        </p:nvSpPr>
        <p:spPr>
          <a:xfrm>
            <a:off x="2267444" y="2286000"/>
            <a:ext cx="1311275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Riley confluence work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69" name="Flowchart: Merge 6468"/>
          <p:cNvSpPr/>
          <p:nvPr>
            <p:custDataLst>
              <p:tags r:id="rId57"/>
            </p:custDataLst>
          </p:nvPr>
        </p:nvSpPr>
        <p:spPr bwMode="auto">
          <a:xfrm rot="16200000">
            <a:off x="1223645" y="1846959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71" name="TextBox 6470"/>
          <p:cNvSpPr txBox="1"/>
          <p:nvPr>
            <p:custDataLst>
              <p:tags r:id="rId58"/>
            </p:custDataLst>
          </p:nvPr>
        </p:nvSpPr>
        <p:spPr>
          <a:xfrm>
            <a:off x="1452245" y="1704443"/>
            <a:ext cx="1333500" cy="270843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Parsons &amp; Best Parana work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5470" name="Rectangle 5469"/>
          <p:cNvSpPr/>
          <p:nvPr/>
        </p:nvSpPr>
        <p:spPr bwMode="auto">
          <a:xfrm>
            <a:off x="1188720" y="685800"/>
            <a:ext cx="1950768" cy="4838700"/>
          </a:xfrm>
          <a:prstGeom prst="rect">
            <a:avLst/>
          </a:prstGeom>
          <a:solidFill>
            <a:srgbClr val="FFC000">
              <a:alpha val="50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469" name="Rectangle 5468"/>
          <p:cNvSpPr/>
          <p:nvPr/>
        </p:nvSpPr>
        <p:spPr bwMode="auto">
          <a:xfrm>
            <a:off x="2038844" y="4698050"/>
            <a:ext cx="4036836" cy="171454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3038" marR="0" indent="-1730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9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Jon </a:t>
            </a:r>
            <a:r>
              <a:rPr kumimoji="0" lang="en-US" sz="190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Czuba</a:t>
            </a:r>
            <a:r>
              <a:rPr kumimoji="0" lang="en-US" sz="19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 (USGS) adapts codes for St. Claire River</a:t>
            </a:r>
          </a:p>
          <a:p>
            <a:pPr marL="630238" lvl="1" indent="-173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9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TDRI ASCII file parsing</a:t>
            </a:r>
          </a:p>
          <a:p>
            <a:pPr marL="630238" lvl="1" indent="-173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kumimoji="0" lang="en-US" sz="19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Basic</a:t>
            </a:r>
            <a:r>
              <a:rPr kumimoji="0" lang="en-US" sz="1900" i="0" u="none" strike="noStrike" cap="none" normalizeH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 spatial avg. and visualization</a:t>
            </a:r>
            <a:endParaRPr kumimoji="0" lang="en-US" sz="19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48" name="Flowchart: Merge 6447"/>
          <p:cNvSpPr/>
          <p:nvPr>
            <p:custDataLst>
              <p:tags r:id="rId59"/>
            </p:custDataLst>
          </p:nvPr>
        </p:nvSpPr>
        <p:spPr bwMode="auto">
          <a:xfrm rot="16200000">
            <a:off x="3101072" y="1295142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6454" name="Straight Connector 6453"/>
          <p:cNvCxnSpPr/>
          <p:nvPr>
            <p:custDataLst>
              <p:tags r:id="rId60"/>
            </p:custDataLst>
          </p:nvPr>
        </p:nvCxnSpPr>
        <p:spPr bwMode="auto">
          <a:xfrm>
            <a:off x="3075672" y="1295142"/>
            <a:ext cx="0" cy="175285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74" name="TextBox 73"/>
          <p:cNvSpPr txBox="1"/>
          <p:nvPr>
            <p:custDataLst>
              <p:tags r:id="rId61"/>
            </p:custDataLst>
          </p:nvPr>
        </p:nvSpPr>
        <p:spPr>
          <a:xfrm>
            <a:off x="7737097" y="3963728"/>
            <a:ext cx="519373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May 2014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75" name="TextBox 74"/>
          <p:cNvSpPr txBox="1"/>
          <p:nvPr>
            <p:custDataLst>
              <p:tags r:id="rId62"/>
            </p:custDataLst>
          </p:nvPr>
        </p:nvSpPr>
        <p:spPr>
          <a:xfrm>
            <a:off x="7232744" y="4507141"/>
            <a:ext cx="482504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Sep 2013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76" name="TextBox 75"/>
          <p:cNvSpPr txBox="1"/>
          <p:nvPr>
            <p:custDataLst>
              <p:tags r:id="rId63"/>
            </p:custDataLst>
          </p:nvPr>
        </p:nvSpPr>
        <p:spPr>
          <a:xfrm>
            <a:off x="7006300" y="2609965"/>
            <a:ext cx="519373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May 2013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77" name="TextBox 76"/>
          <p:cNvSpPr txBox="1"/>
          <p:nvPr>
            <p:custDataLst>
              <p:tags r:id="rId64"/>
            </p:custDataLst>
          </p:nvPr>
        </p:nvSpPr>
        <p:spPr>
          <a:xfrm>
            <a:off x="6963070" y="2058148"/>
            <a:ext cx="519373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May 2013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78" name="TextBox 77"/>
          <p:cNvSpPr txBox="1"/>
          <p:nvPr>
            <p:custDataLst>
              <p:tags r:id="rId65"/>
            </p:custDataLst>
          </p:nvPr>
        </p:nvSpPr>
        <p:spPr>
          <a:xfrm>
            <a:off x="6584291" y="1497391"/>
            <a:ext cx="474489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Oct 2012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79" name="TextBox 78"/>
          <p:cNvSpPr txBox="1"/>
          <p:nvPr>
            <p:custDataLst>
              <p:tags r:id="rId66"/>
            </p:custDataLst>
          </p:nvPr>
        </p:nvSpPr>
        <p:spPr>
          <a:xfrm>
            <a:off x="6464893" y="945574"/>
            <a:ext cx="482504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Sep 2012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80" name="TextBox 79"/>
          <p:cNvSpPr txBox="1"/>
          <p:nvPr>
            <p:custDataLst>
              <p:tags r:id="rId67"/>
            </p:custDataLst>
          </p:nvPr>
        </p:nvSpPr>
        <p:spPr>
          <a:xfrm>
            <a:off x="6401077" y="4909348"/>
            <a:ext cx="493725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Aug 2012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81" name="TextBox 80"/>
          <p:cNvSpPr txBox="1"/>
          <p:nvPr>
            <p:custDataLst>
              <p:tags r:id="rId68"/>
            </p:custDataLst>
          </p:nvPr>
        </p:nvSpPr>
        <p:spPr>
          <a:xfrm>
            <a:off x="5332673" y="3896017"/>
            <a:ext cx="506549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Mar 2011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82" name="TextBox 81"/>
          <p:cNvSpPr txBox="1"/>
          <p:nvPr>
            <p:custDataLst>
              <p:tags r:id="rId69"/>
            </p:custDataLst>
          </p:nvPr>
        </p:nvSpPr>
        <p:spPr>
          <a:xfrm>
            <a:off x="4208687" y="4574852"/>
            <a:ext cx="482504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Sep 2009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83" name="TextBox 82"/>
          <p:cNvSpPr txBox="1"/>
          <p:nvPr>
            <p:custDataLst>
              <p:tags r:id="rId70"/>
            </p:custDataLst>
          </p:nvPr>
        </p:nvSpPr>
        <p:spPr>
          <a:xfrm>
            <a:off x="3644635" y="2618905"/>
            <a:ext cx="488916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Dec 2008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85" name="TextBox 84"/>
          <p:cNvSpPr txBox="1"/>
          <p:nvPr>
            <p:custDataLst>
              <p:tags r:id="rId71"/>
            </p:custDataLst>
          </p:nvPr>
        </p:nvSpPr>
        <p:spPr>
          <a:xfrm>
            <a:off x="3329672" y="1381159"/>
            <a:ext cx="732573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Summer 2008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cxnSp>
        <p:nvCxnSpPr>
          <p:cNvPr id="88" name="Straight Connector 87"/>
          <p:cNvCxnSpPr/>
          <p:nvPr>
            <p:custDataLst>
              <p:tags r:id="rId72"/>
            </p:custDataLst>
          </p:nvPr>
        </p:nvCxnSpPr>
        <p:spPr bwMode="auto">
          <a:xfrm>
            <a:off x="3959225" y="1846959"/>
            <a:ext cx="0" cy="120104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89" name="Flowchart: Merge 88"/>
          <p:cNvSpPr/>
          <p:nvPr>
            <p:custDataLst>
              <p:tags r:id="rId73"/>
            </p:custDataLst>
          </p:nvPr>
        </p:nvSpPr>
        <p:spPr bwMode="auto">
          <a:xfrm rot="16200000">
            <a:off x="3984625" y="1846959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0" name="TextBox 89"/>
          <p:cNvSpPr txBox="1"/>
          <p:nvPr>
            <p:custDataLst>
              <p:tags r:id="rId74"/>
            </p:custDataLst>
          </p:nvPr>
        </p:nvSpPr>
        <p:spPr>
          <a:xfrm>
            <a:off x="4213225" y="1772154"/>
            <a:ext cx="1501775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Engel begins contributing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91" name="TextBox 90"/>
          <p:cNvSpPr txBox="1"/>
          <p:nvPr>
            <p:custDataLst>
              <p:tags r:id="rId75"/>
            </p:custDataLst>
          </p:nvPr>
        </p:nvSpPr>
        <p:spPr>
          <a:xfrm>
            <a:off x="4213225" y="1932976"/>
            <a:ext cx="493725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Aug </a:t>
            </a:r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2009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663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65" name="Straight Connector 5464"/>
          <p:cNvCxnSpPr/>
          <p:nvPr>
            <p:custDataLst>
              <p:tags r:id="rId2"/>
            </p:custDataLst>
          </p:nvPr>
        </p:nvCxnSpPr>
        <p:spPr bwMode="auto">
          <a:xfrm>
            <a:off x="1198245" y="1846959"/>
            <a:ext cx="0" cy="120104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5454" name="Straight Connector 5453"/>
          <p:cNvCxnSpPr/>
          <p:nvPr>
            <p:custDataLst>
              <p:tags r:id="rId3"/>
            </p:custDataLst>
          </p:nvPr>
        </p:nvCxnSpPr>
        <p:spPr bwMode="auto">
          <a:xfrm>
            <a:off x="2013444" y="2353711"/>
            <a:ext cx="0" cy="69428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5444" name="Straight Connector 5443"/>
          <p:cNvCxnSpPr/>
          <p:nvPr>
            <p:custDataLst>
              <p:tags r:id="rId4"/>
            </p:custDataLst>
          </p:nvPr>
        </p:nvCxnSpPr>
        <p:spPr bwMode="auto">
          <a:xfrm>
            <a:off x="3075672" y="1295142"/>
            <a:ext cx="0" cy="175285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94" name="Flowchart: Merge 93"/>
          <p:cNvSpPr/>
          <p:nvPr>
            <p:custDataLst>
              <p:tags r:id="rId5"/>
            </p:custDataLst>
          </p:nvPr>
        </p:nvSpPr>
        <p:spPr bwMode="auto">
          <a:xfrm rot="16200000">
            <a:off x="3101072" y="1295142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440" name="TextBox 5439"/>
          <p:cNvSpPr txBox="1"/>
          <p:nvPr>
            <p:custDataLst>
              <p:tags r:id="rId6"/>
            </p:custDataLst>
          </p:nvPr>
        </p:nvSpPr>
        <p:spPr>
          <a:xfrm>
            <a:off x="3329672" y="1220337"/>
            <a:ext cx="1255713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dirty="0" err="1" smtClean="0">
                <a:solidFill>
                  <a:schemeClr val="accent4"/>
                </a:solidFill>
                <a:latin typeface="Calibri"/>
              </a:rPr>
              <a:t>Czuba</a:t>
            </a:r>
            <a:r>
              <a:rPr lang="en-US" sz="1100" b="1" dirty="0" smtClean="0">
                <a:solidFill>
                  <a:schemeClr val="accent4"/>
                </a:solidFill>
                <a:latin typeface="Calibri"/>
              </a:rPr>
              <a:t> St. Claire work</a:t>
            </a:r>
            <a:endParaRPr lang="en-US" sz="1100" b="1" dirty="0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5442" name="TextBox 5441"/>
          <p:cNvSpPr txBox="1"/>
          <p:nvPr>
            <p:custDataLst>
              <p:tags r:id="rId7"/>
            </p:custDataLst>
          </p:nvPr>
        </p:nvSpPr>
        <p:spPr>
          <a:xfrm>
            <a:off x="3329672" y="1381159"/>
            <a:ext cx="732573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Summer 2008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448" name="Flowchart: Merge 5447"/>
          <p:cNvSpPr/>
          <p:nvPr>
            <p:custDataLst>
              <p:tags r:id="rId8"/>
            </p:custDataLst>
          </p:nvPr>
        </p:nvSpPr>
        <p:spPr bwMode="auto">
          <a:xfrm rot="16200000">
            <a:off x="2038844" y="2360805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450" name="TextBox 5449"/>
          <p:cNvSpPr txBox="1"/>
          <p:nvPr>
            <p:custDataLst>
              <p:tags r:id="rId9"/>
            </p:custDataLst>
          </p:nvPr>
        </p:nvSpPr>
        <p:spPr>
          <a:xfrm>
            <a:off x="2267444" y="2286000"/>
            <a:ext cx="1311275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Riley confluence work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5452" name="TextBox 5451"/>
          <p:cNvSpPr txBox="1"/>
          <p:nvPr>
            <p:custDataLst>
              <p:tags r:id="rId10"/>
            </p:custDataLst>
          </p:nvPr>
        </p:nvSpPr>
        <p:spPr>
          <a:xfrm>
            <a:off x="2267444" y="2446822"/>
            <a:ext cx="482504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Feb 2007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459" name="Flowchart: Merge 5458"/>
          <p:cNvSpPr/>
          <p:nvPr>
            <p:custDataLst>
              <p:tags r:id="rId11"/>
            </p:custDataLst>
          </p:nvPr>
        </p:nvSpPr>
        <p:spPr bwMode="auto">
          <a:xfrm rot="16200000">
            <a:off x="1223645" y="1846959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461" name="TextBox 5460"/>
          <p:cNvSpPr txBox="1"/>
          <p:nvPr>
            <p:custDataLst>
              <p:tags r:id="rId12"/>
            </p:custDataLst>
          </p:nvPr>
        </p:nvSpPr>
        <p:spPr>
          <a:xfrm>
            <a:off x="1452245" y="1704443"/>
            <a:ext cx="1333500" cy="270843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Parsons &amp; Best Parana work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5463" name="TextBox 5462"/>
          <p:cNvSpPr txBox="1"/>
          <p:nvPr>
            <p:custDataLst>
              <p:tags r:id="rId13"/>
            </p:custDataLst>
          </p:nvPr>
        </p:nvSpPr>
        <p:spPr>
          <a:xfrm>
            <a:off x="1452245" y="2000686"/>
            <a:ext cx="262892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2006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cxnSp>
        <p:nvCxnSpPr>
          <p:cNvPr id="65" name="Straight Connector 64"/>
          <p:cNvCxnSpPr/>
          <p:nvPr>
            <p:custDataLst>
              <p:tags r:id="rId14"/>
            </p:custDataLst>
          </p:nvPr>
        </p:nvCxnSpPr>
        <p:spPr bwMode="auto">
          <a:xfrm>
            <a:off x="3954687" y="3429000"/>
            <a:ext cx="0" cy="115722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354" name="Straight Connector 6353"/>
          <p:cNvCxnSpPr/>
          <p:nvPr>
            <p:custDataLst>
              <p:tags r:id="rId15"/>
            </p:custDataLst>
          </p:nvPr>
        </p:nvCxnSpPr>
        <p:spPr bwMode="auto">
          <a:xfrm>
            <a:off x="5078673" y="3429000"/>
            <a:ext cx="0" cy="54610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339" name="Straight Connector 6338"/>
          <p:cNvCxnSpPr/>
          <p:nvPr>
            <p:custDataLst>
              <p:tags r:id="rId16"/>
            </p:custDataLst>
          </p:nvPr>
        </p:nvCxnSpPr>
        <p:spPr bwMode="auto">
          <a:xfrm>
            <a:off x="6147077" y="3429000"/>
            <a:ext cx="0" cy="155943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321" name="Straight Connector 6320"/>
          <p:cNvCxnSpPr/>
          <p:nvPr>
            <p:custDataLst>
              <p:tags r:id="rId17"/>
            </p:custDataLst>
          </p:nvPr>
        </p:nvCxnSpPr>
        <p:spPr bwMode="auto">
          <a:xfrm>
            <a:off x="6210893" y="859557"/>
            <a:ext cx="0" cy="218844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818" name="Straight Connector 1817"/>
          <p:cNvCxnSpPr/>
          <p:nvPr>
            <p:custDataLst>
              <p:tags r:id="rId18"/>
            </p:custDataLst>
          </p:nvPr>
        </p:nvCxnSpPr>
        <p:spPr bwMode="auto">
          <a:xfrm>
            <a:off x="6330291" y="1411374"/>
            <a:ext cx="0" cy="1636626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806" name="Straight Connector 1805"/>
          <p:cNvCxnSpPr/>
          <p:nvPr>
            <p:custDataLst>
              <p:tags r:id="rId19"/>
            </p:custDataLst>
          </p:nvPr>
        </p:nvCxnSpPr>
        <p:spPr bwMode="auto">
          <a:xfrm>
            <a:off x="6709070" y="1972131"/>
            <a:ext cx="0" cy="107586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795" name="Straight Connector 1794"/>
          <p:cNvCxnSpPr/>
          <p:nvPr>
            <p:custDataLst>
              <p:tags r:id="rId20"/>
            </p:custDataLst>
          </p:nvPr>
        </p:nvCxnSpPr>
        <p:spPr bwMode="auto">
          <a:xfrm>
            <a:off x="6752300" y="2523948"/>
            <a:ext cx="0" cy="524052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295" name="Straight Connector 6294"/>
          <p:cNvCxnSpPr/>
          <p:nvPr>
            <p:custDataLst>
              <p:tags r:id="rId21"/>
            </p:custDataLst>
          </p:nvPr>
        </p:nvCxnSpPr>
        <p:spPr bwMode="auto">
          <a:xfrm>
            <a:off x="6978744" y="3429000"/>
            <a:ext cx="0" cy="115722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284" name="Straight Connector 6283"/>
          <p:cNvCxnSpPr/>
          <p:nvPr>
            <p:custDataLst>
              <p:tags r:id="rId22"/>
            </p:custDataLst>
          </p:nvPr>
        </p:nvCxnSpPr>
        <p:spPr bwMode="auto">
          <a:xfrm>
            <a:off x="7483097" y="3429000"/>
            <a:ext cx="0" cy="54610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816" name="Title 181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8" name="Rectangle 7"/>
          <p:cNvSpPr/>
          <p:nvPr>
            <p:custDataLst>
              <p:tags r:id="rId23"/>
            </p:custDataLst>
          </p:nvPr>
        </p:nvSpPr>
        <p:spPr bwMode="auto">
          <a:xfrm>
            <a:off x="1188720" y="3048000"/>
            <a:ext cx="6766560" cy="381000"/>
          </a:xfrm>
          <a:prstGeom prst="rect">
            <a:avLst/>
          </a:prstGeom>
          <a:solidFill>
            <a:srgbClr val="B2B2B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24"/>
            </p:custDataLst>
          </p:nvPr>
        </p:nvSpPr>
        <p:spPr>
          <a:xfrm>
            <a:off x="118872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2006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12" name="Straight Connector 11"/>
          <p:cNvCxnSpPr/>
          <p:nvPr>
            <p:custDataLst>
              <p:tags r:id="rId25"/>
            </p:custDataLst>
          </p:nvPr>
        </p:nvCxnSpPr>
        <p:spPr bwMode="auto">
          <a:xfrm>
            <a:off x="194056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3" name="TextBox 12"/>
          <p:cNvSpPr txBox="1"/>
          <p:nvPr>
            <p:custDataLst>
              <p:tags r:id="rId26"/>
            </p:custDataLst>
          </p:nvPr>
        </p:nvSpPr>
        <p:spPr>
          <a:xfrm>
            <a:off x="194056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2007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15" name="Straight Connector 14"/>
          <p:cNvCxnSpPr/>
          <p:nvPr>
            <p:custDataLst>
              <p:tags r:id="rId27"/>
            </p:custDataLst>
          </p:nvPr>
        </p:nvCxnSpPr>
        <p:spPr bwMode="auto">
          <a:xfrm>
            <a:off x="269240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6" name="TextBox 15"/>
          <p:cNvSpPr txBox="1"/>
          <p:nvPr>
            <p:custDataLst>
              <p:tags r:id="rId28"/>
            </p:custDataLst>
          </p:nvPr>
        </p:nvSpPr>
        <p:spPr>
          <a:xfrm>
            <a:off x="269240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2008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18" name="Straight Connector 17"/>
          <p:cNvCxnSpPr/>
          <p:nvPr>
            <p:custDataLst>
              <p:tags r:id="rId29"/>
            </p:custDataLst>
          </p:nvPr>
        </p:nvCxnSpPr>
        <p:spPr bwMode="auto">
          <a:xfrm>
            <a:off x="344424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9" name="TextBox 18"/>
          <p:cNvSpPr txBox="1"/>
          <p:nvPr>
            <p:custDataLst>
              <p:tags r:id="rId30"/>
            </p:custDataLst>
          </p:nvPr>
        </p:nvSpPr>
        <p:spPr>
          <a:xfrm>
            <a:off x="344424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2009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21" name="Straight Connector 20"/>
          <p:cNvCxnSpPr/>
          <p:nvPr>
            <p:custDataLst>
              <p:tags r:id="rId31"/>
            </p:custDataLst>
          </p:nvPr>
        </p:nvCxnSpPr>
        <p:spPr bwMode="auto">
          <a:xfrm>
            <a:off x="419608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2" name="TextBox 21"/>
          <p:cNvSpPr txBox="1"/>
          <p:nvPr>
            <p:custDataLst>
              <p:tags r:id="rId32"/>
            </p:custDataLst>
          </p:nvPr>
        </p:nvSpPr>
        <p:spPr>
          <a:xfrm>
            <a:off x="419608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2010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24" name="Straight Connector 23"/>
          <p:cNvCxnSpPr/>
          <p:nvPr>
            <p:custDataLst>
              <p:tags r:id="rId33"/>
            </p:custDataLst>
          </p:nvPr>
        </p:nvCxnSpPr>
        <p:spPr bwMode="auto">
          <a:xfrm>
            <a:off x="494792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5" name="TextBox 24"/>
          <p:cNvSpPr txBox="1"/>
          <p:nvPr>
            <p:custDataLst>
              <p:tags r:id="rId34"/>
            </p:custDataLst>
          </p:nvPr>
        </p:nvSpPr>
        <p:spPr>
          <a:xfrm>
            <a:off x="494792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2011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27" name="Straight Connector 26"/>
          <p:cNvCxnSpPr/>
          <p:nvPr>
            <p:custDataLst>
              <p:tags r:id="rId35"/>
            </p:custDataLst>
          </p:nvPr>
        </p:nvCxnSpPr>
        <p:spPr bwMode="auto">
          <a:xfrm>
            <a:off x="569976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8" name="TextBox 27"/>
          <p:cNvSpPr txBox="1"/>
          <p:nvPr>
            <p:custDataLst>
              <p:tags r:id="rId36"/>
            </p:custDataLst>
          </p:nvPr>
        </p:nvSpPr>
        <p:spPr>
          <a:xfrm>
            <a:off x="569976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2012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30" name="Straight Connector 29"/>
          <p:cNvCxnSpPr/>
          <p:nvPr>
            <p:custDataLst>
              <p:tags r:id="rId37"/>
            </p:custDataLst>
          </p:nvPr>
        </p:nvCxnSpPr>
        <p:spPr bwMode="auto">
          <a:xfrm>
            <a:off x="645160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31" name="TextBox 30"/>
          <p:cNvSpPr txBox="1"/>
          <p:nvPr>
            <p:custDataLst>
              <p:tags r:id="rId38"/>
            </p:custDataLst>
          </p:nvPr>
        </p:nvSpPr>
        <p:spPr>
          <a:xfrm>
            <a:off x="645160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2013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273" name="Straight Connector 6272"/>
          <p:cNvCxnSpPr/>
          <p:nvPr>
            <p:custDataLst>
              <p:tags r:id="rId39"/>
            </p:custDataLst>
          </p:nvPr>
        </p:nvCxnSpPr>
        <p:spPr bwMode="auto">
          <a:xfrm>
            <a:off x="7203439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274" name="TextBox 6273"/>
          <p:cNvSpPr txBox="1"/>
          <p:nvPr>
            <p:custDataLst>
              <p:tags r:id="rId40"/>
            </p:custDataLst>
          </p:nvPr>
        </p:nvSpPr>
        <p:spPr>
          <a:xfrm>
            <a:off x="7203439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2014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278" name="Flowchart: Merge 6277"/>
          <p:cNvSpPr/>
          <p:nvPr>
            <p:custDataLst>
              <p:tags r:id="rId41"/>
            </p:custDataLst>
          </p:nvPr>
        </p:nvSpPr>
        <p:spPr bwMode="auto">
          <a:xfrm rot="16200000">
            <a:off x="7508497" y="3810000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280" name="TextBox 6279"/>
          <p:cNvSpPr txBox="1"/>
          <p:nvPr>
            <p:custDataLst>
              <p:tags r:id="rId42"/>
            </p:custDataLst>
          </p:nvPr>
        </p:nvSpPr>
        <p:spPr>
          <a:xfrm>
            <a:off x="7737097" y="3667485"/>
            <a:ext cx="1279525" cy="270843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2nd velocity mapping class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282" name="TextBox 6281"/>
          <p:cNvSpPr txBox="1"/>
          <p:nvPr>
            <p:custDataLst>
              <p:tags r:id="rId43"/>
            </p:custDataLst>
          </p:nvPr>
        </p:nvSpPr>
        <p:spPr>
          <a:xfrm>
            <a:off x="7737097" y="3963728"/>
            <a:ext cx="519373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May 2014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6289" name="Flowchart: Merge 6288"/>
          <p:cNvSpPr/>
          <p:nvPr>
            <p:custDataLst>
              <p:tags r:id="rId44"/>
            </p:custDataLst>
          </p:nvPr>
        </p:nvSpPr>
        <p:spPr bwMode="auto">
          <a:xfrm rot="16200000">
            <a:off x="7004144" y="4421124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291" name="TextBox 6290"/>
          <p:cNvSpPr txBox="1"/>
          <p:nvPr>
            <p:custDataLst>
              <p:tags r:id="rId45"/>
            </p:custDataLst>
          </p:nvPr>
        </p:nvSpPr>
        <p:spPr>
          <a:xfrm>
            <a:off x="7232744" y="4346319"/>
            <a:ext cx="1539875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1st velocity mapping class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293" name="TextBox 6292"/>
          <p:cNvSpPr txBox="1"/>
          <p:nvPr>
            <p:custDataLst>
              <p:tags r:id="rId46"/>
            </p:custDataLst>
          </p:nvPr>
        </p:nvSpPr>
        <p:spPr>
          <a:xfrm>
            <a:off x="7232744" y="4507141"/>
            <a:ext cx="482504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Sep 2013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447" name="Rectangle 446"/>
          <p:cNvSpPr/>
          <p:nvPr/>
        </p:nvSpPr>
        <p:spPr bwMode="auto">
          <a:xfrm>
            <a:off x="1188719" y="685800"/>
            <a:ext cx="3261219" cy="4838700"/>
          </a:xfrm>
          <a:prstGeom prst="rect">
            <a:avLst/>
          </a:prstGeom>
          <a:solidFill>
            <a:srgbClr val="FFC000">
              <a:alpha val="50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299" name="Flowchart: Merge 6298"/>
          <p:cNvSpPr/>
          <p:nvPr>
            <p:custDataLst>
              <p:tags r:id="rId47"/>
            </p:custDataLst>
          </p:nvPr>
        </p:nvSpPr>
        <p:spPr bwMode="auto">
          <a:xfrm rot="16200000">
            <a:off x="6777700" y="2523948"/>
            <a:ext cx="165100" cy="165100"/>
          </a:xfrm>
          <a:prstGeom prst="flowChartMerge">
            <a:avLst/>
          </a:prstGeom>
          <a:solidFill>
            <a:srgbClr val="B20E1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03" name="TextBox 6302"/>
          <p:cNvSpPr txBox="1"/>
          <p:nvPr>
            <p:custDataLst>
              <p:tags r:id="rId48"/>
            </p:custDataLst>
          </p:nvPr>
        </p:nvSpPr>
        <p:spPr>
          <a:xfrm>
            <a:off x="7006300" y="2449143"/>
            <a:ext cx="909638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VMT fact sheet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1793" name="TextBox 1792"/>
          <p:cNvSpPr txBox="1"/>
          <p:nvPr>
            <p:custDataLst>
              <p:tags r:id="rId49"/>
            </p:custDataLst>
          </p:nvPr>
        </p:nvSpPr>
        <p:spPr>
          <a:xfrm>
            <a:off x="7006300" y="2609965"/>
            <a:ext cx="519373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May 2013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800" name="Flowchart: Merge 1799"/>
          <p:cNvSpPr/>
          <p:nvPr>
            <p:custDataLst>
              <p:tags r:id="rId50"/>
            </p:custDataLst>
          </p:nvPr>
        </p:nvSpPr>
        <p:spPr bwMode="auto">
          <a:xfrm rot="16200000">
            <a:off x="6734470" y="1972131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02" name="TextBox 1801"/>
          <p:cNvSpPr txBox="1"/>
          <p:nvPr>
            <p:custDataLst>
              <p:tags r:id="rId51"/>
            </p:custDataLst>
          </p:nvPr>
        </p:nvSpPr>
        <p:spPr>
          <a:xfrm>
            <a:off x="6963070" y="1897326"/>
            <a:ext cx="1390650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VMT version 4 released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1804" name="TextBox 1803"/>
          <p:cNvSpPr txBox="1"/>
          <p:nvPr>
            <p:custDataLst>
              <p:tags r:id="rId52"/>
            </p:custDataLst>
          </p:nvPr>
        </p:nvSpPr>
        <p:spPr>
          <a:xfrm>
            <a:off x="6963070" y="2058148"/>
            <a:ext cx="519373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May 2013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811" name="Flowchart: Merge 1810"/>
          <p:cNvSpPr/>
          <p:nvPr>
            <p:custDataLst>
              <p:tags r:id="rId53"/>
            </p:custDataLst>
          </p:nvPr>
        </p:nvSpPr>
        <p:spPr bwMode="auto">
          <a:xfrm rot="16200000">
            <a:off x="6355691" y="1411374"/>
            <a:ext cx="165100" cy="165100"/>
          </a:xfrm>
          <a:prstGeom prst="flowChartMerge">
            <a:avLst/>
          </a:prstGeom>
          <a:solidFill>
            <a:srgbClr val="B20E1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13" name="TextBox 1812"/>
          <p:cNvSpPr txBox="1"/>
          <p:nvPr>
            <p:custDataLst>
              <p:tags r:id="rId54"/>
            </p:custDataLst>
          </p:nvPr>
        </p:nvSpPr>
        <p:spPr>
          <a:xfrm>
            <a:off x="6584291" y="1336569"/>
            <a:ext cx="668338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ESPL paper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1815" name="TextBox 1814"/>
          <p:cNvSpPr txBox="1"/>
          <p:nvPr>
            <p:custDataLst>
              <p:tags r:id="rId55"/>
            </p:custDataLst>
          </p:nvPr>
        </p:nvSpPr>
        <p:spPr>
          <a:xfrm>
            <a:off x="6584291" y="1497391"/>
            <a:ext cx="474489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Oct 2012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1823" name="Flowchart: Merge 1822"/>
          <p:cNvSpPr/>
          <p:nvPr>
            <p:custDataLst>
              <p:tags r:id="rId56"/>
            </p:custDataLst>
          </p:nvPr>
        </p:nvSpPr>
        <p:spPr bwMode="auto">
          <a:xfrm rot="16200000">
            <a:off x="6236293" y="859557"/>
            <a:ext cx="165100" cy="165100"/>
          </a:xfrm>
          <a:prstGeom prst="flowChartMerge">
            <a:avLst/>
          </a:prstGeom>
          <a:solidFill>
            <a:schemeClr val="accent4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09" name="TextBox 6308"/>
          <p:cNvSpPr txBox="1"/>
          <p:nvPr>
            <p:custDataLst>
              <p:tags r:id="rId57"/>
            </p:custDataLst>
          </p:nvPr>
        </p:nvSpPr>
        <p:spPr>
          <a:xfrm>
            <a:off x="6464893" y="784752"/>
            <a:ext cx="1452563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Mathworks consultation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15" name="TextBox 6314"/>
          <p:cNvSpPr txBox="1"/>
          <p:nvPr>
            <p:custDataLst>
              <p:tags r:id="rId58"/>
            </p:custDataLst>
          </p:nvPr>
        </p:nvSpPr>
        <p:spPr>
          <a:xfrm>
            <a:off x="6464893" y="945574"/>
            <a:ext cx="482504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Sep 2012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6331" name="Flowchart: Merge 6330"/>
          <p:cNvSpPr/>
          <p:nvPr>
            <p:custDataLst>
              <p:tags r:id="rId59"/>
            </p:custDataLst>
          </p:nvPr>
        </p:nvSpPr>
        <p:spPr bwMode="auto">
          <a:xfrm rot="16200000">
            <a:off x="6172477" y="4823331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34" name="TextBox 6333"/>
          <p:cNvSpPr txBox="1"/>
          <p:nvPr>
            <p:custDataLst>
              <p:tags r:id="rId60"/>
            </p:custDataLst>
          </p:nvPr>
        </p:nvSpPr>
        <p:spPr>
          <a:xfrm>
            <a:off x="6401077" y="4748526"/>
            <a:ext cx="1335088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Snowbird short course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37" name="TextBox 6336"/>
          <p:cNvSpPr txBox="1"/>
          <p:nvPr>
            <p:custDataLst>
              <p:tags r:id="rId61"/>
            </p:custDataLst>
          </p:nvPr>
        </p:nvSpPr>
        <p:spPr>
          <a:xfrm>
            <a:off x="6401077" y="4909348"/>
            <a:ext cx="493725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Aug 2012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6345" name="Flowchart: Merge 6344"/>
          <p:cNvSpPr/>
          <p:nvPr>
            <p:custDataLst>
              <p:tags r:id="rId62"/>
            </p:custDataLst>
          </p:nvPr>
        </p:nvSpPr>
        <p:spPr bwMode="auto">
          <a:xfrm rot="16200000">
            <a:off x="5104073" y="3810000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48" name="TextBox 6347"/>
          <p:cNvSpPr txBox="1"/>
          <p:nvPr>
            <p:custDataLst>
              <p:tags r:id="rId63"/>
            </p:custDataLst>
          </p:nvPr>
        </p:nvSpPr>
        <p:spPr>
          <a:xfrm>
            <a:off x="5332673" y="3735195"/>
            <a:ext cx="1176338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Tampa short course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50" name="TextBox 6349"/>
          <p:cNvSpPr txBox="1"/>
          <p:nvPr>
            <p:custDataLst>
              <p:tags r:id="rId64"/>
            </p:custDataLst>
          </p:nvPr>
        </p:nvSpPr>
        <p:spPr>
          <a:xfrm>
            <a:off x="5332673" y="3896017"/>
            <a:ext cx="506549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Mar 2011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6361" name="Flowchart: Merge 6360"/>
          <p:cNvSpPr/>
          <p:nvPr>
            <p:custDataLst>
              <p:tags r:id="rId65"/>
            </p:custDataLst>
          </p:nvPr>
        </p:nvSpPr>
        <p:spPr bwMode="auto">
          <a:xfrm rot="16200000">
            <a:off x="3980087" y="4421124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65" name="TextBox 6364"/>
          <p:cNvSpPr txBox="1"/>
          <p:nvPr>
            <p:custDataLst>
              <p:tags r:id="rId66"/>
            </p:custDataLst>
          </p:nvPr>
        </p:nvSpPr>
        <p:spPr>
          <a:xfrm>
            <a:off x="4208687" y="4278609"/>
            <a:ext cx="1498600" cy="270843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Santa Fe, Argentina short course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67" name="TextBox 6366"/>
          <p:cNvSpPr txBox="1"/>
          <p:nvPr>
            <p:custDataLst>
              <p:tags r:id="rId67"/>
            </p:custDataLst>
          </p:nvPr>
        </p:nvSpPr>
        <p:spPr>
          <a:xfrm>
            <a:off x="4208687" y="4574852"/>
            <a:ext cx="482504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Sep 2009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5469" name="Rectangle 5468"/>
          <p:cNvSpPr/>
          <p:nvPr/>
        </p:nvSpPr>
        <p:spPr bwMode="auto">
          <a:xfrm>
            <a:off x="2038844" y="4698050"/>
            <a:ext cx="4036836" cy="171454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3038" indent="-173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900" baseline="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Jackson</a:t>
            </a:r>
            <a:r>
              <a:rPr lang="en-US" sz="19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sz="19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compiles </a:t>
            </a:r>
            <a:r>
              <a:rPr lang="en-US" sz="1900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non-site specific</a:t>
            </a:r>
            <a:r>
              <a:rPr lang="en-US" sz="19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VMT version </a:t>
            </a:r>
            <a:r>
              <a:rPr lang="en-US" sz="19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1</a:t>
            </a:r>
          </a:p>
          <a:p>
            <a:pPr marL="173038" indent="-17303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19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Engel </a:t>
            </a:r>
            <a:r>
              <a:rPr lang="en-US" sz="1900" dirty="0">
                <a:solidFill>
                  <a:schemeClr val="bg2"/>
                </a:solidFill>
                <a:latin typeface="Arial" charset="0"/>
                <a:cs typeface="Arial" charset="0"/>
              </a:rPr>
              <a:t>adds other secondary flow computations, export options, and more</a:t>
            </a:r>
          </a:p>
          <a:p>
            <a:pPr marL="173038" marR="0" indent="-1730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n-US" sz="19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78" name="Straight Connector 77"/>
          <p:cNvCxnSpPr/>
          <p:nvPr>
            <p:custDataLst>
              <p:tags r:id="rId68"/>
            </p:custDataLst>
          </p:nvPr>
        </p:nvCxnSpPr>
        <p:spPr bwMode="auto">
          <a:xfrm>
            <a:off x="3390635" y="2532888"/>
            <a:ext cx="0" cy="515112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9" name="Flowchart: Merge 68"/>
          <p:cNvSpPr/>
          <p:nvPr>
            <p:custDataLst>
              <p:tags r:id="rId69"/>
            </p:custDataLst>
          </p:nvPr>
        </p:nvSpPr>
        <p:spPr bwMode="auto">
          <a:xfrm rot="16200000">
            <a:off x="3416035" y="2532888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1" name="TextBox 70"/>
          <p:cNvSpPr txBox="1"/>
          <p:nvPr>
            <p:custDataLst>
              <p:tags r:id="rId70"/>
            </p:custDataLst>
          </p:nvPr>
        </p:nvSpPr>
        <p:spPr>
          <a:xfrm>
            <a:off x="3644635" y="2458083"/>
            <a:ext cx="1333500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Jackson builds VMT v1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76" name="TextBox 75"/>
          <p:cNvSpPr txBox="1"/>
          <p:nvPr>
            <p:custDataLst>
              <p:tags r:id="rId71"/>
            </p:custDataLst>
          </p:nvPr>
        </p:nvSpPr>
        <p:spPr>
          <a:xfrm>
            <a:off x="3644635" y="2618905"/>
            <a:ext cx="488916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Dec 2008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cxnSp>
        <p:nvCxnSpPr>
          <p:cNvPr id="79" name="Straight Connector 78"/>
          <p:cNvCxnSpPr/>
          <p:nvPr>
            <p:custDataLst>
              <p:tags r:id="rId72"/>
            </p:custDataLst>
          </p:nvPr>
        </p:nvCxnSpPr>
        <p:spPr bwMode="auto">
          <a:xfrm>
            <a:off x="3959225" y="1846959"/>
            <a:ext cx="0" cy="120104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80" name="Flowchart: Merge 79"/>
          <p:cNvSpPr/>
          <p:nvPr>
            <p:custDataLst>
              <p:tags r:id="rId73"/>
            </p:custDataLst>
          </p:nvPr>
        </p:nvSpPr>
        <p:spPr bwMode="auto">
          <a:xfrm rot="16200000">
            <a:off x="3984625" y="1846959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1" name="TextBox 80"/>
          <p:cNvSpPr txBox="1"/>
          <p:nvPr>
            <p:custDataLst>
              <p:tags r:id="rId74"/>
            </p:custDataLst>
          </p:nvPr>
        </p:nvSpPr>
        <p:spPr>
          <a:xfrm>
            <a:off x="4213225" y="1772154"/>
            <a:ext cx="1501775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Engel begins contributing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82" name="TextBox 81"/>
          <p:cNvSpPr txBox="1"/>
          <p:nvPr>
            <p:custDataLst>
              <p:tags r:id="rId75"/>
            </p:custDataLst>
          </p:nvPr>
        </p:nvSpPr>
        <p:spPr>
          <a:xfrm>
            <a:off x="4213225" y="1932976"/>
            <a:ext cx="493725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Aug </a:t>
            </a:r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2009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986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Straight Connector 92"/>
          <p:cNvCxnSpPr/>
          <p:nvPr>
            <p:custDataLst>
              <p:tags r:id="rId2"/>
            </p:custDataLst>
          </p:nvPr>
        </p:nvCxnSpPr>
        <p:spPr bwMode="auto">
          <a:xfrm>
            <a:off x="3959225" y="1846959"/>
            <a:ext cx="0" cy="120104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94" name="Flowchart: Merge 93"/>
          <p:cNvSpPr/>
          <p:nvPr>
            <p:custDataLst>
              <p:tags r:id="rId3"/>
            </p:custDataLst>
          </p:nvPr>
        </p:nvSpPr>
        <p:spPr bwMode="auto">
          <a:xfrm rot="16200000">
            <a:off x="3984625" y="1846959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5" name="TextBox 94"/>
          <p:cNvSpPr txBox="1"/>
          <p:nvPr>
            <p:custDataLst>
              <p:tags r:id="rId4"/>
            </p:custDataLst>
          </p:nvPr>
        </p:nvSpPr>
        <p:spPr>
          <a:xfrm>
            <a:off x="4213225" y="1772154"/>
            <a:ext cx="1501775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Engel begins contributing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96" name="TextBox 95"/>
          <p:cNvSpPr txBox="1"/>
          <p:nvPr>
            <p:custDataLst>
              <p:tags r:id="rId5"/>
            </p:custDataLst>
          </p:nvPr>
        </p:nvSpPr>
        <p:spPr>
          <a:xfrm>
            <a:off x="4213225" y="1932976"/>
            <a:ext cx="493725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Aug </a:t>
            </a:r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2009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85" name="TextBox 84"/>
          <p:cNvSpPr txBox="1"/>
          <p:nvPr>
            <p:custDataLst>
              <p:tags r:id="rId6"/>
            </p:custDataLst>
          </p:nvPr>
        </p:nvSpPr>
        <p:spPr>
          <a:xfrm>
            <a:off x="6401077" y="4909348"/>
            <a:ext cx="493725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Aug 2012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86" name="TextBox 85"/>
          <p:cNvSpPr txBox="1"/>
          <p:nvPr>
            <p:custDataLst>
              <p:tags r:id="rId7"/>
            </p:custDataLst>
          </p:nvPr>
        </p:nvSpPr>
        <p:spPr>
          <a:xfrm>
            <a:off x="5332673" y="3896017"/>
            <a:ext cx="506549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Mar 2011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87" name="TextBox 86"/>
          <p:cNvSpPr txBox="1"/>
          <p:nvPr>
            <p:custDataLst>
              <p:tags r:id="rId8"/>
            </p:custDataLst>
          </p:nvPr>
        </p:nvSpPr>
        <p:spPr>
          <a:xfrm>
            <a:off x="4208687" y="4574852"/>
            <a:ext cx="482504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Sep 2009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88" name="TextBox 87"/>
          <p:cNvSpPr txBox="1"/>
          <p:nvPr>
            <p:custDataLst>
              <p:tags r:id="rId9"/>
            </p:custDataLst>
          </p:nvPr>
        </p:nvSpPr>
        <p:spPr>
          <a:xfrm>
            <a:off x="3644635" y="2618905"/>
            <a:ext cx="488916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Dec 2008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0" name="TextBox 89"/>
          <p:cNvSpPr txBox="1"/>
          <p:nvPr>
            <p:custDataLst>
              <p:tags r:id="rId10"/>
            </p:custDataLst>
          </p:nvPr>
        </p:nvSpPr>
        <p:spPr>
          <a:xfrm>
            <a:off x="3329672" y="1381159"/>
            <a:ext cx="732573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Summer 2008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1" name="TextBox 90"/>
          <p:cNvSpPr txBox="1"/>
          <p:nvPr>
            <p:custDataLst>
              <p:tags r:id="rId11"/>
            </p:custDataLst>
          </p:nvPr>
        </p:nvSpPr>
        <p:spPr>
          <a:xfrm>
            <a:off x="2267444" y="2446822"/>
            <a:ext cx="482504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Feb 2007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92" name="TextBox 91"/>
          <p:cNvSpPr txBox="1"/>
          <p:nvPr>
            <p:custDataLst>
              <p:tags r:id="rId12"/>
            </p:custDataLst>
          </p:nvPr>
        </p:nvSpPr>
        <p:spPr>
          <a:xfrm>
            <a:off x="1452245" y="2000686"/>
            <a:ext cx="262892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2006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cxnSp>
        <p:nvCxnSpPr>
          <p:cNvPr id="6432" name="Straight Connector 6431"/>
          <p:cNvCxnSpPr/>
          <p:nvPr>
            <p:custDataLst>
              <p:tags r:id="rId13"/>
            </p:custDataLst>
          </p:nvPr>
        </p:nvCxnSpPr>
        <p:spPr bwMode="auto">
          <a:xfrm>
            <a:off x="3390635" y="2532888"/>
            <a:ext cx="0" cy="515112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426" name="Flowchart: Merge 6425"/>
          <p:cNvSpPr/>
          <p:nvPr>
            <p:custDataLst>
              <p:tags r:id="rId14"/>
            </p:custDataLst>
          </p:nvPr>
        </p:nvSpPr>
        <p:spPr bwMode="auto">
          <a:xfrm rot="16200000">
            <a:off x="3416035" y="2532888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28" name="TextBox 6427"/>
          <p:cNvSpPr txBox="1"/>
          <p:nvPr>
            <p:custDataLst>
              <p:tags r:id="rId15"/>
            </p:custDataLst>
          </p:nvPr>
        </p:nvSpPr>
        <p:spPr>
          <a:xfrm>
            <a:off x="3644635" y="2458083"/>
            <a:ext cx="1333500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dirty="0" smtClean="0">
                <a:solidFill>
                  <a:schemeClr val="accent4"/>
                </a:solidFill>
                <a:latin typeface="Calibri"/>
              </a:rPr>
              <a:t>Jackson builds VMT v1</a:t>
            </a:r>
            <a:endParaRPr lang="en-US" sz="1100" b="1" dirty="0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48" name="Flowchart: Merge 6447"/>
          <p:cNvSpPr/>
          <p:nvPr>
            <p:custDataLst>
              <p:tags r:id="rId16"/>
            </p:custDataLst>
          </p:nvPr>
        </p:nvSpPr>
        <p:spPr bwMode="auto">
          <a:xfrm rot="16200000">
            <a:off x="3101072" y="1295142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6454" name="Straight Connector 6453"/>
          <p:cNvCxnSpPr/>
          <p:nvPr>
            <p:custDataLst>
              <p:tags r:id="rId17"/>
            </p:custDataLst>
          </p:nvPr>
        </p:nvCxnSpPr>
        <p:spPr bwMode="auto">
          <a:xfrm>
            <a:off x="3075672" y="1295142"/>
            <a:ext cx="0" cy="175285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475" name="Straight Connector 6474"/>
          <p:cNvCxnSpPr/>
          <p:nvPr>
            <p:custDataLst>
              <p:tags r:id="rId18"/>
            </p:custDataLst>
          </p:nvPr>
        </p:nvCxnSpPr>
        <p:spPr bwMode="auto">
          <a:xfrm>
            <a:off x="1198245" y="1846959"/>
            <a:ext cx="0" cy="120104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464" name="Straight Connector 6463"/>
          <p:cNvCxnSpPr/>
          <p:nvPr>
            <p:custDataLst>
              <p:tags r:id="rId19"/>
            </p:custDataLst>
          </p:nvPr>
        </p:nvCxnSpPr>
        <p:spPr bwMode="auto">
          <a:xfrm>
            <a:off x="2013444" y="2353711"/>
            <a:ext cx="0" cy="69428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422" name="Straight Connector 6421"/>
          <p:cNvCxnSpPr/>
          <p:nvPr>
            <p:custDataLst>
              <p:tags r:id="rId20"/>
            </p:custDataLst>
          </p:nvPr>
        </p:nvCxnSpPr>
        <p:spPr bwMode="auto">
          <a:xfrm>
            <a:off x="3954687" y="3429000"/>
            <a:ext cx="0" cy="115722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411" name="Straight Connector 6410"/>
          <p:cNvCxnSpPr/>
          <p:nvPr>
            <p:custDataLst>
              <p:tags r:id="rId21"/>
            </p:custDataLst>
          </p:nvPr>
        </p:nvCxnSpPr>
        <p:spPr bwMode="auto">
          <a:xfrm>
            <a:off x="5078673" y="3429000"/>
            <a:ext cx="0" cy="54610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401" name="Straight Connector 6400"/>
          <p:cNvCxnSpPr/>
          <p:nvPr>
            <p:custDataLst>
              <p:tags r:id="rId22"/>
            </p:custDataLst>
          </p:nvPr>
        </p:nvCxnSpPr>
        <p:spPr bwMode="auto">
          <a:xfrm>
            <a:off x="6147077" y="3429000"/>
            <a:ext cx="0" cy="155943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347" name="Straight Connector 6346"/>
          <p:cNvCxnSpPr/>
          <p:nvPr>
            <p:custDataLst>
              <p:tags r:id="rId23"/>
            </p:custDataLst>
          </p:nvPr>
        </p:nvCxnSpPr>
        <p:spPr bwMode="auto">
          <a:xfrm>
            <a:off x="6978744" y="3429000"/>
            <a:ext cx="0" cy="115722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336" name="Straight Connector 6335"/>
          <p:cNvCxnSpPr/>
          <p:nvPr>
            <p:custDataLst>
              <p:tags r:id="rId24"/>
            </p:custDataLst>
          </p:nvPr>
        </p:nvCxnSpPr>
        <p:spPr bwMode="auto">
          <a:xfrm>
            <a:off x="7483097" y="3429000"/>
            <a:ext cx="0" cy="54610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816" name="Title 181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6300" name="Rectangle 6299"/>
          <p:cNvSpPr/>
          <p:nvPr>
            <p:custDataLst>
              <p:tags r:id="rId25"/>
            </p:custDataLst>
          </p:nvPr>
        </p:nvSpPr>
        <p:spPr bwMode="auto">
          <a:xfrm>
            <a:off x="1188720" y="3048000"/>
            <a:ext cx="6766560" cy="381000"/>
          </a:xfrm>
          <a:prstGeom prst="rect">
            <a:avLst/>
          </a:prstGeom>
          <a:solidFill>
            <a:srgbClr val="B2B2B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02" name="TextBox 6301"/>
          <p:cNvSpPr txBox="1"/>
          <p:nvPr>
            <p:custDataLst>
              <p:tags r:id="rId26"/>
            </p:custDataLst>
          </p:nvPr>
        </p:nvSpPr>
        <p:spPr>
          <a:xfrm>
            <a:off x="118872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2006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04" name="Straight Connector 6303"/>
          <p:cNvCxnSpPr/>
          <p:nvPr>
            <p:custDataLst>
              <p:tags r:id="rId27"/>
            </p:custDataLst>
          </p:nvPr>
        </p:nvCxnSpPr>
        <p:spPr bwMode="auto">
          <a:xfrm>
            <a:off x="194056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05" name="TextBox 6304"/>
          <p:cNvSpPr txBox="1"/>
          <p:nvPr>
            <p:custDataLst>
              <p:tags r:id="rId28"/>
            </p:custDataLst>
          </p:nvPr>
        </p:nvSpPr>
        <p:spPr>
          <a:xfrm>
            <a:off x="194056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2007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07" name="Straight Connector 6306"/>
          <p:cNvCxnSpPr/>
          <p:nvPr>
            <p:custDataLst>
              <p:tags r:id="rId29"/>
            </p:custDataLst>
          </p:nvPr>
        </p:nvCxnSpPr>
        <p:spPr bwMode="auto">
          <a:xfrm>
            <a:off x="269240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08" name="TextBox 6307"/>
          <p:cNvSpPr txBox="1"/>
          <p:nvPr>
            <p:custDataLst>
              <p:tags r:id="rId30"/>
            </p:custDataLst>
          </p:nvPr>
        </p:nvSpPr>
        <p:spPr>
          <a:xfrm>
            <a:off x="269240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2008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10" name="Straight Connector 6309"/>
          <p:cNvCxnSpPr/>
          <p:nvPr>
            <p:custDataLst>
              <p:tags r:id="rId31"/>
            </p:custDataLst>
          </p:nvPr>
        </p:nvCxnSpPr>
        <p:spPr bwMode="auto">
          <a:xfrm>
            <a:off x="344424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11" name="TextBox 6310"/>
          <p:cNvSpPr txBox="1"/>
          <p:nvPr>
            <p:custDataLst>
              <p:tags r:id="rId32"/>
            </p:custDataLst>
          </p:nvPr>
        </p:nvSpPr>
        <p:spPr>
          <a:xfrm>
            <a:off x="344424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2009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13" name="Straight Connector 6312"/>
          <p:cNvCxnSpPr/>
          <p:nvPr>
            <p:custDataLst>
              <p:tags r:id="rId33"/>
            </p:custDataLst>
          </p:nvPr>
        </p:nvCxnSpPr>
        <p:spPr bwMode="auto">
          <a:xfrm>
            <a:off x="419608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14" name="TextBox 6313"/>
          <p:cNvSpPr txBox="1"/>
          <p:nvPr>
            <p:custDataLst>
              <p:tags r:id="rId34"/>
            </p:custDataLst>
          </p:nvPr>
        </p:nvSpPr>
        <p:spPr>
          <a:xfrm>
            <a:off x="419608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2010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16" name="Straight Connector 6315"/>
          <p:cNvCxnSpPr/>
          <p:nvPr>
            <p:custDataLst>
              <p:tags r:id="rId35"/>
            </p:custDataLst>
          </p:nvPr>
        </p:nvCxnSpPr>
        <p:spPr bwMode="auto">
          <a:xfrm>
            <a:off x="494792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17" name="TextBox 6316"/>
          <p:cNvSpPr txBox="1"/>
          <p:nvPr>
            <p:custDataLst>
              <p:tags r:id="rId36"/>
            </p:custDataLst>
          </p:nvPr>
        </p:nvSpPr>
        <p:spPr>
          <a:xfrm>
            <a:off x="494792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2011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19" name="Straight Connector 6318"/>
          <p:cNvCxnSpPr/>
          <p:nvPr>
            <p:custDataLst>
              <p:tags r:id="rId37"/>
            </p:custDataLst>
          </p:nvPr>
        </p:nvCxnSpPr>
        <p:spPr bwMode="auto">
          <a:xfrm>
            <a:off x="569976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20" name="TextBox 6319"/>
          <p:cNvSpPr txBox="1"/>
          <p:nvPr>
            <p:custDataLst>
              <p:tags r:id="rId38"/>
            </p:custDataLst>
          </p:nvPr>
        </p:nvSpPr>
        <p:spPr>
          <a:xfrm>
            <a:off x="569976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2012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22" name="Straight Connector 6321"/>
          <p:cNvCxnSpPr/>
          <p:nvPr>
            <p:custDataLst>
              <p:tags r:id="rId39"/>
            </p:custDataLst>
          </p:nvPr>
        </p:nvCxnSpPr>
        <p:spPr bwMode="auto">
          <a:xfrm>
            <a:off x="645160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23" name="TextBox 6322"/>
          <p:cNvSpPr txBox="1"/>
          <p:nvPr>
            <p:custDataLst>
              <p:tags r:id="rId40"/>
            </p:custDataLst>
          </p:nvPr>
        </p:nvSpPr>
        <p:spPr>
          <a:xfrm>
            <a:off x="645160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2013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25" name="Straight Connector 6324"/>
          <p:cNvCxnSpPr/>
          <p:nvPr>
            <p:custDataLst>
              <p:tags r:id="rId41"/>
            </p:custDataLst>
          </p:nvPr>
        </p:nvCxnSpPr>
        <p:spPr bwMode="auto">
          <a:xfrm>
            <a:off x="7203439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26" name="TextBox 6325"/>
          <p:cNvSpPr txBox="1"/>
          <p:nvPr>
            <p:custDataLst>
              <p:tags r:id="rId42"/>
            </p:custDataLst>
          </p:nvPr>
        </p:nvSpPr>
        <p:spPr>
          <a:xfrm>
            <a:off x="7203439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2014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30" name="Flowchart: Merge 6329"/>
          <p:cNvSpPr/>
          <p:nvPr>
            <p:custDataLst>
              <p:tags r:id="rId43"/>
            </p:custDataLst>
          </p:nvPr>
        </p:nvSpPr>
        <p:spPr bwMode="auto">
          <a:xfrm rot="16200000">
            <a:off x="7508497" y="3810000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32" name="TextBox 6331"/>
          <p:cNvSpPr txBox="1"/>
          <p:nvPr>
            <p:custDataLst>
              <p:tags r:id="rId44"/>
            </p:custDataLst>
          </p:nvPr>
        </p:nvSpPr>
        <p:spPr>
          <a:xfrm>
            <a:off x="7737097" y="3667485"/>
            <a:ext cx="1279525" cy="270843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2nd velocity mapping class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41" name="Flowchart: Merge 6340"/>
          <p:cNvSpPr/>
          <p:nvPr>
            <p:custDataLst>
              <p:tags r:id="rId45"/>
            </p:custDataLst>
          </p:nvPr>
        </p:nvSpPr>
        <p:spPr bwMode="auto">
          <a:xfrm rot="16200000">
            <a:off x="7004144" y="4421124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43" name="TextBox 6342"/>
          <p:cNvSpPr txBox="1"/>
          <p:nvPr>
            <p:custDataLst>
              <p:tags r:id="rId46"/>
            </p:custDataLst>
          </p:nvPr>
        </p:nvSpPr>
        <p:spPr>
          <a:xfrm>
            <a:off x="7232744" y="4346319"/>
            <a:ext cx="1539875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1st velocity mapping class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95" name="Flowchart: Merge 6394"/>
          <p:cNvSpPr/>
          <p:nvPr>
            <p:custDataLst>
              <p:tags r:id="rId47"/>
            </p:custDataLst>
          </p:nvPr>
        </p:nvSpPr>
        <p:spPr bwMode="auto">
          <a:xfrm rot="16200000">
            <a:off x="6172477" y="4823331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97" name="TextBox 6396"/>
          <p:cNvSpPr txBox="1"/>
          <p:nvPr>
            <p:custDataLst>
              <p:tags r:id="rId48"/>
            </p:custDataLst>
          </p:nvPr>
        </p:nvSpPr>
        <p:spPr>
          <a:xfrm>
            <a:off x="6401077" y="4748526"/>
            <a:ext cx="1335088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Snowbird short course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05" name="Flowchart: Merge 6404"/>
          <p:cNvSpPr/>
          <p:nvPr>
            <p:custDataLst>
              <p:tags r:id="rId49"/>
            </p:custDataLst>
          </p:nvPr>
        </p:nvSpPr>
        <p:spPr bwMode="auto">
          <a:xfrm rot="16200000">
            <a:off x="5104073" y="3810000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07" name="TextBox 6406"/>
          <p:cNvSpPr txBox="1"/>
          <p:nvPr>
            <p:custDataLst>
              <p:tags r:id="rId50"/>
            </p:custDataLst>
          </p:nvPr>
        </p:nvSpPr>
        <p:spPr>
          <a:xfrm>
            <a:off x="5332673" y="3735195"/>
            <a:ext cx="1176338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Tampa short course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16" name="Flowchart: Merge 6415"/>
          <p:cNvSpPr/>
          <p:nvPr>
            <p:custDataLst>
              <p:tags r:id="rId51"/>
            </p:custDataLst>
          </p:nvPr>
        </p:nvSpPr>
        <p:spPr bwMode="auto">
          <a:xfrm rot="16200000">
            <a:off x="3980087" y="4421124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18" name="TextBox 6417"/>
          <p:cNvSpPr txBox="1"/>
          <p:nvPr>
            <p:custDataLst>
              <p:tags r:id="rId52"/>
            </p:custDataLst>
          </p:nvPr>
        </p:nvSpPr>
        <p:spPr>
          <a:xfrm>
            <a:off x="4208687" y="4278609"/>
            <a:ext cx="1498600" cy="270843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Santa Fe, Argentina short course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50" name="TextBox 6449"/>
          <p:cNvSpPr txBox="1"/>
          <p:nvPr>
            <p:custDataLst>
              <p:tags r:id="rId53"/>
            </p:custDataLst>
          </p:nvPr>
        </p:nvSpPr>
        <p:spPr>
          <a:xfrm>
            <a:off x="3329672" y="1220337"/>
            <a:ext cx="1235916" cy="135422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Czuba St. Claire work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58" name="Flowchart: Merge 6457"/>
          <p:cNvSpPr/>
          <p:nvPr>
            <p:custDataLst>
              <p:tags r:id="rId54"/>
            </p:custDataLst>
          </p:nvPr>
        </p:nvSpPr>
        <p:spPr bwMode="auto">
          <a:xfrm rot="16200000">
            <a:off x="2038844" y="2362201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60" name="TextBox 6459"/>
          <p:cNvSpPr txBox="1"/>
          <p:nvPr>
            <p:custDataLst>
              <p:tags r:id="rId55"/>
            </p:custDataLst>
          </p:nvPr>
        </p:nvSpPr>
        <p:spPr>
          <a:xfrm>
            <a:off x="2267444" y="2286000"/>
            <a:ext cx="1311275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Riley confluence work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69" name="Flowchart: Merge 6468"/>
          <p:cNvSpPr/>
          <p:nvPr>
            <p:custDataLst>
              <p:tags r:id="rId56"/>
            </p:custDataLst>
          </p:nvPr>
        </p:nvSpPr>
        <p:spPr bwMode="auto">
          <a:xfrm rot="16200000">
            <a:off x="1223645" y="1846959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71" name="TextBox 6470"/>
          <p:cNvSpPr txBox="1"/>
          <p:nvPr>
            <p:custDataLst>
              <p:tags r:id="rId57"/>
            </p:custDataLst>
          </p:nvPr>
        </p:nvSpPr>
        <p:spPr>
          <a:xfrm>
            <a:off x="1452245" y="1704443"/>
            <a:ext cx="1333500" cy="270843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Parsons &amp; Best Parana work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5470" name="Rectangle 5469"/>
          <p:cNvSpPr/>
          <p:nvPr/>
        </p:nvSpPr>
        <p:spPr bwMode="auto">
          <a:xfrm>
            <a:off x="1188719" y="685800"/>
            <a:ext cx="5980525" cy="4838700"/>
          </a:xfrm>
          <a:prstGeom prst="rect">
            <a:avLst/>
          </a:prstGeom>
          <a:solidFill>
            <a:srgbClr val="FFC000">
              <a:alpha val="50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469" name="Rectangle 5468"/>
          <p:cNvSpPr/>
          <p:nvPr/>
        </p:nvSpPr>
        <p:spPr bwMode="auto">
          <a:xfrm>
            <a:off x="2038844" y="4698050"/>
            <a:ext cx="4036836" cy="171454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3038" marR="0" indent="-1730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n-US" sz="19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Consultation with </a:t>
            </a:r>
            <a:r>
              <a:rPr lang="en-US" sz="1900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Mathworks</a:t>
            </a:r>
            <a:r>
              <a:rPr lang="en-US" sz="19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leads to major redesign (speed, features, workflow enhancement)</a:t>
            </a:r>
          </a:p>
          <a:p>
            <a:pPr marL="173038" marR="0" indent="-1730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9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Paper on VMT published in ESPL</a:t>
            </a:r>
          </a:p>
          <a:p>
            <a:pPr marL="173038" marR="0" indent="-1730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n-US" sz="19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VMT Fact Sheet</a:t>
            </a:r>
            <a:endParaRPr kumimoji="0" lang="en-US" sz="19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6390" name="Straight Connector 6389"/>
          <p:cNvCxnSpPr/>
          <p:nvPr>
            <p:custDataLst>
              <p:tags r:id="rId58"/>
            </p:custDataLst>
          </p:nvPr>
        </p:nvCxnSpPr>
        <p:spPr bwMode="auto">
          <a:xfrm>
            <a:off x="6210893" y="859557"/>
            <a:ext cx="0" cy="218844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84" name="Flowchart: Merge 6383"/>
          <p:cNvSpPr/>
          <p:nvPr>
            <p:custDataLst>
              <p:tags r:id="rId59"/>
            </p:custDataLst>
          </p:nvPr>
        </p:nvSpPr>
        <p:spPr bwMode="auto">
          <a:xfrm rot="16200000">
            <a:off x="6236293" y="859557"/>
            <a:ext cx="165100" cy="165100"/>
          </a:xfrm>
          <a:prstGeom prst="flowChartMerge">
            <a:avLst/>
          </a:prstGeom>
          <a:solidFill>
            <a:schemeClr val="accent4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86" name="TextBox 6385"/>
          <p:cNvSpPr txBox="1"/>
          <p:nvPr>
            <p:custDataLst>
              <p:tags r:id="rId60"/>
            </p:custDataLst>
          </p:nvPr>
        </p:nvSpPr>
        <p:spPr>
          <a:xfrm>
            <a:off x="6464893" y="784752"/>
            <a:ext cx="1452563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dirty="0" err="1" smtClean="0">
                <a:solidFill>
                  <a:schemeClr val="accent4"/>
                </a:solidFill>
                <a:latin typeface="Calibri"/>
              </a:rPr>
              <a:t>Mathworks</a:t>
            </a:r>
            <a:r>
              <a:rPr lang="en-US" sz="1100" b="1" dirty="0" smtClean="0">
                <a:solidFill>
                  <a:schemeClr val="accent4"/>
                </a:solidFill>
                <a:latin typeface="Calibri"/>
              </a:rPr>
              <a:t> consultation</a:t>
            </a:r>
            <a:endParaRPr lang="en-US" sz="1100" b="1" dirty="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79" name="Straight Connector 6378"/>
          <p:cNvCxnSpPr/>
          <p:nvPr>
            <p:custDataLst>
              <p:tags r:id="rId61"/>
            </p:custDataLst>
          </p:nvPr>
        </p:nvCxnSpPr>
        <p:spPr bwMode="auto">
          <a:xfrm>
            <a:off x="6330291" y="1411374"/>
            <a:ext cx="0" cy="1636626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73" name="Flowchart: Merge 6372"/>
          <p:cNvSpPr/>
          <p:nvPr>
            <p:custDataLst>
              <p:tags r:id="rId62"/>
            </p:custDataLst>
          </p:nvPr>
        </p:nvSpPr>
        <p:spPr bwMode="auto">
          <a:xfrm rot="16200000">
            <a:off x="6355691" y="1411374"/>
            <a:ext cx="165100" cy="165100"/>
          </a:xfrm>
          <a:prstGeom prst="flowChartMerge">
            <a:avLst/>
          </a:prstGeom>
          <a:solidFill>
            <a:srgbClr val="B20E1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75" name="TextBox 6374"/>
          <p:cNvSpPr txBox="1"/>
          <p:nvPr>
            <p:custDataLst>
              <p:tags r:id="rId63"/>
            </p:custDataLst>
          </p:nvPr>
        </p:nvSpPr>
        <p:spPr>
          <a:xfrm>
            <a:off x="6584291" y="1336569"/>
            <a:ext cx="668338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dirty="0" smtClean="0">
                <a:solidFill>
                  <a:schemeClr val="accent4"/>
                </a:solidFill>
                <a:latin typeface="Calibri"/>
              </a:rPr>
              <a:t>ESPL paper</a:t>
            </a:r>
            <a:endParaRPr lang="en-US" sz="1100" b="1" dirty="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68" name="Straight Connector 6367"/>
          <p:cNvCxnSpPr/>
          <p:nvPr>
            <p:custDataLst>
              <p:tags r:id="rId64"/>
            </p:custDataLst>
          </p:nvPr>
        </p:nvCxnSpPr>
        <p:spPr bwMode="auto">
          <a:xfrm>
            <a:off x="6709070" y="1972131"/>
            <a:ext cx="0" cy="107586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357" name="Straight Connector 6356"/>
          <p:cNvCxnSpPr/>
          <p:nvPr>
            <p:custDataLst>
              <p:tags r:id="rId65"/>
            </p:custDataLst>
          </p:nvPr>
        </p:nvCxnSpPr>
        <p:spPr bwMode="auto">
          <a:xfrm>
            <a:off x="6752300" y="2523948"/>
            <a:ext cx="0" cy="524052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51" name="Flowchart: Merge 6350"/>
          <p:cNvSpPr/>
          <p:nvPr>
            <p:custDataLst>
              <p:tags r:id="rId66"/>
            </p:custDataLst>
          </p:nvPr>
        </p:nvSpPr>
        <p:spPr bwMode="auto">
          <a:xfrm rot="16200000">
            <a:off x="6777700" y="2523948"/>
            <a:ext cx="165100" cy="165100"/>
          </a:xfrm>
          <a:prstGeom prst="flowChartMerge">
            <a:avLst/>
          </a:prstGeom>
          <a:solidFill>
            <a:srgbClr val="B20E1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53" name="TextBox 6352"/>
          <p:cNvSpPr txBox="1"/>
          <p:nvPr>
            <p:custDataLst>
              <p:tags r:id="rId67"/>
            </p:custDataLst>
          </p:nvPr>
        </p:nvSpPr>
        <p:spPr>
          <a:xfrm>
            <a:off x="7006300" y="2449143"/>
            <a:ext cx="909638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VMT fact sheet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62" name="Flowchart: Merge 6361"/>
          <p:cNvSpPr/>
          <p:nvPr>
            <p:custDataLst>
              <p:tags r:id="rId68"/>
            </p:custDataLst>
          </p:nvPr>
        </p:nvSpPr>
        <p:spPr bwMode="auto">
          <a:xfrm rot="16200000">
            <a:off x="6734470" y="1972131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64" name="TextBox 6363"/>
          <p:cNvSpPr txBox="1"/>
          <p:nvPr>
            <p:custDataLst>
              <p:tags r:id="rId69"/>
            </p:custDataLst>
          </p:nvPr>
        </p:nvSpPr>
        <p:spPr>
          <a:xfrm>
            <a:off x="6963070" y="1897326"/>
            <a:ext cx="1390650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VMT version 4 released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79" name="TextBox 78"/>
          <p:cNvSpPr txBox="1"/>
          <p:nvPr>
            <p:custDataLst>
              <p:tags r:id="rId70"/>
            </p:custDataLst>
          </p:nvPr>
        </p:nvSpPr>
        <p:spPr>
          <a:xfrm>
            <a:off x="7737097" y="3963728"/>
            <a:ext cx="519373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May 2014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80" name="TextBox 79"/>
          <p:cNvSpPr txBox="1"/>
          <p:nvPr>
            <p:custDataLst>
              <p:tags r:id="rId71"/>
            </p:custDataLst>
          </p:nvPr>
        </p:nvSpPr>
        <p:spPr>
          <a:xfrm>
            <a:off x="7232744" y="4507141"/>
            <a:ext cx="482504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Sep 2013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81" name="TextBox 80"/>
          <p:cNvSpPr txBox="1"/>
          <p:nvPr>
            <p:custDataLst>
              <p:tags r:id="rId72"/>
            </p:custDataLst>
          </p:nvPr>
        </p:nvSpPr>
        <p:spPr>
          <a:xfrm>
            <a:off x="7006300" y="2609965"/>
            <a:ext cx="519373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May 2013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82" name="TextBox 81"/>
          <p:cNvSpPr txBox="1"/>
          <p:nvPr>
            <p:custDataLst>
              <p:tags r:id="rId73"/>
            </p:custDataLst>
          </p:nvPr>
        </p:nvSpPr>
        <p:spPr>
          <a:xfrm>
            <a:off x="6963070" y="2058148"/>
            <a:ext cx="519373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May 2013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83" name="TextBox 82"/>
          <p:cNvSpPr txBox="1"/>
          <p:nvPr>
            <p:custDataLst>
              <p:tags r:id="rId74"/>
            </p:custDataLst>
          </p:nvPr>
        </p:nvSpPr>
        <p:spPr>
          <a:xfrm>
            <a:off x="6584291" y="1497391"/>
            <a:ext cx="474489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Oct 2012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84" name="TextBox 83"/>
          <p:cNvSpPr txBox="1"/>
          <p:nvPr>
            <p:custDataLst>
              <p:tags r:id="rId75"/>
            </p:custDataLst>
          </p:nvPr>
        </p:nvSpPr>
        <p:spPr>
          <a:xfrm>
            <a:off x="6464893" y="945574"/>
            <a:ext cx="482504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Sep 2012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1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/>
          <p:cNvCxnSpPr/>
          <p:nvPr>
            <p:custDataLst>
              <p:tags r:id="rId2"/>
            </p:custDataLst>
          </p:nvPr>
        </p:nvCxnSpPr>
        <p:spPr bwMode="auto">
          <a:xfrm>
            <a:off x="3959225" y="1846959"/>
            <a:ext cx="0" cy="120104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86" name="Flowchart: Merge 85"/>
          <p:cNvSpPr/>
          <p:nvPr>
            <p:custDataLst>
              <p:tags r:id="rId3"/>
            </p:custDataLst>
          </p:nvPr>
        </p:nvSpPr>
        <p:spPr bwMode="auto">
          <a:xfrm rot="16200000">
            <a:off x="3984625" y="1846959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7" name="TextBox 86"/>
          <p:cNvSpPr txBox="1"/>
          <p:nvPr>
            <p:custDataLst>
              <p:tags r:id="rId4"/>
            </p:custDataLst>
          </p:nvPr>
        </p:nvSpPr>
        <p:spPr>
          <a:xfrm>
            <a:off x="4213225" y="1772154"/>
            <a:ext cx="1501775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Engel begins contributing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88" name="TextBox 87"/>
          <p:cNvSpPr txBox="1"/>
          <p:nvPr>
            <p:custDataLst>
              <p:tags r:id="rId5"/>
            </p:custDataLst>
          </p:nvPr>
        </p:nvSpPr>
        <p:spPr>
          <a:xfrm>
            <a:off x="4213225" y="1932976"/>
            <a:ext cx="493725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Aug </a:t>
            </a:r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2009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73" name="TextBox 72"/>
          <p:cNvSpPr txBox="1"/>
          <p:nvPr>
            <p:custDataLst>
              <p:tags r:id="rId6"/>
            </p:custDataLst>
          </p:nvPr>
        </p:nvSpPr>
        <p:spPr>
          <a:xfrm>
            <a:off x="7006300" y="2609965"/>
            <a:ext cx="519373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May 2013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74" name="TextBox 73"/>
          <p:cNvSpPr txBox="1"/>
          <p:nvPr>
            <p:custDataLst>
              <p:tags r:id="rId7"/>
            </p:custDataLst>
          </p:nvPr>
        </p:nvSpPr>
        <p:spPr>
          <a:xfrm>
            <a:off x="6963070" y="2058148"/>
            <a:ext cx="519373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May 2013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75" name="TextBox 74"/>
          <p:cNvSpPr txBox="1"/>
          <p:nvPr>
            <p:custDataLst>
              <p:tags r:id="rId8"/>
            </p:custDataLst>
          </p:nvPr>
        </p:nvSpPr>
        <p:spPr>
          <a:xfrm>
            <a:off x="6584291" y="1497391"/>
            <a:ext cx="474489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Oct 2012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76" name="TextBox 75"/>
          <p:cNvSpPr txBox="1"/>
          <p:nvPr>
            <p:custDataLst>
              <p:tags r:id="rId9"/>
            </p:custDataLst>
          </p:nvPr>
        </p:nvSpPr>
        <p:spPr>
          <a:xfrm>
            <a:off x="6464893" y="945574"/>
            <a:ext cx="482504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Sep 2012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80" name="TextBox 79"/>
          <p:cNvSpPr txBox="1"/>
          <p:nvPr>
            <p:custDataLst>
              <p:tags r:id="rId10"/>
            </p:custDataLst>
          </p:nvPr>
        </p:nvSpPr>
        <p:spPr>
          <a:xfrm>
            <a:off x="3644635" y="2618905"/>
            <a:ext cx="488916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Dec 2008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82" name="TextBox 81"/>
          <p:cNvSpPr txBox="1"/>
          <p:nvPr>
            <p:custDataLst>
              <p:tags r:id="rId11"/>
            </p:custDataLst>
          </p:nvPr>
        </p:nvSpPr>
        <p:spPr>
          <a:xfrm>
            <a:off x="3329672" y="1381159"/>
            <a:ext cx="732573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Summer 2008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83" name="TextBox 82"/>
          <p:cNvSpPr txBox="1"/>
          <p:nvPr>
            <p:custDataLst>
              <p:tags r:id="rId12"/>
            </p:custDataLst>
          </p:nvPr>
        </p:nvSpPr>
        <p:spPr>
          <a:xfrm>
            <a:off x="2267444" y="2446822"/>
            <a:ext cx="482504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Feb 2007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84" name="TextBox 83"/>
          <p:cNvSpPr txBox="1"/>
          <p:nvPr>
            <p:custDataLst>
              <p:tags r:id="rId13"/>
            </p:custDataLst>
          </p:nvPr>
        </p:nvSpPr>
        <p:spPr>
          <a:xfrm>
            <a:off x="1452245" y="2000686"/>
            <a:ext cx="262892" cy="153888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2006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cxnSp>
        <p:nvCxnSpPr>
          <p:cNvPr id="6390" name="Straight Connector 6389"/>
          <p:cNvCxnSpPr/>
          <p:nvPr>
            <p:custDataLst>
              <p:tags r:id="rId14"/>
            </p:custDataLst>
          </p:nvPr>
        </p:nvCxnSpPr>
        <p:spPr bwMode="auto">
          <a:xfrm>
            <a:off x="6210893" y="859557"/>
            <a:ext cx="0" cy="218844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84" name="Flowchart: Merge 6383"/>
          <p:cNvSpPr/>
          <p:nvPr>
            <p:custDataLst>
              <p:tags r:id="rId15"/>
            </p:custDataLst>
          </p:nvPr>
        </p:nvSpPr>
        <p:spPr bwMode="auto">
          <a:xfrm rot="16200000">
            <a:off x="6236293" y="859557"/>
            <a:ext cx="165100" cy="165100"/>
          </a:xfrm>
          <a:prstGeom prst="flowChartMerge">
            <a:avLst/>
          </a:prstGeom>
          <a:solidFill>
            <a:schemeClr val="accent4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86" name="TextBox 6385"/>
          <p:cNvSpPr txBox="1"/>
          <p:nvPr>
            <p:custDataLst>
              <p:tags r:id="rId16"/>
            </p:custDataLst>
          </p:nvPr>
        </p:nvSpPr>
        <p:spPr>
          <a:xfrm>
            <a:off x="6464893" y="784752"/>
            <a:ext cx="1452563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dirty="0" err="1" smtClean="0">
                <a:solidFill>
                  <a:schemeClr val="accent4"/>
                </a:solidFill>
                <a:latin typeface="Calibri"/>
              </a:rPr>
              <a:t>Mathworks</a:t>
            </a:r>
            <a:r>
              <a:rPr lang="en-US" sz="1100" b="1" dirty="0" smtClean="0">
                <a:solidFill>
                  <a:schemeClr val="accent4"/>
                </a:solidFill>
                <a:latin typeface="Calibri"/>
              </a:rPr>
              <a:t> consultation</a:t>
            </a:r>
            <a:endParaRPr lang="en-US" sz="1100" b="1" dirty="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79" name="Straight Connector 6378"/>
          <p:cNvCxnSpPr/>
          <p:nvPr>
            <p:custDataLst>
              <p:tags r:id="rId17"/>
            </p:custDataLst>
          </p:nvPr>
        </p:nvCxnSpPr>
        <p:spPr bwMode="auto">
          <a:xfrm>
            <a:off x="6330291" y="1411374"/>
            <a:ext cx="0" cy="1636626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73" name="Flowchart: Merge 6372"/>
          <p:cNvSpPr/>
          <p:nvPr>
            <p:custDataLst>
              <p:tags r:id="rId18"/>
            </p:custDataLst>
          </p:nvPr>
        </p:nvSpPr>
        <p:spPr bwMode="auto">
          <a:xfrm rot="16200000">
            <a:off x="6355691" y="1411374"/>
            <a:ext cx="165100" cy="165100"/>
          </a:xfrm>
          <a:prstGeom prst="flowChartMerge">
            <a:avLst/>
          </a:prstGeom>
          <a:solidFill>
            <a:srgbClr val="B20E1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75" name="TextBox 6374"/>
          <p:cNvSpPr txBox="1"/>
          <p:nvPr>
            <p:custDataLst>
              <p:tags r:id="rId19"/>
            </p:custDataLst>
          </p:nvPr>
        </p:nvSpPr>
        <p:spPr>
          <a:xfrm>
            <a:off x="6584291" y="1336569"/>
            <a:ext cx="668338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dirty="0" smtClean="0">
                <a:solidFill>
                  <a:schemeClr val="accent4"/>
                </a:solidFill>
                <a:latin typeface="Calibri"/>
              </a:rPr>
              <a:t>ESPL paper</a:t>
            </a:r>
            <a:endParaRPr lang="en-US" sz="1100" b="1" dirty="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68" name="Straight Connector 6367"/>
          <p:cNvCxnSpPr/>
          <p:nvPr>
            <p:custDataLst>
              <p:tags r:id="rId20"/>
            </p:custDataLst>
          </p:nvPr>
        </p:nvCxnSpPr>
        <p:spPr bwMode="auto">
          <a:xfrm>
            <a:off x="6709070" y="1972131"/>
            <a:ext cx="0" cy="107586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357" name="Straight Connector 6356"/>
          <p:cNvCxnSpPr/>
          <p:nvPr>
            <p:custDataLst>
              <p:tags r:id="rId21"/>
            </p:custDataLst>
          </p:nvPr>
        </p:nvCxnSpPr>
        <p:spPr bwMode="auto">
          <a:xfrm>
            <a:off x="6752300" y="2523948"/>
            <a:ext cx="0" cy="524052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51" name="Flowchart: Merge 6350"/>
          <p:cNvSpPr/>
          <p:nvPr>
            <p:custDataLst>
              <p:tags r:id="rId22"/>
            </p:custDataLst>
          </p:nvPr>
        </p:nvSpPr>
        <p:spPr bwMode="auto">
          <a:xfrm rot="16200000">
            <a:off x="6777700" y="2523948"/>
            <a:ext cx="165100" cy="165100"/>
          </a:xfrm>
          <a:prstGeom prst="flowChartMerge">
            <a:avLst/>
          </a:prstGeom>
          <a:solidFill>
            <a:srgbClr val="B20E1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53" name="TextBox 6352"/>
          <p:cNvSpPr txBox="1"/>
          <p:nvPr>
            <p:custDataLst>
              <p:tags r:id="rId23"/>
            </p:custDataLst>
          </p:nvPr>
        </p:nvSpPr>
        <p:spPr>
          <a:xfrm>
            <a:off x="7006300" y="2449143"/>
            <a:ext cx="909638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dirty="0" smtClean="0">
                <a:solidFill>
                  <a:schemeClr val="accent4"/>
                </a:solidFill>
                <a:latin typeface="Calibri"/>
              </a:rPr>
              <a:t>VMT fact sheet</a:t>
            </a:r>
            <a:endParaRPr lang="en-US" sz="1100" b="1" dirty="0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62" name="Flowchart: Merge 6361"/>
          <p:cNvSpPr/>
          <p:nvPr>
            <p:custDataLst>
              <p:tags r:id="rId24"/>
            </p:custDataLst>
          </p:nvPr>
        </p:nvSpPr>
        <p:spPr bwMode="auto">
          <a:xfrm rot="16200000">
            <a:off x="6734470" y="1972131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64" name="TextBox 6363"/>
          <p:cNvSpPr txBox="1"/>
          <p:nvPr>
            <p:custDataLst>
              <p:tags r:id="rId25"/>
            </p:custDataLst>
          </p:nvPr>
        </p:nvSpPr>
        <p:spPr>
          <a:xfrm>
            <a:off x="6963070" y="1897326"/>
            <a:ext cx="1390650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VMT version 4 released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432" name="Straight Connector 6431"/>
          <p:cNvCxnSpPr/>
          <p:nvPr>
            <p:custDataLst>
              <p:tags r:id="rId26"/>
            </p:custDataLst>
          </p:nvPr>
        </p:nvCxnSpPr>
        <p:spPr bwMode="auto">
          <a:xfrm>
            <a:off x="3390635" y="2532888"/>
            <a:ext cx="0" cy="515112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426" name="Flowchart: Merge 6425"/>
          <p:cNvSpPr/>
          <p:nvPr>
            <p:custDataLst>
              <p:tags r:id="rId27"/>
            </p:custDataLst>
          </p:nvPr>
        </p:nvSpPr>
        <p:spPr bwMode="auto">
          <a:xfrm rot="16200000">
            <a:off x="3416035" y="2532888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28" name="TextBox 6427"/>
          <p:cNvSpPr txBox="1"/>
          <p:nvPr>
            <p:custDataLst>
              <p:tags r:id="rId28"/>
            </p:custDataLst>
          </p:nvPr>
        </p:nvSpPr>
        <p:spPr>
          <a:xfrm>
            <a:off x="3644635" y="2458083"/>
            <a:ext cx="1333500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dirty="0" smtClean="0">
                <a:solidFill>
                  <a:schemeClr val="accent4"/>
                </a:solidFill>
                <a:latin typeface="Calibri"/>
              </a:rPr>
              <a:t>Jackson builds VMT v1</a:t>
            </a:r>
            <a:endParaRPr lang="en-US" sz="1100" b="1" dirty="0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48" name="Flowchart: Merge 6447"/>
          <p:cNvSpPr/>
          <p:nvPr>
            <p:custDataLst>
              <p:tags r:id="rId29"/>
            </p:custDataLst>
          </p:nvPr>
        </p:nvSpPr>
        <p:spPr bwMode="auto">
          <a:xfrm rot="16200000">
            <a:off x="3101072" y="1295142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6454" name="Straight Connector 6453"/>
          <p:cNvCxnSpPr/>
          <p:nvPr>
            <p:custDataLst>
              <p:tags r:id="rId30"/>
            </p:custDataLst>
          </p:nvPr>
        </p:nvCxnSpPr>
        <p:spPr bwMode="auto">
          <a:xfrm>
            <a:off x="3075672" y="1295142"/>
            <a:ext cx="0" cy="175285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475" name="Straight Connector 6474"/>
          <p:cNvCxnSpPr/>
          <p:nvPr>
            <p:custDataLst>
              <p:tags r:id="rId31"/>
            </p:custDataLst>
          </p:nvPr>
        </p:nvCxnSpPr>
        <p:spPr bwMode="auto">
          <a:xfrm>
            <a:off x="1198245" y="1846959"/>
            <a:ext cx="0" cy="120104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464" name="Straight Connector 6463"/>
          <p:cNvCxnSpPr/>
          <p:nvPr>
            <p:custDataLst>
              <p:tags r:id="rId32"/>
            </p:custDataLst>
          </p:nvPr>
        </p:nvCxnSpPr>
        <p:spPr bwMode="auto">
          <a:xfrm>
            <a:off x="2013444" y="2353711"/>
            <a:ext cx="0" cy="69428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816" name="Title 181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6300" name="Rectangle 6299"/>
          <p:cNvSpPr/>
          <p:nvPr>
            <p:custDataLst>
              <p:tags r:id="rId33"/>
            </p:custDataLst>
          </p:nvPr>
        </p:nvSpPr>
        <p:spPr bwMode="auto">
          <a:xfrm>
            <a:off x="1188720" y="3048000"/>
            <a:ext cx="6766560" cy="381000"/>
          </a:xfrm>
          <a:prstGeom prst="rect">
            <a:avLst/>
          </a:prstGeom>
          <a:solidFill>
            <a:srgbClr val="B2B2B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02" name="TextBox 6301"/>
          <p:cNvSpPr txBox="1"/>
          <p:nvPr>
            <p:custDataLst>
              <p:tags r:id="rId34"/>
            </p:custDataLst>
          </p:nvPr>
        </p:nvSpPr>
        <p:spPr>
          <a:xfrm>
            <a:off x="118872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2006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04" name="Straight Connector 6303"/>
          <p:cNvCxnSpPr/>
          <p:nvPr>
            <p:custDataLst>
              <p:tags r:id="rId35"/>
            </p:custDataLst>
          </p:nvPr>
        </p:nvCxnSpPr>
        <p:spPr bwMode="auto">
          <a:xfrm>
            <a:off x="194056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05" name="TextBox 6304"/>
          <p:cNvSpPr txBox="1"/>
          <p:nvPr>
            <p:custDataLst>
              <p:tags r:id="rId36"/>
            </p:custDataLst>
          </p:nvPr>
        </p:nvSpPr>
        <p:spPr>
          <a:xfrm>
            <a:off x="194056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2007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07" name="Straight Connector 6306"/>
          <p:cNvCxnSpPr/>
          <p:nvPr>
            <p:custDataLst>
              <p:tags r:id="rId37"/>
            </p:custDataLst>
          </p:nvPr>
        </p:nvCxnSpPr>
        <p:spPr bwMode="auto">
          <a:xfrm>
            <a:off x="269240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08" name="TextBox 6307"/>
          <p:cNvSpPr txBox="1"/>
          <p:nvPr>
            <p:custDataLst>
              <p:tags r:id="rId38"/>
            </p:custDataLst>
          </p:nvPr>
        </p:nvSpPr>
        <p:spPr>
          <a:xfrm>
            <a:off x="269240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2008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10" name="Straight Connector 6309"/>
          <p:cNvCxnSpPr/>
          <p:nvPr>
            <p:custDataLst>
              <p:tags r:id="rId39"/>
            </p:custDataLst>
          </p:nvPr>
        </p:nvCxnSpPr>
        <p:spPr bwMode="auto">
          <a:xfrm>
            <a:off x="344424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11" name="TextBox 6310"/>
          <p:cNvSpPr txBox="1"/>
          <p:nvPr>
            <p:custDataLst>
              <p:tags r:id="rId40"/>
            </p:custDataLst>
          </p:nvPr>
        </p:nvSpPr>
        <p:spPr>
          <a:xfrm>
            <a:off x="344424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2009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13" name="Straight Connector 6312"/>
          <p:cNvCxnSpPr/>
          <p:nvPr>
            <p:custDataLst>
              <p:tags r:id="rId41"/>
            </p:custDataLst>
          </p:nvPr>
        </p:nvCxnSpPr>
        <p:spPr bwMode="auto">
          <a:xfrm>
            <a:off x="419608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14" name="TextBox 6313"/>
          <p:cNvSpPr txBox="1"/>
          <p:nvPr>
            <p:custDataLst>
              <p:tags r:id="rId42"/>
            </p:custDataLst>
          </p:nvPr>
        </p:nvSpPr>
        <p:spPr>
          <a:xfrm>
            <a:off x="419608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2010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16" name="Straight Connector 6315"/>
          <p:cNvCxnSpPr/>
          <p:nvPr>
            <p:custDataLst>
              <p:tags r:id="rId43"/>
            </p:custDataLst>
          </p:nvPr>
        </p:nvCxnSpPr>
        <p:spPr bwMode="auto">
          <a:xfrm>
            <a:off x="494792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17" name="TextBox 6316"/>
          <p:cNvSpPr txBox="1"/>
          <p:nvPr>
            <p:custDataLst>
              <p:tags r:id="rId44"/>
            </p:custDataLst>
          </p:nvPr>
        </p:nvSpPr>
        <p:spPr>
          <a:xfrm>
            <a:off x="494792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2011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19" name="Straight Connector 6318"/>
          <p:cNvCxnSpPr/>
          <p:nvPr>
            <p:custDataLst>
              <p:tags r:id="rId45"/>
            </p:custDataLst>
          </p:nvPr>
        </p:nvCxnSpPr>
        <p:spPr bwMode="auto">
          <a:xfrm>
            <a:off x="569976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20" name="TextBox 6319"/>
          <p:cNvSpPr txBox="1"/>
          <p:nvPr>
            <p:custDataLst>
              <p:tags r:id="rId46"/>
            </p:custDataLst>
          </p:nvPr>
        </p:nvSpPr>
        <p:spPr>
          <a:xfrm>
            <a:off x="569976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2012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22" name="Straight Connector 6321"/>
          <p:cNvCxnSpPr/>
          <p:nvPr>
            <p:custDataLst>
              <p:tags r:id="rId47"/>
            </p:custDataLst>
          </p:nvPr>
        </p:nvCxnSpPr>
        <p:spPr bwMode="auto">
          <a:xfrm>
            <a:off x="6451600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23" name="TextBox 6322"/>
          <p:cNvSpPr txBox="1"/>
          <p:nvPr>
            <p:custDataLst>
              <p:tags r:id="rId48"/>
            </p:custDataLst>
          </p:nvPr>
        </p:nvSpPr>
        <p:spPr>
          <a:xfrm>
            <a:off x="6451600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2013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cxnSp>
        <p:nvCxnSpPr>
          <p:cNvPr id="6325" name="Straight Connector 6324"/>
          <p:cNvCxnSpPr/>
          <p:nvPr>
            <p:custDataLst>
              <p:tags r:id="rId49"/>
            </p:custDataLst>
          </p:nvPr>
        </p:nvCxnSpPr>
        <p:spPr bwMode="auto">
          <a:xfrm>
            <a:off x="7203439" y="3111500"/>
            <a:ext cx="0" cy="25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lt1">
                <a:alpha val="7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26" name="TextBox 6325"/>
          <p:cNvSpPr txBox="1"/>
          <p:nvPr>
            <p:custDataLst>
              <p:tags r:id="rId50"/>
            </p:custDataLst>
          </p:nvPr>
        </p:nvSpPr>
        <p:spPr>
          <a:xfrm>
            <a:off x="7203439" y="3048000"/>
            <a:ext cx="751840" cy="3810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r>
              <a:rPr lang="en-US" sz="1200" smtClean="0">
                <a:solidFill>
                  <a:schemeClr val="accent4"/>
                </a:solidFill>
                <a:latin typeface="Calibri"/>
              </a:rPr>
              <a:t>2014</a:t>
            </a:r>
            <a:endParaRPr lang="en-US" sz="1200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50" name="TextBox 6449"/>
          <p:cNvSpPr txBox="1"/>
          <p:nvPr>
            <p:custDataLst>
              <p:tags r:id="rId51"/>
            </p:custDataLst>
          </p:nvPr>
        </p:nvSpPr>
        <p:spPr>
          <a:xfrm>
            <a:off x="3329672" y="1220337"/>
            <a:ext cx="1235916" cy="135422"/>
          </a:xfrm>
          <a:prstGeom prst="rect">
            <a:avLst/>
          </a:prstGeom>
          <a:noFill/>
        </p:spPr>
        <p:txBody>
          <a:bodyPr vert="horz" wrap="non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Czuba St. Claire work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58" name="Flowchart: Merge 6457"/>
          <p:cNvSpPr/>
          <p:nvPr>
            <p:custDataLst>
              <p:tags r:id="rId52"/>
            </p:custDataLst>
          </p:nvPr>
        </p:nvSpPr>
        <p:spPr bwMode="auto">
          <a:xfrm rot="16200000">
            <a:off x="2038844" y="2362201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60" name="TextBox 6459"/>
          <p:cNvSpPr txBox="1"/>
          <p:nvPr>
            <p:custDataLst>
              <p:tags r:id="rId53"/>
            </p:custDataLst>
          </p:nvPr>
        </p:nvSpPr>
        <p:spPr>
          <a:xfrm>
            <a:off x="2267444" y="2286000"/>
            <a:ext cx="1311275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Riley confluence work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69" name="Flowchart: Merge 6468"/>
          <p:cNvSpPr/>
          <p:nvPr>
            <p:custDataLst>
              <p:tags r:id="rId54"/>
            </p:custDataLst>
          </p:nvPr>
        </p:nvSpPr>
        <p:spPr bwMode="auto">
          <a:xfrm rot="16200000">
            <a:off x="1223645" y="1846959"/>
            <a:ext cx="165100" cy="165100"/>
          </a:xfrm>
          <a:prstGeom prst="flowChartMerge">
            <a:avLst/>
          </a:prstGeom>
          <a:solidFill>
            <a:srgbClr val="737373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71" name="TextBox 6470"/>
          <p:cNvSpPr txBox="1"/>
          <p:nvPr>
            <p:custDataLst>
              <p:tags r:id="rId55"/>
            </p:custDataLst>
          </p:nvPr>
        </p:nvSpPr>
        <p:spPr>
          <a:xfrm>
            <a:off x="1452245" y="1704443"/>
            <a:ext cx="1333500" cy="270843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Parsons &amp; Best Parana work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5470" name="Rectangle 5469"/>
          <p:cNvSpPr/>
          <p:nvPr/>
        </p:nvSpPr>
        <p:spPr bwMode="auto">
          <a:xfrm>
            <a:off x="1188719" y="685800"/>
            <a:ext cx="6766560" cy="4838700"/>
          </a:xfrm>
          <a:prstGeom prst="rect">
            <a:avLst/>
          </a:prstGeom>
          <a:solidFill>
            <a:srgbClr val="FFC000">
              <a:alpha val="50000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469" name="Rectangle 5468"/>
          <p:cNvSpPr/>
          <p:nvPr/>
        </p:nvSpPr>
        <p:spPr bwMode="auto">
          <a:xfrm>
            <a:off x="2038844" y="4698050"/>
            <a:ext cx="4036836" cy="171454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3038" marR="0" indent="-1730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en-US" sz="19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There have been many short courses on VMT starting in 2009</a:t>
            </a:r>
          </a:p>
          <a:p>
            <a:pPr marL="173038" marR="0" indent="-1730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19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In 2013, OSW created SW2782 “Velocity Mapping and Bathymetry with ADCPs”</a:t>
            </a:r>
          </a:p>
        </p:txBody>
      </p:sp>
      <p:cxnSp>
        <p:nvCxnSpPr>
          <p:cNvPr id="6422" name="Straight Connector 6421"/>
          <p:cNvCxnSpPr/>
          <p:nvPr>
            <p:custDataLst>
              <p:tags r:id="rId56"/>
            </p:custDataLst>
          </p:nvPr>
        </p:nvCxnSpPr>
        <p:spPr bwMode="auto">
          <a:xfrm>
            <a:off x="3954687" y="3429000"/>
            <a:ext cx="0" cy="115722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411" name="Straight Connector 6410"/>
          <p:cNvCxnSpPr/>
          <p:nvPr>
            <p:custDataLst>
              <p:tags r:id="rId57"/>
            </p:custDataLst>
          </p:nvPr>
        </p:nvCxnSpPr>
        <p:spPr bwMode="auto">
          <a:xfrm>
            <a:off x="5078673" y="3429000"/>
            <a:ext cx="0" cy="54610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401" name="Straight Connector 6400"/>
          <p:cNvCxnSpPr/>
          <p:nvPr>
            <p:custDataLst>
              <p:tags r:id="rId58"/>
            </p:custDataLst>
          </p:nvPr>
        </p:nvCxnSpPr>
        <p:spPr bwMode="auto">
          <a:xfrm>
            <a:off x="6147077" y="3429000"/>
            <a:ext cx="0" cy="155943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347" name="Straight Connector 6346"/>
          <p:cNvCxnSpPr/>
          <p:nvPr>
            <p:custDataLst>
              <p:tags r:id="rId59"/>
            </p:custDataLst>
          </p:nvPr>
        </p:nvCxnSpPr>
        <p:spPr bwMode="auto">
          <a:xfrm>
            <a:off x="6978744" y="3429000"/>
            <a:ext cx="0" cy="1157224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6336" name="Straight Connector 6335"/>
          <p:cNvCxnSpPr/>
          <p:nvPr>
            <p:custDataLst>
              <p:tags r:id="rId60"/>
            </p:custDataLst>
          </p:nvPr>
        </p:nvCxnSpPr>
        <p:spPr bwMode="auto">
          <a:xfrm>
            <a:off x="7483097" y="3429000"/>
            <a:ext cx="0" cy="54610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73737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330" name="Flowchart: Merge 6329"/>
          <p:cNvSpPr/>
          <p:nvPr>
            <p:custDataLst>
              <p:tags r:id="rId61"/>
            </p:custDataLst>
          </p:nvPr>
        </p:nvSpPr>
        <p:spPr bwMode="auto">
          <a:xfrm rot="16200000">
            <a:off x="7508497" y="3810000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32" name="TextBox 6331"/>
          <p:cNvSpPr txBox="1"/>
          <p:nvPr>
            <p:custDataLst>
              <p:tags r:id="rId62"/>
            </p:custDataLst>
          </p:nvPr>
        </p:nvSpPr>
        <p:spPr>
          <a:xfrm>
            <a:off x="7737097" y="3667485"/>
            <a:ext cx="1279525" cy="270843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2nd velocity mapping class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41" name="Flowchart: Merge 6340"/>
          <p:cNvSpPr/>
          <p:nvPr>
            <p:custDataLst>
              <p:tags r:id="rId63"/>
            </p:custDataLst>
          </p:nvPr>
        </p:nvSpPr>
        <p:spPr bwMode="auto">
          <a:xfrm rot="16200000">
            <a:off x="7004144" y="4421124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43" name="TextBox 6342"/>
          <p:cNvSpPr txBox="1"/>
          <p:nvPr>
            <p:custDataLst>
              <p:tags r:id="rId64"/>
            </p:custDataLst>
          </p:nvPr>
        </p:nvSpPr>
        <p:spPr>
          <a:xfrm>
            <a:off x="7232744" y="4346319"/>
            <a:ext cx="1539875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1st velocity mapping class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395" name="Flowchart: Merge 6394"/>
          <p:cNvSpPr/>
          <p:nvPr>
            <p:custDataLst>
              <p:tags r:id="rId65"/>
            </p:custDataLst>
          </p:nvPr>
        </p:nvSpPr>
        <p:spPr bwMode="auto">
          <a:xfrm rot="16200000">
            <a:off x="6172477" y="4823331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97" name="TextBox 6396"/>
          <p:cNvSpPr txBox="1"/>
          <p:nvPr>
            <p:custDataLst>
              <p:tags r:id="rId66"/>
            </p:custDataLst>
          </p:nvPr>
        </p:nvSpPr>
        <p:spPr>
          <a:xfrm>
            <a:off x="6401077" y="4748526"/>
            <a:ext cx="1335088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Snowbird short course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05" name="Flowchart: Merge 6404"/>
          <p:cNvSpPr/>
          <p:nvPr>
            <p:custDataLst>
              <p:tags r:id="rId67"/>
            </p:custDataLst>
          </p:nvPr>
        </p:nvSpPr>
        <p:spPr bwMode="auto">
          <a:xfrm rot="16200000">
            <a:off x="5104073" y="3810000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07" name="TextBox 6406"/>
          <p:cNvSpPr txBox="1"/>
          <p:nvPr>
            <p:custDataLst>
              <p:tags r:id="rId68"/>
            </p:custDataLst>
          </p:nvPr>
        </p:nvSpPr>
        <p:spPr>
          <a:xfrm>
            <a:off x="5332673" y="3735195"/>
            <a:ext cx="1176338" cy="135422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Tampa short course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6416" name="Flowchart: Merge 6415"/>
          <p:cNvSpPr/>
          <p:nvPr>
            <p:custDataLst>
              <p:tags r:id="rId69"/>
            </p:custDataLst>
          </p:nvPr>
        </p:nvSpPr>
        <p:spPr bwMode="auto">
          <a:xfrm rot="16200000">
            <a:off x="3980087" y="4421124"/>
            <a:ext cx="165100" cy="165100"/>
          </a:xfrm>
          <a:prstGeom prst="flowChartMerge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18" name="TextBox 6417"/>
          <p:cNvSpPr txBox="1"/>
          <p:nvPr>
            <p:custDataLst>
              <p:tags r:id="rId70"/>
            </p:custDataLst>
          </p:nvPr>
        </p:nvSpPr>
        <p:spPr>
          <a:xfrm>
            <a:off x="4208687" y="4278609"/>
            <a:ext cx="1498600" cy="270843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smtClean="0">
                <a:solidFill>
                  <a:schemeClr val="accent4"/>
                </a:solidFill>
                <a:latin typeface="Calibri"/>
              </a:rPr>
              <a:t>Santa Fe, Argentina short course</a:t>
            </a:r>
            <a:endParaRPr lang="en-US" sz="1100" b="1">
              <a:solidFill>
                <a:schemeClr val="accent4"/>
              </a:solidFill>
              <a:latin typeface="Calibri"/>
            </a:endParaRPr>
          </a:p>
        </p:txBody>
      </p:sp>
      <p:sp>
        <p:nvSpPr>
          <p:cNvPr id="71" name="TextBox 70"/>
          <p:cNvSpPr txBox="1"/>
          <p:nvPr>
            <p:custDataLst>
              <p:tags r:id="rId71"/>
            </p:custDataLst>
          </p:nvPr>
        </p:nvSpPr>
        <p:spPr>
          <a:xfrm>
            <a:off x="7737097" y="3963728"/>
            <a:ext cx="519373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May 2014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72" name="TextBox 71"/>
          <p:cNvSpPr txBox="1"/>
          <p:nvPr>
            <p:custDataLst>
              <p:tags r:id="rId72"/>
            </p:custDataLst>
          </p:nvPr>
        </p:nvSpPr>
        <p:spPr>
          <a:xfrm>
            <a:off x="7232744" y="4507141"/>
            <a:ext cx="482504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Sep 2013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77" name="TextBox 76"/>
          <p:cNvSpPr txBox="1"/>
          <p:nvPr>
            <p:custDataLst>
              <p:tags r:id="rId73"/>
            </p:custDataLst>
          </p:nvPr>
        </p:nvSpPr>
        <p:spPr>
          <a:xfrm>
            <a:off x="6401077" y="4909348"/>
            <a:ext cx="493725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Aug 2012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78" name="TextBox 77"/>
          <p:cNvSpPr txBox="1"/>
          <p:nvPr>
            <p:custDataLst>
              <p:tags r:id="rId74"/>
            </p:custDataLst>
          </p:nvPr>
        </p:nvSpPr>
        <p:spPr>
          <a:xfrm>
            <a:off x="5332673" y="3896017"/>
            <a:ext cx="506549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Mar 2011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  <p:sp>
        <p:nvSpPr>
          <p:cNvPr id="79" name="TextBox 78"/>
          <p:cNvSpPr txBox="1"/>
          <p:nvPr>
            <p:custDataLst>
              <p:tags r:id="rId75"/>
            </p:custDataLst>
          </p:nvPr>
        </p:nvSpPr>
        <p:spPr>
          <a:xfrm>
            <a:off x="4208687" y="4574852"/>
            <a:ext cx="482504" cy="15388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000" dirty="0" smtClean="0">
                <a:solidFill>
                  <a:srgbClr val="1F497E"/>
                </a:solidFill>
                <a:latin typeface="Calibri"/>
              </a:rPr>
              <a:t>Sep 2009</a:t>
            </a:r>
            <a:endParaRPr lang="en-US" sz="1000" dirty="0">
              <a:solidFill>
                <a:srgbClr val="1F497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158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Basic Workflow</a:t>
            </a:r>
            <a:endParaRPr lang="en-US" dirty="0"/>
          </a:p>
        </p:txBody>
      </p:sp>
      <p:sp>
        <p:nvSpPr>
          <p:cNvPr id="16" name="Parallelogram 15"/>
          <p:cNvSpPr/>
          <p:nvPr/>
        </p:nvSpPr>
        <p:spPr bwMode="auto">
          <a:xfrm>
            <a:off x="1752600" y="1600200"/>
            <a:ext cx="914400" cy="457200"/>
          </a:xfrm>
          <a:prstGeom prst="parallelogram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5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ASCII Files</a:t>
            </a:r>
            <a:endParaRPr kumimoji="0" lang="en-US" sz="105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952750" y="1371600"/>
            <a:ext cx="5810251" cy="5105400"/>
          </a:xfrm>
          <a:custGeom>
            <a:avLst/>
            <a:gdLst>
              <a:gd name="connsiteX0" fmla="*/ 0 w 4419600"/>
              <a:gd name="connsiteY0" fmla="*/ 0 h 5105400"/>
              <a:gd name="connsiteX1" fmla="*/ 4419600 w 4419600"/>
              <a:gd name="connsiteY1" fmla="*/ 0 h 5105400"/>
              <a:gd name="connsiteX2" fmla="*/ 4419600 w 4419600"/>
              <a:gd name="connsiteY2" fmla="*/ 5105400 h 5105400"/>
              <a:gd name="connsiteX3" fmla="*/ 0 w 4419600"/>
              <a:gd name="connsiteY3" fmla="*/ 5105400 h 5105400"/>
              <a:gd name="connsiteX4" fmla="*/ 0 w 4419600"/>
              <a:gd name="connsiteY4" fmla="*/ 0 h 5105400"/>
              <a:gd name="connsiteX0" fmla="*/ 0 w 4419600"/>
              <a:gd name="connsiteY0" fmla="*/ 0 h 5105400"/>
              <a:gd name="connsiteX1" fmla="*/ 4419600 w 4419600"/>
              <a:gd name="connsiteY1" fmla="*/ 0 h 5105400"/>
              <a:gd name="connsiteX2" fmla="*/ 4419600 w 4419600"/>
              <a:gd name="connsiteY2" fmla="*/ 5105400 h 5105400"/>
              <a:gd name="connsiteX3" fmla="*/ 598170 w 4419600"/>
              <a:gd name="connsiteY3" fmla="*/ 5105400 h 5105400"/>
              <a:gd name="connsiteX4" fmla="*/ 0 w 4419600"/>
              <a:gd name="connsiteY4" fmla="*/ 5105400 h 5105400"/>
              <a:gd name="connsiteX5" fmla="*/ 0 w 4419600"/>
              <a:gd name="connsiteY5" fmla="*/ 0 h 5105400"/>
              <a:gd name="connsiteX0" fmla="*/ 0 w 4419600"/>
              <a:gd name="connsiteY0" fmla="*/ 0 h 5105400"/>
              <a:gd name="connsiteX1" fmla="*/ 4419600 w 4419600"/>
              <a:gd name="connsiteY1" fmla="*/ 0 h 5105400"/>
              <a:gd name="connsiteX2" fmla="*/ 4419600 w 4419600"/>
              <a:gd name="connsiteY2" fmla="*/ 5105400 h 5105400"/>
              <a:gd name="connsiteX3" fmla="*/ 1230630 w 4419600"/>
              <a:gd name="connsiteY3" fmla="*/ 5082540 h 5105400"/>
              <a:gd name="connsiteX4" fmla="*/ 0 w 4419600"/>
              <a:gd name="connsiteY4" fmla="*/ 5105400 h 5105400"/>
              <a:gd name="connsiteX5" fmla="*/ 0 w 4419600"/>
              <a:gd name="connsiteY5" fmla="*/ 0 h 5105400"/>
              <a:gd name="connsiteX0" fmla="*/ 0 w 4419600"/>
              <a:gd name="connsiteY0" fmla="*/ 0 h 5105400"/>
              <a:gd name="connsiteX1" fmla="*/ 4419600 w 4419600"/>
              <a:gd name="connsiteY1" fmla="*/ 0 h 5105400"/>
              <a:gd name="connsiteX2" fmla="*/ 4419600 w 4419600"/>
              <a:gd name="connsiteY2" fmla="*/ 5105400 h 5105400"/>
              <a:gd name="connsiteX3" fmla="*/ 1230630 w 4419600"/>
              <a:gd name="connsiteY3" fmla="*/ 5097780 h 5105400"/>
              <a:gd name="connsiteX4" fmla="*/ 0 w 4419600"/>
              <a:gd name="connsiteY4" fmla="*/ 5105400 h 5105400"/>
              <a:gd name="connsiteX5" fmla="*/ 0 w 4419600"/>
              <a:gd name="connsiteY5" fmla="*/ 0 h 5105400"/>
              <a:gd name="connsiteX0" fmla="*/ 0 w 4419600"/>
              <a:gd name="connsiteY0" fmla="*/ 0 h 5105400"/>
              <a:gd name="connsiteX1" fmla="*/ 4419600 w 4419600"/>
              <a:gd name="connsiteY1" fmla="*/ 0 h 5105400"/>
              <a:gd name="connsiteX2" fmla="*/ 4419600 w 4419600"/>
              <a:gd name="connsiteY2" fmla="*/ 5105400 h 5105400"/>
              <a:gd name="connsiteX3" fmla="*/ 1230630 w 4419600"/>
              <a:gd name="connsiteY3" fmla="*/ 5097780 h 5105400"/>
              <a:gd name="connsiteX4" fmla="*/ 1234440 w 4419600"/>
              <a:gd name="connsiteY4" fmla="*/ 1569720 h 5105400"/>
              <a:gd name="connsiteX5" fmla="*/ 0 w 4419600"/>
              <a:gd name="connsiteY5" fmla="*/ 0 h 5105400"/>
              <a:gd name="connsiteX0" fmla="*/ 0 w 4419600"/>
              <a:gd name="connsiteY0" fmla="*/ 0 h 5105400"/>
              <a:gd name="connsiteX1" fmla="*/ 4419600 w 4419600"/>
              <a:gd name="connsiteY1" fmla="*/ 0 h 5105400"/>
              <a:gd name="connsiteX2" fmla="*/ 4419600 w 4419600"/>
              <a:gd name="connsiteY2" fmla="*/ 5105400 h 5105400"/>
              <a:gd name="connsiteX3" fmla="*/ 1230630 w 4419600"/>
              <a:gd name="connsiteY3" fmla="*/ 5097780 h 5105400"/>
              <a:gd name="connsiteX4" fmla="*/ 1234440 w 4419600"/>
              <a:gd name="connsiteY4" fmla="*/ 1569720 h 5105400"/>
              <a:gd name="connsiteX5" fmla="*/ 552450 w 4419600"/>
              <a:gd name="connsiteY5" fmla="*/ 731520 h 5105400"/>
              <a:gd name="connsiteX6" fmla="*/ 0 w 4419600"/>
              <a:gd name="connsiteY6" fmla="*/ 0 h 5105400"/>
              <a:gd name="connsiteX0" fmla="*/ 11430 w 4431030"/>
              <a:gd name="connsiteY0" fmla="*/ 0 h 5105400"/>
              <a:gd name="connsiteX1" fmla="*/ 4431030 w 4431030"/>
              <a:gd name="connsiteY1" fmla="*/ 0 h 5105400"/>
              <a:gd name="connsiteX2" fmla="*/ 4431030 w 4431030"/>
              <a:gd name="connsiteY2" fmla="*/ 5105400 h 5105400"/>
              <a:gd name="connsiteX3" fmla="*/ 1242060 w 4431030"/>
              <a:gd name="connsiteY3" fmla="*/ 5097780 h 5105400"/>
              <a:gd name="connsiteX4" fmla="*/ 1245870 w 4431030"/>
              <a:gd name="connsiteY4" fmla="*/ 1569720 h 5105400"/>
              <a:gd name="connsiteX5" fmla="*/ 0 w 4431030"/>
              <a:gd name="connsiteY5" fmla="*/ 1569720 h 5105400"/>
              <a:gd name="connsiteX6" fmla="*/ 11430 w 4431030"/>
              <a:gd name="connsiteY6" fmla="*/ 0 h 5105400"/>
              <a:gd name="connsiteX0" fmla="*/ 0 w 4419600"/>
              <a:gd name="connsiteY0" fmla="*/ 0 h 5105400"/>
              <a:gd name="connsiteX1" fmla="*/ 4419600 w 4419600"/>
              <a:gd name="connsiteY1" fmla="*/ 0 h 5105400"/>
              <a:gd name="connsiteX2" fmla="*/ 4419600 w 4419600"/>
              <a:gd name="connsiteY2" fmla="*/ 5105400 h 5105400"/>
              <a:gd name="connsiteX3" fmla="*/ 1230630 w 4419600"/>
              <a:gd name="connsiteY3" fmla="*/ 5097780 h 5105400"/>
              <a:gd name="connsiteX4" fmla="*/ 1234440 w 4419600"/>
              <a:gd name="connsiteY4" fmla="*/ 1569720 h 5105400"/>
              <a:gd name="connsiteX5" fmla="*/ 15240 w 4419600"/>
              <a:gd name="connsiteY5" fmla="*/ 1584960 h 5105400"/>
              <a:gd name="connsiteX6" fmla="*/ 0 w 4419600"/>
              <a:gd name="connsiteY6" fmla="*/ 0 h 5105400"/>
              <a:gd name="connsiteX0" fmla="*/ 0 w 4419600"/>
              <a:gd name="connsiteY0" fmla="*/ 0 h 5105400"/>
              <a:gd name="connsiteX1" fmla="*/ 4419600 w 4419600"/>
              <a:gd name="connsiteY1" fmla="*/ 0 h 5105400"/>
              <a:gd name="connsiteX2" fmla="*/ 4419600 w 4419600"/>
              <a:gd name="connsiteY2" fmla="*/ 5105400 h 5105400"/>
              <a:gd name="connsiteX3" fmla="*/ 1230630 w 4419600"/>
              <a:gd name="connsiteY3" fmla="*/ 5097780 h 5105400"/>
              <a:gd name="connsiteX4" fmla="*/ 1234440 w 4419600"/>
              <a:gd name="connsiteY4" fmla="*/ 1569720 h 5105400"/>
              <a:gd name="connsiteX5" fmla="*/ 19050 w 4419600"/>
              <a:gd name="connsiteY5" fmla="*/ 1565910 h 5105400"/>
              <a:gd name="connsiteX6" fmla="*/ 0 w 4419600"/>
              <a:gd name="connsiteY6" fmla="*/ 0 h 5105400"/>
              <a:gd name="connsiteX0" fmla="*/ 7620 w 4427220"/>
              <a:gd name="connsiteY0" fmla="*/ 0 h 5105400"/>
              <a:gd name="connsiteX1" fmla="*/ 4427220 w 4427220"/>
              <a:gd name="connsiteY1" fmla="*/ 0 h 5105400"/>
              <a:gd name="connsiteX2" fmla="*/ 4427220 w 4427220"/>
              <a:gd name="connsiteY2" fmla="*/ 5105400 h 5105400"/>
              <a:gd name="connsiteX3" fmla="*/ 1238250 w 4427220"/>
              <a:gd name="connsiteY3" fmla="*/ 5097780 h 5105400"/>
              <a:gd name="connsiteX4" fmla="*/ 1242060 w 4427220"/>
              <a:gd name="connsiteY4" fmla="*/ 1569720 h 5105400"/>
              <a:gd name="connsiteX5" fmla="*/ 0 w 4427220"/>
              <a:gd name="connsiteY5" fmla="*/ 1569720 h 5105400"/>
              <a:gd name="connsiteX6" fmla="*/ 7620 w 4427220"/>
              <a:gd name="connsiteY6" fmla="*/ 0 h 5105400"/>
              <a:gd name="connsiteX0" fmla="*/ 0 w 4419600"/>
              <a:gd name="connsiteY0" fmla="*/ 0 h 5105400"/>
              <a:gd name="connsiteX1" fmla="*/ 4419600 w 4419600"/>
              <a:gd name="connsiteY1" fmla="*/ 0 h 5105400"/>
              <a:gd name="connsiteX2" fmla="*/ 4419600 w 4419600"/>
              <a:gd name="connsiteY2" fmla="*/ 5105400 h 5105400"/>
              <a:gd name="connsiteX3" fmla="*/ 1230630 w 4419600"/>
              <a:gd name="connsiteY3" fmla="*/ 5097780 h 5105400"/>
              <a:gd name="connsiteX4" fmla="*/ 1234440 w 4419600"/>
              <a:gd name="connsiteY4" fmla="*/ 1569720 h 5105400"/>
              <a:gd name="connsiteX5" fmla="*/ 3810 w 4419600"/>
              <a:gd name="connsiteY5" fmla="*/ 1569720 h 5105400"/>
              <a:gd name="connsiteX6" fmla="*/ 0 w 4419600"/>
              <a:gd name="connsiteY6" fmla="*/ 0 h 5105400"/>
              <a:gd name="connsiteX0" fmla="*/ 0 w 4419600"/>
              <a:gd name="connsiteY0" fmla="*/ 0 h 5105400"/>
              <a:gd name="connsiteX1" fmla="*/ 4419600 w 4419600"/>
              <a:gd name="connsiteY1" fmla="*/ 0 h 5105400"/>
              <a:gd name="connsiteX2" fmla="*/ 4413804 w 4419600"/>
              <a:gd name="connsiteY2" fmla="*/ 1722120 h 5105400"/>
              <a:gd name="connsiteX3" fmla="*/ 4419600 w 4419600"/>
              <a:gd name="connsiteY3" fmla="*/ 5105400 h 5105400"/>
              <a:gd name="connsiteX4" fmla="*/ 1230630 w 4419600"/>
              <a:gd name="connsiteY4" fmla="*/ 5097780 h 5105400"/>
              <a:gd name="connsiteX5" fmla="*/ 1234440 w 4419600"/>
              <a:gd name="connsiteY5" fmla="*/ 1569720 h 5105400"/>
              <a:gd name="connsiteX6" fmla="*/ 3810 w 4419600"/>
              <a:gd name="connsiteY6" fmla="*/ 1569720 h 5105400"/>
              <a:gd name="connsiteX7" fmla="*/ 0 w 4419600"/>
              <a:gd name="connsiteY7" fmla="*/ 0 h 5105400"/>
              <a:gd name="connsiteX0" fmla="*/ 0 w 4419600"/>
              <a:gd name="connsiteY0" fmla="*/ 0 h 5105400"/>
              <a:gd name="connsiteX1" fmla="*/ 4419600 w 4419600"/>
              <a:gd name="connsiteY1" fmla="*/ 0 h 5105400"/>
              <a:gd name="connsiteX2" fmla="*/ 4413804 w 4419600"/>
              <a:gd name="connsiteY2" fmla="*/ 1485900 h 5105400"/>
              <a:gd name="connsiteX3" fmla="*/ 4413804 w 4419600"/>
              <a:gd name="connsiteY3" fmla="*/ 1722120 h 5105400"/>
              <a:gd name="connsiteX4" fmla="*/ 4419600 w 4419600"/>
              <a:gd name="connsiteY4" fmla="*/ 5105400 h 5105400"/>
              <a:gd name="connsiteX5" fmla="*/ 1230630 w 4419600"/>
              <a:gd name="connsiteY5" fmla="*/ 5097780 h 5105400"/>
              <a:gd name="connsiteX6" fmla="*/ 1234440 w 4419600"/>
              <a:gd name="connsiteY6" fmla="*/ 1569720 h 5105400"/>
              <a:gd name="connsiteX7" fmla="*/ 3810 w 4419600"/>
              <a:gd name="connsiteY7" fmla="*/ 1569720 h 5105400"/>
              <a:gd name="connsiteX8" fmla="*/ 0 w 4419600"/>
              <a:gd name="connsiteY8" fmla="*/ 0 h 5105400"/>
              <a:gd name="connsiteX0" fmla="*/ 0 w 4419600"/>
              <a:gd name="connsiteY0" fmla="*/ 0 h 5105400"/>
              <a:gd name="connsiteX1" fmla="*/ 4419600 w 4419600"/>
              <a:gd name="connsiteY1" fmla="*/ 0 h 5105400"/>
              <a:gd name="connsiteX2" fmla="*/ 4413804 w 4419600"/>
              <a:gd name="connsiteY2" fmla="*/ 1485900 h 5105400"/>
              <a:gd name="connsiteX3" fmla="*/ 3370489 w 4419600"/>
              <a:gd name="connsiteY3" fmla="*/ 1203960 h 5105400"/>
              <a:gd name="connsiteX4" fmla="*/ 4419600 w 4419600"/>
              <a:gd name="connsiteY4" fmla="*/ 5105400 h 5105400"/>
              <a:gd name="connsiteX5" fmla="*/ 1230630 w 4419600"/>
              <a:gd name="connsiteY5" fmla="*/ 5097780 h 5105400"/>
              <a:gd name="connsiteX6" fmla="*/ 1234440 w 4419600"/>
              <a:gd name="connsiteY6" fmla="*/ 1569720 h 5105400"/>
              <a:gd name="connsiteX7" fmla="*/ 3810 w 4419600"/>
              <a:gd name="connsiteY7" fmla="*/ 1569720 h 5105400"/>
              <a:gd name="connsiteX8" fmla="*/ 0 w 4419600"/>
              <a:gd name="connsiteY8" fmla="*/ 0 h 5105400"/>
              <a:gd name="connsiteX0" fmla="*/ 0 w 4419601"/>
              <a:gd name="connsiteY0" fmla="*/ 0 h 5105400"/>
              <a:gd name="connsiteX1" fmla="*/ 4419600 w 4419601"/>
              <a:gd name="connsiteY1" fmla="*/ 0 h 5105400"/>
              <a:gd name="connsiteX2" fmla="*/ 4419601 w 4419601"/>
              <a:gd name="connsiteY2" fmla="*/ 1249680 h 5105400"/>
              <a:gd name="connsiteX3" fmla="*/ 3370489 w 4419601"/>
              <a:gd name="connsiteY3" fmla="*/ 1203960 h 5105400"/>
              <a:gd name="connsiteX4" fmla="*/ 4419600 w 4419601"/>
              <a:gd name="connsiteY4" fmla="*/ 5105400 h 5105400"/>
              <a:gd name="connsiteX5" fmla="*/ 1230630 w 4419601"/>
              <a:gd name="connsiteY5" fmla="*/ 5097780 h 5105400"/>
              <a:gd name="connsiteX6" fmla="*/ 1234440 w 4419601"/>
              <a:gd name="connsiteY6" fmla="*/ 1569720 h 5105400"/>
              <a:gd name="connsiteX7" fmla="*/ 3810 w 4419601"/>
              <a:gd name="connsiteY7" fmla="*/ 1569720 h 5105400"/>
              <a:gd name="connsiteX8" fmla="*/ 0 w 4419601"/>
              <a:gd name="connsiteY8" fmla="*/ 0 h 5105400"/>
              <a:gd name="connsiteX0" fmla="*/ 0 w 4419601"/>
              <a:gd name="connsiteY0" fmla="*/ 0 h 5105400"/>
              <a:gd name="connsiteX1" fmla="*/ 4419600 w 4419601"/>
              <a:gd name="connsiteY1" fmla="*/ 0 h 5105400"/>
              <a:gd name="connsiteX2" fmla="*/ 4419601 w 4419601"/>
              <a:gd name="connsiteY2" fmla="*/ 1188720 h 5105400"/>
              <a:gd name="connsiteX3" fmla="*/ 3370489 w 4419601"/>
              <a:gd name="connsiteY3" fmla="*/ 1203960 h 5105400"/>
              <a:gd name="connsiteX4" fmla="*/ 4419600 w 4419601"/>
              <a:gd name="connsiteY4" fmla="*/ 5105400 h 5105400"/>
              <a:gd name="connsiteX5" fmla="*/ 1230630 w 4419601"/>
              <a:gd name="connsiteY5" fmla="*/ 5097780 h 5105400"/>
              <a:gd name="connsiteX6" fmla="*/ 1234440 w 4419601"/>
              <a:gd name="connsiteY6" fmla="*/ 1569720 h 5105400"/>
              <a:gd name="connsiteX7" fmla="*/ 3810 w 4419601"/>
              <a:gd name="connsiteY7" fmla="*/ 1569720 h 5105400"/>
              <a:gd name="connsiteX8" fmla="*/ 0 w 4419601"/>
              <a:gd name="connsiteY8" fmla="*/ 0 h 5105400"/>
              <a:gd name="connsiteX0" fmla="*/ 0 w 4419601"/>
              <a:gd name="connsiteY0" fmla="*/ 0 h 5105400"/>
              <a:gd name="connsiteX1" fmla="*/ 4419600 w 4419601"/>
              <a:gd name="connsiteY1" fmla="*/ 0 h 5105400"/>
              <a:gd name="connsiteX2" fmla="*/ 4419601 w 4419601"/>
              <a:gd name="connsiteY2" fmla="*/ 1188720 h 5105400"/>
              <a:gd name="connsiteX3" fmla="*/ 3370489 w 4419601"/>
              <a:gd name="connsiteY3" fmla="*/ 1181100 h 5105400"/>
              <a:gd name="connsiteX4" fmla="*/ 4419600 w 4419601"/>
              <a:gd name="connsiteY4" fmla="*/ 5105400 h 5105400"/>
              <a:gd name="connsiteX5" fmla="*/ 1230630 w 4419601"/>
              <a:gd name="connsiteY5" fmla="*/ 5097780 h 5105400"/>
              <a:gd name="connsiteX6" fmla="*/ 1234440 w 4419601"/>
              <a:gd name="connsiteY6" fmla="*/ 1569720 h 5105400"/>
              <a:gd name="connsiteX7" fmla="*/ 3810 w 4419601"/>
              <a:gd name="connsiteY7" fmla="*/ 1569720 h 5105400"/>
              <a:gd name="connsiteX8" fmla="*/ 0 w 4419601"/>
              <a:gd name="connsiteY8" fmla="*/ 0 h 5105400"/>
              <a:gd name="connsiteX0" fmla="*/ 0 w 4419601"/>
              <a:gd name="connsiteY0" fmla="*/ 0 h 5105400"/>
              <a:gd name="connsiteX1" fmla="*/ 4419600 w 4419601"/>
              <a:gd name="connsiteY1" fmla="*/ 0 h 5105400"/>
              <a:gd name="connsiteX2" fmla="*/ 4419601 w 4419601"/>
              <a:gd name="connsiteY2" fmla="*/ 1188720 h 5105400"/>
              <a:gd name="connsiteX3" fmla="*/ 3370489 w 4419601"/>
              <a:gd name="connsiteY3" fmla="*/ 1181100 h 5105400"/>
              <a:gd name="connsiteX4" fmla="*/ 4419600 w 4419601"/>
              <a:gd name="connsiteY4" fmla="*/ 5105400 h 5105400"/>
              <a:gd name="connsiteX5" fmla="*/ 1230630 w 4419601"/>
              <a:gd name="connsiteY5" fmla="*/ 5097780 h 5105400"/>
              <a:gd name="connsiteX6" fmla="*/ 1234440 w 4419601"/>
              <a:gd name="connsiteY6" fmla="*/ 1569720 h 5105400"/>
              <a:gd name="connsiteX7" fmla="*/ 3810 w 4419601"/>
              <a:gd name="connsiteY7" fmla="*/ 1569720 h 5105400"/>
              <a:gd name="connsiteX8" fmla="*/ 0 w 4419601"/>
              <a:gd name="connsiteY8" fmla="*/ 0 h 5105400"/>
              <a:gd name="connsiteX0" fmla="*/ 0 w 4419601"/>
              <a:gd name="connsiteY0" fmla="*/ 0 h 5105400"/>
              <a:gd name="connsiteX1" fmla="*/ 4419600 w 4419601"/>
              <a:gd name="connsiteY1" fmla="*/ 0 h 5105400"/>
              <a:gd name="connsiteX2" fmla="*/ 4419601 w 4419601"/>
              <a:gd name="connsiteY2" fmla="*/ 1188720 h 5105400"/>
              <a:gd name="connsiteX3" fmla="*/ 3370489 w 4419601"/>
              <a:gd name="connsiteY3" fmla="*/ 1190625 h 5105400"/>
              <a:gd name="connsiteX4" fmla="*/ 4419600 w 4419601"/>
              <a:gd name="connsiteY4" fmla="*/ 5105400 h 5105400"/>
              <a:gd name="connsiteX5" fmla="*/ 1230630 w 4419601"/>
              <a:gd name="connsiteY5" fmla="*/ 5097780 h 5105400"/>
              <a:gd name="connsiteX6" fmla="*/ 1234440 w 4419601"/>
              <a:gd name="connsiteY6" fmla="*/ 1569720 h 5105400"/>
              <a:gd name="connsiteX7" fmla="*/ 3810 w 4419601"/>
              <a:gd name="connsiteY7" fmla="*/ 1569720 h 5105400"/>
              <a:gd name="connsiteX8" fmla="*/ 0 w 4419601"/>
              <a:gd name="connsiteY8" fmla="*/ 0 h 5105400"/>
              <a:gd name="connsiteX0" fmla="*/ 0 w 4419601"/>
              <a:gd name="connsiteY0" fmla="*/ 0 h 5105400"/>
              <a:gd name="connsiteX1" fmla="*/ 4419600 w 4419601"/>
              <a:gd name="connsiteY1" fmla="*/ 0 h 5105400"/>
              <a:gd name="connsiteX2" fmla="*/ 4419601 w 4419601"/>
              <a:gd name="connsiteY2" fmla="*/ 1188720 h 5105400"/>
              <a:gd name="connsiteX3" fmla="*/ 3370489 w 4419601"/>
              <a:gd name="connsiteY3" fmla="*/ 1190625 h 5105400"/>
              <a:gd name="connsiteX4" fmla="*/ 3410096 w 4419601"/>
              <a:gd name="connsiteY4" fmla="*/ 5105400 h 5105400"/>
              <a:gd name="connsiteX5" fmla="*/ 1230630 w 4419601"/>
              <a:gd name="connsiteY5" fmla="*/ 5097780 h 5105400"/>
              <a:gd name="connsiteX6" fmla="*/ 1234440 w 4419601"/>
              <a:gd name="connsiteY6" fmla="*/ 1569720 h 5105400"/>
              <a:gd name="connsiteX7" fmla="*/ 3810 w 4419601"/>
              <a:gd name="connsiteY7" fmla="*/ 1569720 h 5105400"/>
              <a:gd name="connsiteX8" fmla="*/ 0 w 4419601"/>
              <a:gd name="connsiteY8" fmla="*/ 0 h 5105400"/>
              <a:gd name="connsiteX0" fmla="*/ 0 w 4419601"/>
              <a:gd name="connsiteY0" fmla="*/ 0 h 5105400"/>
              <a:gd name="connsiteX1" fmla="*/ 4419600 w 4419601"/>
              <a:gd name="connsiteY1" fmla="*/ 0 h 5105400"/>
              <a:gd name="connsiteX2" fmla="*/ 4419601 w 4419601"/>
              <a:gd name="connsiteY2" fmla="*/ 1188720 h 5105400"/>
              <a:gd name="connsiteX3" fmla="*/ 3370489 w 4419601"/>
              <a:gd name="connsiteY3" fmla="*/ 1190625 h 5105400"/>
              <a:gd name="connsiteX4" fmla="*/ 3410096 w 4419601"/>
              <a:gd name="connsiteY4" fmla="*/ 5105400 h 5105400"/>
              <a:gd name="connsiteX5" fmla="*/ 935990 w 4419601"/>
              <a:gd name="connsiteY5" fmla="*/ 5097780 h 5105400"/>
              <a:gd name="connsiteX6" fmla="*/ 1234440 w 4419601"/>
              <a:gd name="connsiteY6" fmla="*/ 1569720 h 5105400"/>
              <a:gd name="connsiteX7" fmla="*/ 3810 w 4419601"/>
              <a:gd name="connsiteY7" fmla="*/ 1569720 h 5105400"/>
              <a:gd name="connsiteX8" fmla="*/ 0 w 4419601"/>
              <a:gd name="connsiteY8" fmla="*/ 0 h 5105400"/>
              <a:gd name="connsiteX0" fmla="*/ 0 w 4419601"/>
              <a:gd name="connsiteY0" fmla="*/ 0 h 5105400"/>
              <a:gd name="connsiteX1" fmla="*/ 4419600 w 4419601"/>
              <a:gd name="connsiteY1" fmla="*/ 0 h 5105400"/>
              <a:gd name="connsiteX2" fmla="*/ 4419601 w 4419601"/>
              <a:gd name="connsiteY2" fmla="*/ 1188720 h 5105400"/>
              <a:gd name="connsiteX3" fmla="*/ 3370489 w 4419601"/>
              <a:gd name="connsiteY3" fmla="*/ 1190625 h 5105400"/>
              <a:gd name="connsiteX4" fmla="*/ 3410096 w 4419601"/>
              <a:gd name="connsiteY4" fmla="*/ 5105400 h 5105400"/>
              <a:gd name="connsiteX5" fmla="*/ 935990 w 4419601"/>
              <a:gd name="connsiteY5" fmla="*/ 5097780 h 5105400"/>
              <a:gd name="connsiteX6" fmla="*/ 930140 w 4419601"/>
              <a:gd name="connsiteY6" fmla="*/ 1569720 h 5105400"/>
              <a:gd name="connsiteX7" fmla="*/ 3810 w 4419601"/>
              <a:gd name="connsiteY7" fmla="*/ 1569720 h 5105400"/>
              <a:gd name="connsiteX8" fmla="*/ 0 w 4419601"/>
              <a:gd name="connsiteY8" fmla="*/ 0 h 510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9601" h="5105400">
                <a:moveTo>
                  <a:pt x="0" y="0"/>
                </a:moveTo>
                <a:lnTo>
                  <a:pt x="4419600" y="0"/>
                </a:lnTo>
                <a:cubicBezTo>
                  <a:pt x="4419600" y="416560"/>
                  <a:pt x="4419601" y="772160"/>
                  <a:pt x="4419601" y="1188720"/>
                </a:cubicBezTo>
                <a:lnTo>
                  <a:pt x="3370489" y="1190625"/>
                </a:lnTo>
                <a:lnTo>
                  <a:pt x="3410096" y="5105400"/>
                </a:lnTo>
                <a:lnTo>
                  <a:pt x="935990" y="5097780"/>
                </a:lnTo>
                <a:lnTo>
                  <a:pt x="930140" y="1569720"/>
                </a:lnTo>
                <a:lnTo>
                  <a:pt x="3810" y="1569720"/>
                </a:lnTo>
                <a:lnTo>
                  <a:pt x="0" y="0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048000" y="1600200"/>
            <a:ext cx="914400" cy="4572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55000" lnSpcReduction="2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Configure Parameters</a:t>
            </a:r>
            <a:endParaRPr kumimoji="0" lang="en-US" sz="20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048000" y="2209800"/>
            <a:ext cx="914400" cy="4572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Preprocess</a:t>
            </a:r>
            <a:endParaRPr kumimoji="0" lang="en-US" sz="11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95600" y="1078468"/>
            <a:ext cx="671979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VMT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970270" y="1447800"/>
            <a:ext cx="1344930" cy="2590800"/>
            <a:chOff x="5970270" y="1447800"/>
            <a:chExt cx="1344930" cy="2590800"/>
          </a:xfrm>
        </p:grpSpPr>
        <p:sp>
          <p:nvSpPr>
            <p:cNvPr id="32" name="Rectangle 31"/>
            <p:cNvSpPr/>
            <p:nvPr/>
          </p:nvSpPr>
          <p:spPr bwMode="auto">
            <a:xfrm>
              <a:off x="5970270" y="1447800"/>
              <a:ext cx="1344930" cy="25908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6044565" y="2202354"/>
              <a:ext cx="1196340" cy="4572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solidFill>
                    <a:schemeClr val="bg2"/>
                  </a:solidFill>
                  <a:latin typeface="Arial" charset="0"/>
                  <a:cs typeface="Arial" charset="0"/>
                </a:rPr>
                <a:t>Plot </a:t>
              </a:r>
              <a:r>
                <a:rPr lang="en-US" sz="1100" dirty="0" err="1" smtClean="0">
                  <a:solidFill>
                    <a:schemeClr val="bg2"/>
                  </a:solidFill>
                  <a:latin typeface="Arial" charset="0"/>
                  <a:cs typeface="Arial" charset="0"/>
                </a:rPr>
                <a:t>Shiptracks</a:t>
              </a:r>
              <a:endParaRPr kumimoji="0" lang="en-US" sz="11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6044565" y="2830743"/>
              <a:ext cx="1196340" cy="4572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solidFill>
                    <a:schemeClr val="bg2"/>
                  </a:solidFill>
                  <a:latin typeface="Arial" charset="0"/>
                  <a:cs typeface="Arial" charset="0"/>
                </a:rPr>
                <a:t>Plot Plan View Map</a:t>
              </a:r>
              <a:endParaRPr kumimoji="0" lang="en-US" sz="11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6036945" y="3440343"/>
              <a:ext cx="1196340" cy="4572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solidFill>
                    <a:schemeClr val="bg2"/>
                  </a:solidFill>
                  <a:latin typeface="Arial" charset="0"/>
                  <a:cs typeface="Arial" charset="0"/>
                </a:rPr>
                <a:t>Plot Contour Map</a:t>
              </a:r>
              <a:endParaRPr kumimoji="0" lang="en-US" sz="11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970270" y="1455420"/>
              <a:ext cx="1344930" cy="52322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Visualization Engine</a:t>
              </a:r>
              <a:endPara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41" name="Elbow Connector 40"/>
          <p:cNvCxnSpPr>
            <a:stCxn id="18" idx="3"/>
            <a:endCxn id="38" idx="1"/>
          </p:cNvCxnSpPr>
          <p:nvPr/>
        </p:nvCxnSpPr>
        <p:spPr bwMode="auto">
          <a:xfrm flipV="1">
            <a:off x="3962400" y="1709410"/>
            <a:ext cx="312420" cy="728990"/>
          </a:xfrm>
          <a:prstGeom prst="bentConnector3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grpSp>
        <p:nvGrpSpPr>
          <p:cNvPr id="4" name="Group 3"/>
          <p:cNvGrpSpPr/>
          <p:nvPr/>
        </p:nvGrpSpPr>
        <p:grpSpPr>
          <a:xfrm>
            <a:off x="4274820" y="1447800"/>
            <a:ext cx="1344930" cy="4953000"/>
            <a:chOff x="4274820" y="1447800"/>
            <a:chExt cx="1344930" cy="4953000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274820" y="1447800"/>
              <a:ext cx="1344930" cy="49530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4347210" y="2202354"/>
              <a:ext cx="1196340" cy="4572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solidFill>
                    <a:schemeClr val="bg2"/>
                  </a:solidFill>
                  <a:latin typeface="Arial" charset="0"/>
                  <a:cs typeface="Arial" charset="0"/>
                </a:rPr>
                <a:t>Compute Mean Cross Section</a:t>
              </a:r>
              <a:endParaRPr kumimoji="0" lang="en-US" sz="11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4347210" y="2830743"/>
              <a:ext cx="1196340" cy="4572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solidFill>
                    <a:schemeClr val="bg2"/>
                  </a:solidFill>
                  <a:latin typeface="Arial" charset="0"/>
                  <a:cs typeface="Arial" charset="0"/>
                </a:rPr>
                <a:t>Map data to MCS</a:t>
              </a:r>
              <a:endParaRPr kumimoji="0" lang="en-US" sz="11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347210" y="3440343"/>
              <a:ext cx="1196340" cy="4572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solidFill>
                    <a:schemeClr val="bg2"/>
                  </a:solidFill>
                  <a:latin typeface="Arial" charset="0"/>
                  <a:cs typeface="Arial" charset="0"/>
                </a:rPr>
                <a:t>Interpolate data to grid</a:t>
              </a:r>
              <a:endParaRPr kumimoji="0" lang="en-US" sz="11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347210" y="4088043"/>
              <a:ext cx="1196340" cy="4572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solidFill>
                    <a:schemeClr val="bg2"/>
                  </a:solidFill>
                  <a:latin typeface="Arial" charset="0"/>
                  <a:cs typeface="Arial" charset="0"/>
                </a:rPr>
                <a:t>Average transects to grid</a:t>
              </a:r>
              <a:endParaRPr kumimoji="0" lang="en-US" sz="11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4347210" y="4681233"/>
              <a:ext cx="1196340" cy="4572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solidFill>
                    <a:schemeClr val="bg2"/>
                  </a:solidFill>
                  <a:latin typeface="Arial" charset="0"/>
                  <a:cs typeface="Arial" charset="0"/>
                </a:rPr>
                <a:t>Compute (</a:t>
              </a:r>
              <a:r>
                <a:rPr lang="en-US" sz="1100" dirty="0" err="1" smtClean="0">
                  <a:solidFill>
                    <a:schemeClr val="bg2"/>
                  </a:solidFill>
                  <a:latin typeface="Arial" charset="0"/>
                  <a:cs typeface="Arial" charset="0"/>
                </a:rPr>
                <a:t>u,v,w</a:t>
              </a:r>
              <a:r>
                <a:rPr lang="en-US" sz="1100" dirty="0" smtClean="0">
                  <a:solidFill>
                    <a:schemeClr val="bg2"/>
                  </a:solidFill>
                  <a:latin typeface="Arial" charset="0"/>
                  <a:cs typeface="Arial" charset="0"/>
                </a:rPr>
                <a:t>)</a:t>
              </a:r>
              <a:endParaRPr kumimoji="0" lang="en-US" sz="11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347210" y="5269143"/>
              <a:ext cx="1196340" cy="4572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solidFill>
                    <a:schemeClr val="bg2"/>
                  </a:solidFill>
                  <a:latin typeface="Arial" charset="0"/>
                  <a:cs typeface="Arial" charset="0"/>
                </a:rPr>
                <a:t>Compute ZSD</a:t>
              </a:r>
              <a:endParaRPr kumimoji="0" lang="en-US" sz="11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347210" y="5867400"/>
              <a:ext cx="1196340" cy="4572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 smtClean="0">
                  <a:solidFill>
                    <a:schemeClr val="bg2"/>
                  </a:solidFill>
                  <a:latin typeface="Arial" charset="0"/>
                  <a:cs typeface="Arial" charset="0"/>
                </a:rPr>
                <a:t>Compute Roz</a:t>
              </a:r>
              <a:endParaRPr kumimoji="0" lang="en-US" sz="11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274820" y="1447800"/>
              <a:ext cx="1344930" cy="52322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Processing Engine</a:t>
              </a:r>
              <a:endPara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4" name="Straight Arrow Connector 43"/>
            <p:cNvCxnSpPr>
              <a:stCxn id="21" idx="2"/>
              <a:endCxn id="22" idx="0"/>
            </p:cNvCxnSpPr>
            <p:nvPr/>
          </p:nvCxnSpPr>
          <p:spPr bwMode="auto">
            <a:xfrm>
              <a:off x="4945380" y="2659554"/>
              <a:ext cx="0" cy="17118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47" name="Straight Arrow Connector 46"/>
            <p:cNvCxnSpPr>
              <a:stCxn id="22" idx="2"/>
              <a:endCxn id="23" idx="0"/>
            </p:cNvCxnSpPr>
            <p:nvPr/>
          </p:nvCxnSpPr>
          <p:spPr bwMode="auto">
            <a:xfrm>
              <a:off x="4945380" y="3287943"/>
              <a:ext cx="0" cy="1524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49" name="Straight Arrow Connector 48"/>
            <p:cNvCxnSpPr>
              <a:stCxn id="23" idx="2"/>
              <a:endCxn id="24" idx="0"/>
            </p:cNvCxnSpPr>
            <p:nvPr/>
          </p:nvCxnSpPr>
          <p:spPr bwMode="auto">
            <a:xfrm>
              <a:off x="4945380" y="3897543"/>
              <a:ext cx="0" cy="1905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1" name="Straight Arrow Connector 50"/>
            <p:cNvCxnSpPr>
              <a:stCxn id="24" idx="2"/>
              <a:endCxn id="25" idx="0"/>
            </p:cNvCxnSpPr>
            <p:nvPr/>
          </p:nvCxnSpPr>
          <p:spPr bwMode="auto">
            <a:xfrm>
              <a:off x="4945380" y="4545243"/>
              <a:ext cx="0" cy="13599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3" name="Straight Arrow Connector 52"/>
            <p:cNvCxnSpPr>
              <a:stCxn id="25" idx="2"/>
              <a:endCxn id="26" idx="0"/>
            </p:cNvCxnSpPr>
            <p:nvPr/>
          </p:nvCxnSpPr>
          <p:spPr bwMode="auto">
            <a:xfrm>
              <a:off x="4945380" y="5138433"/>
              <a:ext cx="0" cy="13071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5" name="Straight Arrow Connector 54"/>
            <p:cNvCxnSpPr>
              <a:stCxn id="26" idx="2"/>
            </p:cNvCxnSpPr>
            <p:nvPr/>
          </p:nvCxnSpPr>
          <p:spPr bwMode="auto">
            <a:xfrm>
              <a:off x="4945380" y="5726343"/>
              <a:ext cx="1905" cy="14105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56" name="Rectangle 55"/>
          <p:cNvSpPr/>
          <p:nvPr/>
        </p:nvSpPr>
        <p:spPr bwMode="auto">
          <a:xfrm>
            <a:off x="6044565" y="4211346"/>
            <a:ext cx="1196340" cy="4572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Save Processed Results</a:t>
            </a:r>
            <a:endParaRPr kumimoji="0" lang="en-US" sz="11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7467599" y="1964790"/>
            <a:ext cx="1196340" cy="4572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Export Graphics</a:t>
            </a:r>
            <a:endParaRPr kumimoji="0" lang="en-US" sz="11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6044565" y="4811943"/>
            <a:ext cx="1196340" cy="4572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Export Results</a:t>
            </a:r>
            <a:endParaRPr kumimoji="0" lang="en-US" sz="11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9" name="Parallelogram 58"/>
          <p:cNvSpPr/>
          <p:nvPr/>
        </p:nvSpPr>
        <p:spPr bwMode="auto">
          <a:xfrm>
            <a:off x="2952750" y="3350784"/>
            <a:ext cx="914400" cy="457200"/>
          </a:xfrm>
          <a:prstGeom prst="parallelogram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5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User EPs</a:t>
            </a:r>
            <a:endParaRPr kumimoji="0" lang="en-US" sz="105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0" name="Parallelogram 59"/>
          <p:cNvSpPr/>
          <p:nvPr/>
        </p:nvSpPr>
        <p:spPr bwMode="auto">
          <a:xfrm>
            <a:off x="2952750" y="4569984"/>
            <a:ext cx="914400" cy="457200"/>
          </a:xfrm>
          <a:prstGeom prst="parallelogram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5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Imagery</a:t>
            </a:r>
            <a:endParaRPr kumimoji="0" lang="en-US" sz="105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1" name="Parallelogram 60"/>
          <p:cNvSpPr/>
          <p:nvPr/>
        </p:nvSpPr>
        <p:spPr bwMode="auto">
          <a:xfrm>
            <a:off x="2952750" y="3963435"/>
            <a:ext cx="914400" cy="457200"/>
          </a:xfrm>
          <a:prstGeom prst="parallelogram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5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Shore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line</a:t>
            </a:r>
          </a:p>
        </p:txBody>
      </p:sp>
      <p:cxnSp>
        <p:nvCxnSpPr>
          <p:cNvPr id="63" name="Straight Arrow Connector 62"/>
          <p:cNvCxnSpPr>
            <a:endCxn id="29" idx="1"/>
          </p:cNvCxnSpPr>
          <p:nvPr/>
        </p:nvCxnSpPr>
        <p:spPr bwMode="auto">
          <a:xfrm>
            <a:off x="5619750" y="2430954"/>
            <a:ext cx="42481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66" name="Straight Arrow Connector 65"/>
          <p:cNvCxnSpPr>
            <a:endCxn id="30" idx="1"/>
          </p:cNvCxnSpPr>
          <p:nvPr/>
        </p:nvCxnSpPr>
        <p:spPr bwMode="auto">
          <a:xfrm>
            <a:off x="5619750" y="3059343"/>
            <a:ext cx="42481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69" name="Straight Arrow Connector 68"/>
          <p:cNvCxnSpPr>
            <a:endCxn id="31" idx="1"/>
          </p:cNvCxnSpPr>
          <p:nvPr/>
        </p:nvCxnSpPr>
        <p:spPr bwMode="auto">
          <a:xfrm>
            <a:off x="5619750" y="3668943"/>
            <a:ext cx="41719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74" name="Straight Arrow Connector 73"/>
          <p:cNvCxnSpPr>
            <a:endCxn id="58" idx="1"/>
          </p:cNvCxnSpPr>
          <p:nvPr/>
        </p:nvCxnSpPr>
        <p:spPr bwMode="auto">
          <a:xfrm>
            <a:off x="5612130" y="5040543"/>
            <a:ext cx="43243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76" name="Straight Arrow Connector 75"/>
          <p:cNvCxnSpPr>
            <a:endCxn id="56" idx="1"/>
          </p:cNvCxnSpPr>
          <p:nvPr/>
        </p:nvCxnSpPr>
        <p:spPr bwMode="auto">
          <a:xfrm flipV="1">
            <a:off x="5629274" y="4439946"/>
            <a:ext cx="415291" cy="19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grpSp>
        <p:nvGrpSpPr>
          <p:cNvPr id="10" name="Group 9"/>
          <p:cNvGrpSpPr/>
          <p:nvPr/>
        </p:nvGrpSpPr>
        <p:grpSpPr>
          <a:xfrm>
            <a:off x="166930" y="1074745"/>
            <a:ext cx="1311128" cy="2582855"/>
            <a:chOff x="166930" y="1074745"/>
            <a:chExt cx="1311128" cy="2582855"/>
          </a:xfrm>
        </p:grpSpPr>
        <p:sp>
          <p:nvSpPr>
            <p:cNvPr id="37" name="TextBox 36"/>
            <p:cNvSpPr txBox="1"/>
            <p:nvPr/>
          </p:nvSpPr>
          <p:spPr>
            <a:xfrm>
              <a:off x="166930" y="1074745"/>
              <a:ext cx="1311128" cy="369332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r>
                <a:rPr lang="en-US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WinRiverII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28600" y="1371600"/>
              <a:ext cx="1219200" cy="2286000"/>
              <a:chOff x="228600" y="1371600"/>
              <a:chExt cx="1219200" cy="2286000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228600" y="1371600"/>
                <a:ext cx="1219200" cy="2286000"/>
              </a:xfrm>
              <a:prstGeom prst="rect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81000" y="1752600"/>
                <a:ext cx="914400" cy="457200"/>
              </a:xfrm>
              <a:prstGeom prst="rect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 fontScale="55000" lnSpcReduction="20000"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Collect ADCP Data</a:t>
                </a:r>
                <a:endParaRPr kumimoji="0" lang="en-US" sz="2000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381000" y="2362200"/>
                <a:ext cx="914400" cy="457200"/>
              </a:xfrm>
              <a:prstGeom prst="rect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 fontScale="62500" lnSpcReduction="20000"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Process &amp; QA/QC</a:t>
                </a:r>
                <a:endParaRPr kumimoji="0" lang="en-US" sz="2000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381000" y="2971800"/>
                <a:ext cx="914400" cy="457200"/>
              </a:xfrm>
              <a:prstGeom prst="rect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 fontScale="70000" lnSpcReduction="20000"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dirty="0" smtClean="0">
                    <a:solidFill>
                      <a:schemeClr val="bg2"/>
                    </a:solidFill>
                    <a:latin typeface="Arial" charset="0"/>
                    <a:cs typeface="Arial" charset="0"/>
                  </a:rPr>
                  <a:t>Export ASCII</a:t>
                </a:r>
                <a:endParaRPr kumimoji="0" lang="en-US" sz="2000" i="0" u="none" strike="noStrike" cap="none" normalizeH="0" baseline="0" dirty="0" smtClean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78" name="Straight Arrow Connector 77"/>
              <p:cNvCxnSpPr>
                <a:stCxn id="13" idx="2"/>
                <a:endCxn id="14" idx="0"/>
              </p:cNvCxnSpPr>
              <p:nvPr/>
            </p:nvCxnSpPr>
            <p:spPr bwMode="auto">
              <a:xfrm>
                <a:off x="838200" y="2209800"/>
                <a:ext cx="0" cy="1524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80" name="Straight Arrow Connector 79"/>
              <p:cNvCxnSpPr>
                <a:stCxn id="14" idx="2"/>
                <a:endCxn id="15" idx="0"/>
              </p:cNvCxnSpPr>
              <p:nvPr/>
            </p:nvCxnSpPr>
            <p:spPr bwMode="auto">
              <a:xfrm>
                <a:off x="838200" y="2819400"/>
                <a:ext cx="0" cy="1524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</p:grpSp>
      </p:grpSp>
      <p:cxnSp>
        <p:nvCxnSpPr>
          <p:cNvPr id="82" name="Elbow Connector 81"/>
          <p:cNvCxnSpPr>
            <a:stCxn id="15" idx="3"/>
            <a:endCxn id="16" idx="5"/>
          </p:cNvCxnSpPr>
          <p:nvPr/>
        </p:nvCxnSpPr>
        <p:spPr bwMode="auto">
          <a:xfrm flipV="1">
            <a:off x="1295400" y="1828800"/>
            <a:ext cx="514350" cy="137160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87" name="Straight Arrow Connector 86"/>
          <p:cNvCxnSpPr>
            <a:stCxn id="16" idx="2"/>
          </p:cNvCxnSpPr>
          <p:nvPr/>
        </p:nvCxnSpPr>
        <p:spPr bwMode="auto">
          <a:xfrm>
            <a:off x="2609850" y="1828800"/>
            <a:ext cx="3429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89" name="Straight Arrow Connector 88"/>
          <p:cNvCxnSpPr>
            <a:stCxn id="17" idx="2"/>
          </p:cNvCxnSpPr>
          <p:nvPr/>
        </p:nvCxnSpPr>
        <p:spPr bwMode="auto">
          <a:xfrm>
            <a:off x="3505200" y="2057400"/>
            <a:ext cx="0" cy="14495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91" name="Straight Arrow Connector 90"/>
          <p:cNvCxnSpPr>
            <a:stCxn id="59" idx="0"/>
          </p:cNvCxnSpPr>
          <p:nvPr/>
        </p:nvCxnSpPr>
        <p:spPr bwMode="auto">
          <a:xfrm flipV="1">
            <a:off x="3409950" y="2971800"/>
            <a:ext cx="0" cy="37898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sm" len="sm"/>
            <a:tailEnd type="arrow"/>
          </a:ln>
          <a:effectLst/>
        </p:spPr>
      </p:cxnSp>
      <p:cxnSp>
        <p:nvCxnSpPr>
          <p:cNvPr id="94" name="Straight Arrow Connector 93"/>
          <p:cNvCxnSpPr>
            <a:stCxn id="61" idx="2"/>
          </p:cNvCxnSpPr>
          <p:nvPr/>
        </p:nvCxnSpPr>
        <p:spPr bwMode="auto">
          <a:xfrm>
            <a:off x="3810000" y="4192035"/>
            <a:ext cx="3810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sm" len="sm"/>
            <a:tailEnd type="arrow"/>
          </a:ln>
          <a:effectLst/>
        </p:spPr>
      </p:cxnSp>
      <p:cxnSp>
        <p:nvCxnSpPr>
          <p:cNvPr id="96" name="Straight Arrow Connector 95"/>
          <p:cNvCxnSpPr>
            <a:stCxn id="60" idx="2"/>
          </p:cNvCxnSpPr>
          <p:nvPr/>
        </p:nvCxnSpPr>
        <p:spPr bwMode="auto">
          <a:xfrm>
            <a:off x="3810000" y="4798584"/>
            <a:ext cx="3810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sm" len="sm"/>
            <a:tailEnd type="arrow"/>
          </a:ln>
          <a:effectLst/>
        </p:spPr>
      </p:cxnSp>
      <p:grpSp>
        <p:nvGrpSpPr>
          <p:cNvPr id="120" name="Group 119"/>
          <p:cNvGrpSpPr/>
          <p:nvPr/>
        </p:nvGrpSpPr>
        <p:grpSpPr>
          <a:xfrm>
            <a:off x="1764030" y="2209800"/>
            <a:ext cx="1055370" cy="609600"/>
            <a:chOff x="1600200" y="2209800"/>
            <a:chExt cx="1055370" cy="609600"/>
          </a:xfrm>
        </p:grpSpPr>
        <p:sp>
          <p:nvSpPr>
            <p:cNvPr id="118" name="Parallelogram 117"/>
            <p:cNvSpPr/>
            <p:nvPr/>
          </p:nvSpPr>
          <p:spPr bwMode="auto">
            <a:xfrm>
              <a:off x="1600200" y="2362200"/>
              <a:ext cx="914400" cy="457200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19" name="Parallelogram 118"/>
            <p:cNvSpPr/>
            <p:nvPr/>
          </p:nvSpPr>
          <p:spPr bwMode="auto">
            <a:xfrm>
              <a:off x="1676400" y="2286000"/>
              <a:ext cx="914400" cy="457200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13" name="Parallelogram 112"/>
            <p:cNvSpPr/>
            <p:nvPr/>
          </p:nvSpPr>
          <p:spPr bwMode="auto">
            <a:xfrm>
              <a:off x="1741170" y="2209800"/>
              <a:ext cx="914400" cy="457200"/>
            </a:xfrm>
            <a:prstGeom prst="parallelogram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dirty="0" smtClean="0">
                  <a:solidFill>
                    <a:schemeClr val="bg2"/>
                  </a:solidFill>
                  <a:latin typeface="Arial" charset="0"/>
                  <a:cs typeface="Arial" charset="0"/>
                </a:rPr>
                <a:t>VMT *.mat File(s)</a:t>
              </a:r>
              <a:endParaRPr kumimoji="0" lang="en-US" sz="105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cxnSp>
        <p:nvCxnSpPr>
          <p:cNvPr id="117" name="Straight Arrow Connector 116"/>
          <p:cNvCxnSpPr>
            <a:stCxn id="113" idx="2"/>
          </p:cNvCxnSpPr>
          <p:nvPr/>
        </p:nvCxnSpPr>
        <p:spPr bwMode="auto">
          <a:xfrm flipV="1">
            <a:off x="2762250" y="2430954"/>
            <a:ext cx="190500" cy="744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23" name="Straight Arrow Connector 122"/>
          <p:cNvCxnSpPr>
            <a:endCxn id="57" idx="1"/>
          </p:cNvCxnSpPr>
          <p:nvPr/>
        </p:nvCxnSpPr>
        <p:spPr bwMode="auto">
          <a:xfrm>
            <a:off x="7315200" y="2193390"/>
            <a:ext cx="152399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grpSp>
        <p:nvGrpSpPr>
          <p:cNvPr id="126" name="Group 125"/>
          <p:cNvGrpSpPr/>
          <p:nvPr/>
        </p:nvGrpSpPr>
        <p:grpSpPr>
          <a:xfrm>
            <a:off x="7549515" y="4049943"/>
            <a:ext cx="1055370" cy="609600"/>
            <a:chOff x="1600200" y="2209800"/>
            <a:chExt cx="1055370" cy="609600"/>
          </a:xfrm>
        </p:grpSpPr>
        <p:sp>
          <p:nvSpPr>
            <p:cNvPr id="127" name="Parallelogram 126"/>
            <p:cNvSpPr/>
            <p:nvPr/>
          </p:nvSpPr>
          <p:spPr bwMode="auto">
            <a:xfrm>
              <a:off x="1600200" y="2362200"/>
              <a:ext cx="914400" cy="457200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8" name="Parallelogram 127"/>
            <p:cNvSpPr/>
            <p:nvPr/>
          </p:nvSpPr>
          <p:spPr bwMode="auto">
            <a:xfrm>
              <a:off x="1676400" y="2286000"/>
              <a:ext cx="914400" cy="457200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5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9" name="Parallelogram 128"/>
            <p:cNvSpPr/>
            <p:nvPr/>
          </p:nvSpPr>
          <p:spPr bwMode="auto">
            <a:xfrm>
              <a:off x="1741170" y="2209800"/>
              <a:ext cx="914400" cy="457200"/>
            </a:xfrm>
            <a:prstGeom prst="parallelogram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dirty="0" smtClean="0">
                  <a:solidFill>
                    <a:schemeClr val="bg2"/>
                  </a:solidFill>
                  <a:latin typeface="Arial" charset="0"/>
                  <a:cs typeface="Arial" charset="0"/>
                </a:rPr>
                <a:t>Various File Types</a:t>
              </a:r>
              <a:endParaRPr kumimoji="0" lang="en-US" sz="105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31" name="Parallelogram 130"/>
          <p:cNvSpPr/>
          <p:nvPr/>
        </p:nvSpPr>
        <p:spPr bwMode="auto">
          <a:xfrm>
            <a:off x="7608569" y="2746162"/>
            <a:ext cx="914400" cy="457200"/>
          </a:xfrm>
          <a:prstGeom prst="parallelogram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5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PNG or JPG</a:t>
            </a:r>
            <a:endParaRPr kumimoji="0" lang="en-US" sz="105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33" name="Straight Arrow Connector 132"/>
          <p:cNvCxnSpPr>
            <a:stCxn id="57" idx="2"/>
            <a:endCxn id="131" idx="0"/>
          </p:cNvCxnSpPr>
          <p:nvPr/>
        </p:nvCxnSpPr>
        <p:spPr bwMode="auto">
          <a:xfrm>
            <a:off x="8065769" y="2421990"/>
            <a:ext cx="0" cy="32417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34" name="Parallelogram 133"/>
          <p:cNvSpPr/>
          <p:nvPr/>
        </p:nvSpPr>
        <p:spPr bwMode="auto">
          <a:xfrm>
            <a:off x="7620000" y="3352800"/>
            <a:ext cx="914400" cy="457200"/>
          </a:xfrm>
          <a:prstGeom prst="parallelogram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5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VMT *.mat File</a:t>
            </a:r>
            <a:endParaRPr kumimoji="0" lang="en-US" sz="105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36" name="Elbow Connector 135"/>
          <p:cNvCxnSpPr>
            <a:stCxn id="56" idx="3"/>
            <a:endCxn id="134" idx="5"/>
          </p:cNvCxnSpPr>
          <p:nvPr/>
        </p:nvCxnSpPr>
        <p:spPr bwMode="auto">
          <a:xfrm flipV="1">
            <a:off x="7240905" y="3581400"/>
            <a:ext cx="436245" cy="858546"/>
          </a:xfrm>
          <a:prstGeom prst="bentConnector3">
            <a:avLst>
              <a:gd name="adj1" fmla="val 56987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40" name="Elbow Connector 139"/>
          <p:cNvCxnSpPr>
            <a:stCxn id="58" idx="3"/>
            <a:endCxn id="127" idx="4"/>
          </p:cNvCxnSpPr>
          <p:nvPr/>
        </p:nvCxnSpPr>
        <p:spPr bwMode="auto">
          <a:xfrm flipV="1">
            <a:off x="7240905" y="4659543"/>
            <a:ext cx="765810" cy="381000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42" name="Rectangle 141"/>
          <p:cNvSpPr/>
          <p:nvPr/>
        </p:nvSpPr>
        <p:spPr bwMode="auto">
          <a:xfrm>
            <a:off x="5945505" y="5497741"/>
            <a:ext cx="2659380" cy="1207859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5945505" y="5486400"/>
            <a:ext cx="265938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VMT Utilities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" name="Rectangle 143"/>
          <p:cNvSpPr/>
          <p:nvPr/>
        </p:nvSpPr>
        <p:spPr bwMode="auto">
          <a:xfrm>
            <a:off x="6044565" y="5791200"/>
            <a:ext cx="1196340" cy="3810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ASCII2GIS</a:t>
            </a:r>
            <a:endParaRPr kumimoji="0" lang="en-US" sz="11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5" name="Rectangle 144"/>
          <p:cNvSpPr/>
          <p:nvPr/>
        </p:nvSpPr>
        <p:spPr bwMode="auto">
          <a:xfrm>
            <a:off x="7326629" y="5791200"/>
            <a:ext cx="1196340" cy="3810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ASCII2KML</a:t>
            </a:r>
            <a:endParaRPr kumimoji="0" lang="en-US" sz="11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244" y="3718711"/>
            <a:ext cx="13719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Similar</a:t>
            </a:r>
          </a:p>
          <a:p>
            <a:pPr algn="ctr"/>
            <a:r>
              <a:rPr lang="en-US" sz="1400" dirty="0" smtClean="0"/>
              <a:t>Process for </a:t>
            </a:r>
          </a:p>
          <a:p>
            <a:pPr algn="ctr"/>
            <a:r>
              <a:rPr lang="en-US" sz="1400" dirty="0" err="1" smtClean="0"/>
              <a:t>Sontek</a:t>
            </a:r>
            <a:endParaRPr lang="en-US" sz="1400" dirty="0" smtClean="0"/>
          </a:p>
          <a:p>
            <a:pPr algn="ctr"/>
            <a:r>
              <a:rPr lang="en-US" sz="1400" dirty="0" smtClean="0"/>
              <a:t>(uses MAT file)</a:t>
            </a:r>
          </a:p>
        </p:txBody>
      </p:sp>
      <p:sp>
        <p:nvSpPr>
          <p:cNvPr id="79" name="Rectangle 78"/>
          <p:cNvSpPr/>
          <p:nvPr/>
        </p:nvSpPr>
        <p:spPr bwMode="auto">
          <a:xfrm>
            <a:off x="6044565" y="6248400"/>
            <a:ext cx="1196340" cy="3810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Batch Mode</a:t>
            </a:r>
            <a:endParaRPr kumimoji="0" lang="en-US" sz="11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7326629" y="6248400"/>
            <a:ext cx="1196340" cy="3810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Flat-file Builder</a:t>
            </a:r>
            <a:endParaRPr kumimoji="0" lang="en-US" sz="11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86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JSZW5kZXJpbmdPcHRpb25zIjp7Ik1pbGVzdG9uZXNPdmVybGFwcGluZ0hhbmRsaW5nT3B0aW9ucyI6MiwiVGFza3NXaXRoVGl0bGVzTG9uZ2VyVGhhblRoZVRhc2tTaGFwZURldGVjdGVkIjpmYWxzZX0sIlJlbmRlcmluZ01hcCI6eyJNaWxlc3RvbmVzIjpbeyJNaWxlc3RvbmVJZCI6IjA0YjJiZGEyLTI3MWMtNDcwMy1hZjE0LTI2ZWQxOGNkZTYzNSIsIlRpdGxlU2hhcGVOYW1lIjoiVGV4dEJveCA2MzMxIiwiRGF0ZVNoYXBlTmFtZSI6IlRleHRCb3ggNjMzMyIsIk1hcmtlclNoYXBlTmFtZSI6IkZsb3djaGFydDogTWVyZ2UgNjMyOSIsIkNvbm5lY3RvclNoYXBlTmFtZSI6IlN0cmFpZ2h0IENvbm5lY3RvciA2MzM1In0seyJNaWxlc3RvbmVJZCI6ImUwZjQ4MDhjLWYyOTEtNDMzOS1hYzg2LTM5ZTJkM2MwZGE3NSIsIlRpdGxlU2hhcGVOYW1lIjoiVGV4dEJveCA2MzQyIiwiRGF0ZVNoYXBlTmFtZSI6IlRleHRCb3ggNjM0NCIsIk1hcmtlclNoYXBlTmFtZSI6IkZsb3djaGFydDogTWVyZ2UgNjM0MCIsIkNvbm5lY3RvclNoYXBlTmFtZSI6IlN0cmFpZ2h0IENvbm5lY3RvciA2MzQ2In0seyJNaWxlc3RvbmVJZCI6ImExYTkwZWY4LTBiODEtNGJiYi1hZDA3LWVmNzJiYjg4NzVkNiIsIlRpdGxlU2hhcGVOYW1lIjoiVGV4dEJveCA2MzUyIiwiRGF0ZVNoYXBlTmFtZSI6IlRleHRCb3ggNjM1NCIsIk1hcmtlclNoYXBlTmFtZSI6IkZsb3djaGFydDogTWVyZ2UgNjM1MCIsIkNvbm5lY3RvclNoYXBlTmFtZSI6IlN0cmFpZ2h0IENvbm5lY3RvciA2MzU2In0seyJNaWxlc3RvbmVJZCI6IjJhM2M1ZjZjLWYyNDgtNDAyNy05MDBjLTU2NzBjMjVhZmYxMSIsIlRpdGxlU2hhcGVOYW1lIjoiVGV4dEJveCA2MzYzIiwiRGF0ZVNoYXBlTmFtZSI6IlRleHRCb3ggNjM2NSIsIk1hcmtlclNoYXBlTmFtZSI6IkZsb3djaGFydDogTWVyZ2UgNjM2MSIsIkNvbm5lY3RvclNoYXBlTmFtZSI6IlN0cmFpZ2h0IENvbm5lY3RvciA2MzY3In0seyJNaWxlc3RvbmVJZCI6ImJlYWQ2MTFkLTcwNWYtNGRkYy04NzgxLTJiNGUxZGE2Y2Y1MiIsIlRpdGxlU2hhcGVOYW1lIjoiVGV4dEJveCA2Mzc0IiwiRGF0ZVNoYXBlTmFtZSI6IlRleHRCb3ggNjM3NiIsIk1hcmtlclNoYXBlTmFtZSI6IkZsb3djaGFydDogTWVyZ2UgNjM3MiIsIkNvbm5lY3RvclNoYXBlTmFtZSI6IlN0cmFpZ2h0IENvbm5lY3RvciA2Mzc4In0seyJNaWxlc3RvbmVJZCI6ImJmMDE5OTAxLTRhMWItNGRiOC1iMDRkLWRlZmZkODYyZGJkNCIsIlRpdGxlU2hhcGVOYW1lIjoiVGV4dEJveCA2Mzg1IiwiRGF0ZVNoYXBlTmFtZSI6IlRleHRCb3ggNjM4NyIsIk1hcmtlclNoYXBlTmFtZSI6IkZsb3djaGFydDogTWVyZ2UgNjM4MyIsIkNvbm5lY3RvclNoYXBlTmFtZSI6IlN0cmFpZ2h0IENvbm5lY3RvciA2Mzg5In0seyJNaWxlc3RvbmVJZCI6IjgzZDcyYzU2LTNjN2MtNGE5OC1hYmQ2LTU3ZWM4NTMxNzQ4MyIsIlRpdGxlU2hhcGVOYW1lIjoiVGV4dEJveCA2Mzk2IiwiRGF0ZVNoYXBlTmFtZSI6IlRleHRCb3ggNjM5OCIsIk1hcmtlclNoYXBlTmFtZSI6IkZsb3djaGFydDogTWVyZ2UgNjM5NCIsIkNvbm5lY3RvclNoYXBlTmFtZSI6IlN0cmFpZ2h0IENvbm5lY3RvciA2NDAwIn0seyJNaWxlc3RvbmVJZCI6IjVkYzc3YmU0LWQwYzAtNDdiYS05ODk3LTc4MDY4YzM3ZjZmOSIsIlRpdGxlU2hhcGVOYW1lIjoiVGV4dEJveCA2NDA2IiwiRGF0ZVNoYXBlTmFtZSI6IlRleHRCb3ggNjQwOCIsIk1hcmtlclNoYXBlTmFtZSI6IkZsb3djaGFydDogTWVyZ2UgNjQwNCIsIkNvbm5lY3RvclNoYXBlTmFtZSI6IlN0cmFpZ2h0IENvbm5lY3RvciA2NDEwIn0seyJNaWxlc3RvbmVJZCI6IjQ2ZDYyNjQ4LTg3ZTItNDZhMi1iM2ZjLTRiYzcxN2M1MThlMSIsIlRpdGxlU2hhcGVOYW1lIjoiVGV4dEJveCA2NDE3IiwiRGF0ZVNoYXBlTmFtZSI6IlRleHRCb3ggNjQxOSIsIk1hcmtlclNoYXBlTmFtZSI6IkZsb3djaGFydDogTWVyZ2UgNjQxNSIsIkNvbm5lY3RvclNoYXBlTmFtZSI6IlN0cmFpZ2h0IENvbm5lY3RvciA2NDIxIn0seyJNaWxlc3RvbmVJZCI6Ijg1MjdlODQ0LTEyNzItNGU1OC05ZmQ1LTAzZTQ2MTNmM2RjMiIsIlRpdGxlU2hhcGVOYW1lIjoiVGV4dEJveCA2NDI3IiwiRGF0ZVNoYXBlTmFtZSI6IlRleHRCb3ggNjQyOSIsIk1hcmtlclNoYXBlTmFtZSI6IkZsb3djaGFydDogTWVyZ2UgNjQyNSIsIkNvbm5lY3RvclNoYXBlTmFtZSI6IlN0cmFpZ2h0IENvbm5lY3RvciA2NDMxIn0seyJNaWxlc3RvbmVJZCI6IjAzMWZiMzFhLTdkYjEtNDAyNi1hMDMxLWQwMGRmMGEzMGE3ZiIsIlRpdGxlU2hhcGVOYW1lIjoiVGV4dEJveCA2NDM4IiwiRGF0ZVNoYXBlTmFtZSI6IlRleHRCb3ggNjQ0MCIsIk1hcmtlclNoYXBlTmFtZSI6IkZsb3djaGFydDogTWVyZ2UgNjQzNiIsIkNvbm5lY3RvclNoYXBlTmFtZSI6IlN0cmFpZ2h0IENvbm5lY3RvciA2NDQyIn0seyJNaWxlc3RvbmVJZCI6ImRhMDYwY2JlLTNjNWItNGE3Ny05YjNiLTVjMjliNWIwZDg2NyIsIlRpdGxlU2hhcGVOYW1lIjoiVGV4dEJveCA2NDQ5IiwiRGF0ZVNoYXBlTmFtZSI6IlRleHRCb3ggNjQ1MSIsIk1hcmtlclNoYXBlTmFtZSI6IkZsb3djaGFydDogTWVyZ2UgNjQ0NyIsIkNvbm5lY3RvclNoYXBlTmFtZSI6IlN0cmFpZ2h0IENvbm5lY3RvciA2NDUzIn0seyJNaWxlc3RvbmVJZCI6IjM4NDAxYmY5LWJiMWUtNDUzZS05YjllLWViMWY2MzliZGJhNCIsIlRpdGxlU2hhcGVOYW1lIjoiVGV4dEJveCA2NDU5IiwiRGF0ZVNoYXBlTmFtZSI6IlRleHRCb3ggNjQ2MSIsIk1hcmtlclNoYXBlTmFtZSI6IkZsb3djaGFydDogTWVyZ2UgNjQ1NyIsIkNvbm5lY3RvclNoYXBlTmFtZSI6IlN0cmFpZ2h0IENvbm5lY3RvciA2NDYzIn0seyJNaWxlc3RvbmVJZCI6ImRiZmM4Zjk3LThmNmUtNDQwMy05ZGFmLTEwMzMzYjllMDZjZSIsIlRpdGxlU2hhcGVOYW1lIjoiVGV4dEJveCA2NDcwIiwiRGF0ZVNoYXBlTmFtZSI6IlRleHRCb3ggNjQ3MiIsIk1hcmtlclNoYXBlTmFtZSI6IkZsb3djaGFydDogTWVyZ2UgNjQ2OCIsIkNvbm5lY3RvclNoYXBlTmFtZSI6IlN0cmFpZ2h0IENvbm5lY3RvciA2NDc0In1dLCJUYXNrcyI6W10sIlRpbWViYW5kIjp7IkVsYXBzZWRUaW1lU2hhcGVOYW1lIjpudWxsLCJUb2RheU1hcmtlclNoYXBlTmFtZSI6bnVsbCwiVG9kYXlNYXJrZXJUZXh0U2hhcGVOYW1lIjpudWxsLCJSaWdodEVuZENhcHNTaGFwZU5hbWUiOm51bGwsIkxlZnRFbmRDYXBzU2hhcGVOYW1lIjpudWxsLCJFbGFwc2VkUmVjdGFuZ2xlU2hhcGVOYW1lIjpudWxsLCJTZWdtZW50U2hhcGVzTmFtZXMiOlsiUmVjdGFuZ2xlIDYyOTkiLCJUZXh0Qm94IDYzMDEiLCJTdHJhaWdodCBDb25uZWN0b3IgNjMwMyIsIlRleHRCb3ggNjMwNCIsIlN0cmFpZ2h0IENvbm5lY3RvciA2MzA2IiwiVGV4dEJveCA2MzA3IiwiU3RyYWlnaHQgQ29ubmVjdG9yIDYzMDkiLCJUZXh0Qm94IDYzMTAiLCJTdHJhaWdodCBDb25uZWN0b3IgNjMxMiIsIlRleHRCb3ggNjMxMyIsIlN0cmFpZ2h0IENvbm5lY3RvciA2MzE1IiwiVGV4dEJveCA2MzE2IiwiU3RyYWlnaHQgQ29ubmVjdG9yIDYzMTgiLCJUZXh0Qm94IDYzMTkiLCJTdHJhaWdodCBDb25uZWN0b3IgNjMyMSIsIlRleHRCb3ggNjMyMiIsIlN0cmFpZ2h0IENvbm5lY3RvciA2MzI0IiwiVGV4dEJveCA2MzI1Il19fSwiRWRpdGlvbiI6MCwiSXNQbHVzRWRpdGlvbiI6ZmFsc2UsIkN1bHR1cmVJbmZvTmFtZSI6ImVuLVVTIiwiVmVyc2lvbiI6IjIuMy4wLjAiLCJPcmlnaW5hbEFzc2VtYmx5VmVyc2lvbiI6IjIuMDEuMjQuMDAiLCJNaWxlc3RvbmVzIjpbeyJEYXRlRm9ybWF0Ijp7IkZvcm1hdFN0cmluZyI6Ik0vZC95eXl5IiwiU2VwYXJhdG9yIjoiLyIsIlVzZUludGVybmF0aW9uYWxEYXRlRm9ybWF0IjpmYWxzZX0sIkludGVybmFsSWQiOiJkYmZjOGY5Ny04ZjZlLTQ0MDMtOWRhZi0xMDMzM2I5ZTA2Y2UiLCJUaXRsZUxlZnQiOjExNC4zNSwiVGl0bGVUb3AiOjEzNC4yMDgxMTUsIlRpdGxlSGVpZ2h0IjoyMS4zMjYyMiwiVGl0bGVUb3BJc0N1c3RvbSI6ZmFsc2UsIlRpdGxlV2lkdGgiOjEwNS4wLCJDb2xvciI6IjExNSwgMTE1LCAxMTUiLCJVdGNEYXRlIjoiMjAwNi0wMS0wMVQwMDowMDowMFoiLCJOb3RlIjpudWxsLCJUaXRsZSI6IlBhcnNvbnMgJiBCZXN0IFBhcmFuYSB3b3JrIiwiU3R5bGUiOjIsIkJlbG93VGltZWJhbmQiOmZhbHN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3OSwgMTI5LCAxODkiLCJJc1Zpc2libGUiOmZhbHNlLCJMaW5lV2VpZ2h0IjowLjF9fSwiSGlkZURhdGUiOmZhbHNlLCJTaGFwZVRvcCI6MTQ1LjQyOTg0LCJRdWlja1NoYXBlU2l6ZSI6MSwiSXNWaXNpYmxlIjp0cnVlfSx7IkRhdGVGb3JtYXQiOnsiRm9ybWF0U3RyaW5nIjoiTS9kL3l5eXkiLCJTZXBhcmF0b3IiOiIvIiwiVXNlSW50ZXJuYXRpb25hbERhdGVGb3JtYXQiOmZhbHNlfSwiSW50ZXJuYWxJZCI6IjM4NDAxYmY5LWJiMWUtNDUzZS05YjllLWViMWY2MzliZGJhNCIsIlRpdGxlTGVmdCI6MTc4LjUzODksIlRpdGxlVG9wIjoxOTMuNTQ5ODM1LCJUaXRsZUhlaWdodCI6MTAuNjYzMTUsIlRpdGxlVG9wSXNDdXN0b20iOmZhbHNlLCJUaXRsZVdpZHRoIjoxMDMuMjUsIkNvbG9yIjoiMTE1LCAxMTUsIDExNSIsIlV0Y0RhdGUiOiIyMDA3LTAyLTAxVDAwOjAwOjAwWiIsIk5vdGUiOm51bGwsIlRpdGxlIjoiUmlsZXkgY29uZmx1ZW5jZSB3b3JrIiwiU3R5bGUiOjIsIkJlbG93VGltZWJhbmQiOmZhbHN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xMTUsIDExNSwgMTE1IiwiSXNWaXNpYmxlIjpmYWxzZSwiTGluZVdlaWdodCI6MC4xfX0sIkhpZGVEYXRlIjpmYWxzZSwiU2hhcGVUb3AiOjE5OS40NCwiUXVpY2tTaGFwZVNpemUiOjEsIklzVmlzaWJsZSI6dHJ1ZX0seyJEYXRlRm9ybWF0Ijp7IkZvcm1hdFN0cmluZyI6Ik0vZC95eXl5IiwiU2VwYXJhdG9yIjoiLyIsIlVzZUludGVybmF0aW9uYWxEYXRlRm9ybWF0IjpmYWxzZX0sIkludGVybmFsSWQiOiIwMzFmYjMxYS03ZGIxLTQwMjYtYTAzMS1kMDBkZjBhMzBhN2YiLCJUaXRsZUxlZnQiOjI2Ny4yMDM3NjYsIlRpdGxlVG9wIjoxMzkuNTM5Njg4LCJUaXRsZUhlaWdodCI6MTAuNjYzMTUsIlRpdGxlVG9wSXNDdXN0b20iOmZhbHNlLCJUaXRsZVdpZHRoIjoxMTguMjUsIkNvbG9yIjoiMTE1LCAxMTUsIDExNSIsIlV0Y0RhdGUiOiIyMDA4LTA4LTAxVDAwOjAwOjAwWiIsIk5vdGUiOm51bGwsIlRpdGxlIjoiRW5nZWwgYmVnaW5zIGNvbnRyaWJ1dGluZyIsIlN0eWxlIjoyLCJCZWxvd1RpbWViYW5kIjpmYWxz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TE1LCAxMTUsIDExNSIsIklzVmlzaWJsZSI6ZmFsc2UsIkxpbmVXZWlnaHQiOjAuMX19LCJIaWRlRGF0ZSI6ZmFsc2UsIlNoYXBlVG9wIjoxNDUuNDI5ODQsIlF1aWNrU2hhcGVTaXplIjoxLCJJc1Zpc2libGUiOnRydWV9LHsiRGF0ZUZvcm1hdCI6eyJGb3JtYXRTdHJpbmciOiJNL2QveXl5eSIsIlNlcGFyYXRvciI6Ii8iLCJVc2VJbnRlcm5hdGlvbmFsRGF0ZUZvcm1hdCI6ZmFsc2V9LCJJbnRlcm5hbElkIjoiODUyN2U4NDQtMTI3Mi00ZTU4LTlmZDUtMDNlNDYxM2YzZGMyIiwiVGl0bGVMZWZ0IjoyODYuOTc5MTI2LCJUaXRsZVRvcCI6MTkzLjU0OTgzNSwiVGl0bGVIZWlnaHQiOjEwLjY2MzE1LCJUaXRsZVRvcElzQ3VzdG9tIjpmYWxzZSwiVGl0bGVXaWR0aCI6MTA1LjAsIkNvbG9yIjoiMTE1LCAxMTUsIDExNSIsIlV0Y0RhdGUiOiIyMDA4LTEyLTAxVDAwOjAwOjAwWiIsIk5vdGUiOm51bGwsIlRpdGxlIjoiSmFja3NvbiBidWlsZHMgVk1UIHYxIiwiU3R5bGUiOjIsIkJlbG93VGltZWJhbmQiOmZhbHN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xMTUsIDExNSwgMTE1IiwiSXNWaXNpYmxlIjpmYWxzZSwiTGluZVdlaWdodCI6MC4xfX0sIkhpZGVEYXRlIjpmYWxzZSwiU2hhcGVUb3AiOjE5OS40NCwiUXVpY2tTaGFwZVNpemUiOjEsIklzVmlzaWJsZSI6dHJ1ZX0seyJEYXRlRm9ybWF0Ijp7IkZvcm1hdFN0cmluZyI6Ik0vZC95eXl5IiwiU2VwYXJhdG9yIjoiLyIsIlVzZUludGVybmF0aW9uYWxEYXRlRm9ybWF0IjpmYWxzZX0sIkludGVybmFsSWQiOiI0NmQ2MjY0OC04N2UyLTQ2YTItYjNmYy00YmM3MTdjNTE4ZTEiLCJUaXRsZUxlZnQiOjMzMS4zOTI2NywiVGl0bGVUb3AiOjMzNi44OTgzNDYsIlRpdGxlSGVpZ2h0IjoyMS4zMjYyMiwiVGl0bGVUb3BJc0N1c3RvbSI6ZmFsc2UsIlRpdGxlV2lkdGgiOjExOC4wLCJDb2xvciI6IjAsIDExNSwgMCIsIlV0Y0RhdGUiOiIyMDA5LTA5LTAxVDAwOjAwOjAwWiIsIk5vdGUiOm51bGwsIlRpdGxlIjoiU2FudGEgRmUsIEFyZ2VudGluYSBzaG9ydCBjb3Vyc2UiLCJTdHlsZSI6MiwiQmVsb3dUaW1lYmFuZCI6dHJ1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TE1LCAxMTUsIDExNSIsIklzVmlzaWJsZSI6ZmFsc2UsIkxpbmVXZWlnaHQiOjAuMX19LCJIaWRlRGF0ZSI6ZmFsc2UsIlNoYXBlVG9wIjozNDguMTIsIlF1aWNrU2hhcGVTaXplIjoxLCJJc1Zpc2libGUiOnRydWV9LHsiRGF0ZUZvcm1hdCI6eyJGb3JtYXRTdHJpbmciOiJNL2QveXl5eSIsIlNlcGFyYXRvciI6Ii8iLCJVc2VJbnRlcm5hdGlvbmFsRGF0ZUZvcm1hdCI6ZmFsc2V9LCJJbnRlcm5hbElkIjoiNWRjNzdiZTQtZDBjMC00N2JhLTk4OTctNzgwNjhjMzdmNmY5IiwiVGl0bGVMZWZ0Ijo0MTkuODk1NSwiVGl0bGVUb3AiOjI5NC4xMDk4MzMsIlRpdGxlSGVpZ2h0IjoxMC42NjMxNSwiVGl0bGVUb3BJc0N1c3RvbSI6ZmFsc2UsIlRpdGxlV2lkdGgiOjkyLjYyNTA0LCJDb2xvciI6IjAsIDExNSwgMCIsIlV0Y0RhdGUiOiIyMDExLTAzLTAxVDAwOjAwOjAwWiIsIk5vdGUiOm51bGwsIlRpdGxlIjoiVGFtcGEgc2hvcnQgY291cnNlIiwiU3R5bGUiOjIsIkJlbG93VGltZWJhbmQiOnRydW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ExNSwgMTE1LCAxMTUiLCJJc1Zpc2libGUiOmZhbHNlLCJMaW5lV2VpZ2h0IjowLjF9fSwiSGlkZURhdGUiOmZhbHNlLCJTaGFwZVRvcCI6MzAwLjAsIlF1aWNrU2hhcGVTaXplIjoxLCJJc1Zpc2libGUiOnRydWV9LHsiRGF0ZUZvcm1hdCI6eyJGb3JtYXRTdHJpbmciOiJNL2QveXl5eSIsIlNlcGFyYXRvciI6Ii8iLCJVc2VJbnRlcm5hdGlvbmFsRGF0ZUZvcm1hdCI6ZmFsc2V9LCJJbnRlcm5hbElkIjoiODNkNzJjNTYtM2M3Yy00YTk4LWFiZDYtNTdlYzg1MzE3NDgzIiwiVGl0bGVMZWZ0Ijo1MDQuMDIxODIsIlRpdGxlVG9wIjozNzMuODk5NywiVGl0bGVIZWlnaHQiOjEwLjY2MzE1LCJUaXRsZVRvcElzQ3VzdG9tIjpmYWxzZSwiVGl0bGVXaWR0aCI6MTA1LjEyNTAzOCwiQ29sb3IiOiIwLCAxMTUsIDAiLCJVdGNEYXRlIjoiMjAxMi0wOC0wMVQwMDowMDowMFoiLCJOb3RlIjpudWxsLCJUaXRsZSI6IlNub3diaXJkIHNob3J0IGNvdXJzZSIsIlN0eWxlIjoyLCJCZWxvd1RpbWViYW5kIjp0cnV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xMTUsIDExNSwgMTE1IiwiSXNWaXNpYmxlIjpmYWxzZSwiTGluZVdlaWdodCI6MC4xfX0sIkhpZGVEYXRlIjpmYWxzZSwiU2hhcGVUb3AiOjM3OS43ODk4NTYsIlF1aWNrU2hhcGVTaXplIjoxLCJJc1Zpc2libGUiOnRydWV9LHsiRGF0ZUZvcm1hdCI6eyJGb3JtYXRTdHJpbmciOiJNL2QveXl5eSIsIlNlcGFyYXRvciI6Ii8iLCJVc2VJbnRlcm5hdGlvbmFsRGF0ZUZvcm1hdCI6ZmFsc2V9LCJJbnRlcm5hbElkIjoiYmYwMTk5MDEtNGExYi00ZGI4LWIwNGQtZGVmZmQ4NjJkYmQ0IiwiVGl0bGVMZWZ0Ijo1MDkuMDQ2NywiVGl0bGVUb3AiOjYxLjc5MTQ5NjMsIlRpdGxlSGVpZ2h0IjoxMC42NjMxNSwiVGl0bGVUb3BJc0N1c3RvbSI6ZmFsc2UsIlRpdGxlV2lkdGgiOjExNC4zNzUwMzgsIkNvbG9yIjoiMCwgMCwgMCIsIlV0Y0RhdGUiOiIyMDEyLTA5LTAxVDAwOjAwOjAwWiIsIk5vdGUiOm51bGwsIlRpdGxlIjoiTWF0aHdvcmtzIGNvbnN1bHRhdGlvbiIsIlN0eWxlIjoyLCJCZWxvd1RpbWViYW5kIjpmYWxz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TE1LCAxMTUsIDExNSIsIklzVmlzaWJsZSI6ZmFsc2UsIkxpbmVXZWlnaHQiOjAuMX19LCJIaWRlRGF0ZSI6ZmFsc2UsIlNoYXBlVG9wIjo2Ny42ODE2NTU5LCJRdWlja1NoYXBlU2l6ZSI6MSwiSXNWaXNpYmxlIjp0cnVlfSx7IkRhdGVGb3JtYXQiOnsiRm9ybWF0U3RyaW5nIjoiTS9kL3l5eXkiLCJTZXBhcmF0b3IiOiIvIiwiVXNlSW50ZXJuYXRpb25hbERhdGVGb3JtYXQiOmZhbHNlfSwiSW50ZXJuYWxJZCI6ImJlYWQ2MTFkLTcwNWYtNGRkYy04NzgxLTJiNGUxZGE2Y2Y1MiIsIlRpdGxlTGVmdCI6NTE4LjQ0ODEsIlRpdGxlVG9wIjoxMDUuMjQxNjUzLCJUaXRsZUhlaWdodCI6MTAuNjYzMTUsIlRpdGxlVG9wSXNDdXN0b20iOmZhbHNlLCJUaXRsZVdpZHRoIjo1Mi42MjUwNCwiQ29sb3IiOiIxNzgsIDE0LCAxOCIsIlV0Y0RhdGUiOiIyMDEyLTEwLTI5VDAwOjAwOjAwWiIsIk5vdGUiOm51bGwsIlRpdGxlIjoiRVNQTCBwYXBlciIsIlN0eWxlIjoyLCJCZWxvd1RpbWViYW5kIjpmYWxz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TE1LCAxMTUsIDExNSIsIklzVmlzaWJsZSI6ZmFsc2UsIkxpbmVXZWlnaHQiOjAuMX19LCJIaWRlRGF0ZSI6ZmFsc2UsIlNoYXBlVG9wIjoxMTEuMTMxODEzLCJRdWlja1NoYXBlU2l6ZSI6MSwiSXNWaXNpYmxlIjp0cnVlfSx7IkRhdGVGb3JtYXQiOnsiRm9ybWF0U3RyaW5nIjoiTS9kL3l5eXkiLCJTZXBhcmF0b3IiOiIvIiwiVXNlSW50ZXJuYXRpb25hbERhdGVGb3JtYXQiOmZhbHNlfSwiSW50ZXJuYWxJZCI6IjJhM2M1ZjZjLWYyNDgtNDAyNy05MDBjLTU2NzBjMjVhZmYxMSIsIlRpdGxlTGVmdCI6NTQ4LjI3MzI1NCwiVGl0bGVUb3AiOjE0OS4zOTU3NTIsIlRpdGxlSGVpZ2h0IjoxMC42NjMxNSwiVGl0bGVUb3BJc0N1c3RvbSI6ZmFsc2UsIlRpdGxlV2lkdGgiOjEwOS41LCJDb2xvciI6IjExNSwgMTE1LCAxMTUiLCJVdGNEYXRlIjoiMjAxMy0wNS0wMVQwMDowMDowMFoiLCJOb3RlIjpudWxsLCJUaXRsZSI6IlZNVCB2ZXJzaW9uIDQgcmVsZWFzZWQiLCJTdHlsZSI6MiwiQmVsb3dUaW1lYmFuZCI6ZmFsc2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ExNSwgMTE1LCAxMTUiLCJJc1Zpc2libGUiOmZhbHNlLCJMaW5lV2VpZ2h0IjowLjF9fSwiSGlkZURhdGUiOmZhbHNlLCJTaGFwZVRvcCI6MTU1LjI4NTksIlF1aWNrU2hhcGVTaXplIjoxLCJJc1Zpc2libGUiOnRydWV9LHsiRGF0ZUZvcm1hdCI6eyJGb3JtYXRTdHJpbmciOiJNL2QveXl5eSIsIlNlcGFyYXRvciI6Ii8iLCJVc2VJbnRlcm5hdGlvbmFsRGF0ZUZvcm1hdCI6ZmFsc2V9LCJJbnRlcm5hbElkIjoiYTFhOTBlZjgtMGI4MS00YmJiLWFkMDctZWY3MmJiODg3NWQ2IiwiVGl0bGVMZWZ0Ijo1NTEuNjc3MiwiVGl0bGVUb3AiOjE5Mi44NDU5LCJUaXRsZUhlaWdodCI6MTAuNjYzMTUsIlRpdGxlVG9wSXNDdXN0b20iOmZhbHNlLCJUaXRsZVdpZHRoIjo3MS42MjUwNCwiQ29sb3IiOiIxNzgsIDE0LCAxOCIsIlV0Y0RhdGUiOiIyMDEzLTA1LTIyVDAwOjAwOjAwWiIsIk5vdGUiOm51bGwsIlRpdGxlIjoiVk1UIGZhY3Qgc2hlZXQiLCJTdHlsZSI6MiwiQmVsb3dUaW1lYmFuZCI6ZmFsc2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ExNSwgMTE1LCAxMTUiLCJJc1Zpc2libGUiOmZhbHNlLCJMaW5lV2VpZ2h0IjowLjF9fSwiSGlkZURhdGUiOmZhbHNlLCJTaGFwZVRvcCI6MTk4LjczNjA2OSwiUXVpY2tTaGFwZVNpemUiOjEsIklzVmlzaWJsZSI6dHJ1ZX0seyJEYXRlRm9ybWF0Ijp7IkZvcm1hdFN0cmluZyI6Ik0vZC95eXl5IiwiU2VwYXJhdG9yIjoiLyIsIlVzZUludGVybmF0aW9uYWxEYXRlRm9ybWF0IjpmYWxzZX0sIkludGVybmFsSWQiOiJlMGY0ODA4Yy1mMjkxLTQzMzktYWM4Ni0zOWUyZDNjMGRhNzUiLCJUaXRsZUxlZnQiOjU2OS41MDc0LCJUaXRsZVRvcCI6MzQyLjIyOTgyOCwiVGl0bGVIZWlnaHQiOjEwLjY2MzE1LCJUaXRsZVRvcElzQ3VzdG9tIjpmYWxzZSwiVGl0bGVXaWR0aCI6MTIxLjI1LCJDb2xvciI6IjAsIDExNSwgMCIsIlV0Y0RhdGUiOiIyMDEzLTA5LTA5VDAwOjAwOjAwWiIsIk5vdGUiOm51bGwsIlRpdGxlIjoiMXN0IHZlbG9jaXR5IG1hcHBpbmcgY2xhc3MiLCJTdHlsZSI6MiwiQmVsb3dUaW1lYmFuZCI6dHJ1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TE1LCAxMTUsIDExNSIsIklzVmlzaWJsZSI6ZmFsc2UsIkxpbmVXZWlnaHQiOjAuMX19LCJIaWRlRGF0ZSI6ZmFsc2UsIlNoYXBlVG9wIjozNDguMTIsIlF1aWNrU2hhcGVTaXplIjoxLCJJc1Zpc2libGUiOnRydWV9LHsiRGF0ZUZvcm1hdCI6eyJGb3JtYXRTdHJpbmciOiJNL2QveXl5eSIsIlNlcGFyYXRvciI6Ii8iLCJVc2VJbnRlcm5hdGlvbmFsRGF0ZUZvcm1hdCI6ZmFsc2V9LCJJbnRlcm5hbElkIjoiMDRiMmJkYTItMjcxYy00NzAzLWFmMTQtMjZlZDE4Y2RlNjM1IiwiVGl0bGVMZWZ0Ijo2MDkuMjIwMiwiVGl0bGVUb3AiOjI4OC43NzgzNTEsIlRpdGxlSGVpZ2h0IjoyMS4zMjYyMiwiVGl0bGVUb3BJc0N1c3RvbSI6ZmFsc2UsIlRpdGxlV2lkdGgiOjEwMC43NSwiQ29sb3IiOiIwLCAxMTUsIDAiLCJVdGNEYXRlIjoiMjAxNC0wNS0xMlQwMDowMDowMFoiLCJOb3RlIjpudWxsLCJUaXRsZSI6IjJuZCB2ZWxvY2l0eSBtYXBwaW5nIGNsYXNzIiwiU3R5bGUiOjIsIkJlbG93VGltZWJhbmQiOnRydW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ExNSwgMTE1LCAxMTUiLCJJc1Zpc2libGUiOmZhbHNlLCJMaW5lV2VpZ2h0IjowLjF9fSwiSGlkZURhdGUiOmZhbHNlLCJTaGFwZVRvcCI6MzAwLjAsIlF1aWNrU2hhcGVTaXplIjoxLCJJc1Zpc2libGUiOnRydWV9LHsiRGF0ZUZvcm1hdCI6eyJGb3JtYXRTdHJpbmciOiJNL2QveXl5eSIsIlNlcGFyYXRvciI6Ii8iLCJVc2VJbnRlcm5hdGlvbmFsRGF0ZUZvcm1hdCI6ZmFsc2V9LCJJbnRlcm5hbElkIjoiZGEwNjBjYmUtM2M1Yi00YTc3LTliM2ItNWMyOWI1YjBkODY3IiwiVGl0bGVMZWZ0IjoyNjIuMTc4OSwiVGl0bGVUb3AiOjk2LjA4OTUzLCJUaXRsZUhlaWdodCI6MTAuNjYzMTUsIlRpdGxlVG9wSXNDdXN0b20iOmZhbHNlLCJUaXRsZVdpZHRoIjo5OC44NzUwNCwiQ29sb3IiOiIxMTUsIDExNSwgMTE1IiwiVXRjRGF0ZSI6IjIwMDgtMDctMDFUMDA6MDA6MDBaIiwiTm90ZSI6bnVsbCwiVGl0bGUiOiJDenViYSBTdC4gQ2xhaXJlIHdvcmsiLCJTdHlsZSI6MiwiQmVsb3dUaW1lYmFuZCI6ZmFsc2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ExNSwgMTE1LCAxMTUiLCJJc1Zpc2libGUiOmZhbHNlLCJMaW5lV2VpZ2h0IjowLjF9fSwiSGlkZURhdGUiOmZhbHNlLCJTaGFwZVRvcCI6MTAxLjk3OTY4MywiUXVpY2tTaGFwZVNpemUiOjEsIklzVmlzaWJsZSI6dHJ1ZX1dLCJUaW1lTGluZVR5cGUiOjEsIlRhc2tzIjpbXSwiU3R5bGUiOnsiVGltZWxpbmVTZXR0aW5ncyI6eyJUb2RheU1hcmtlckNvbG9yIjoiUmVkIiwiVG9kYXlNYXJrZXJGb250U2V0dGluZ3MiOnsiRm9udFNpemUiOjEyLCJGb250TmFtZSI6IkNhbGlicmkiLCJJc0JvbGQiOmZhbHNlLCJJc0l0YWxpYyI6ZmFsc2UsIklzVW5kZXJsaW5lZCI6ZmFsc2UsIkZvcmVncm91bmRDb2xvciI6IkJsYWNrIiwiQmFja0NvbG9yIjpudWxsfSwiU3RhcnRZZWFyRm9udCI6eyJGb250U2l6ZSI6MTgsIkZvbnROYW1lIjoiQ2FsaWJyaSIsIklzQm9sZCI6dHJ1ZSwiSXNJdGFsaWMiOmZhbHNlLCJJc1VuZGVybGluZWQiOmZhbHNlLCJGb3JlZ3JvdW5kQ29sb3IiOiJPcmFuZ2VSZWQiLCJCYWNrQ29sb3IiOm51bGx9LCJFbmRZZWFyRm9udCI6eyJGb250U2l6ZSI6MTgsIkZvbnROYW1lIjoiQ2FsaWJyaSIsIklzQm9sZCI6dHJ1ZSwiSXNJdGFsaWMiOmZhbHNlLCJJc1VuZGVybGluZWQiOmZhbHNlLCJGb3JlZ3JvdW5kQ29sb3IiOiJPcmFuZ2VSZWQiLCJCYWNrQ29sb3IiOm51bGx9LCJJc1RoaW4iOmZhbHNlLCJIYXMzREVmZmVjdCI6ZmFsc2UsIlRpbWViYW5kSXNSb3VuZGVkIjpmYWxzZSwiVGltZWJhbmRDb2xvciI6IjE3OCwgMTc4LCAxNzgiLCJUaW1lYmFuZEZvbnRTZXR0aW5ncyI6eyJGb250U2l6ZSI6MTIsIkZvbnROYW1lIjoiQ2FsaWJyaSIsIklzQm9sZCI6ZmFsc2UsIklzSXRhbGljIjpmYWxzZSwiSXNVbmRlcmxpbmVkIjpmYWxzZSwiRm9yZWdyb3VuZENvbG9yIjoiQmxhY2siLCJCYWNrQ29sb3IiOm51bGx9LCJFbGFwc2VkVGltZUNvbG9yIjoiMjU1LCAxOTIsIDAiLCJFbGFwc2VkVGltZVN0eWxlIjowLCJUb2RheU1hcmtlclBvc2l0aW9uIjowLCJDYXBzUG9zaXRpb24iOjB9LCJEZWZhdWx0TWlsZXN0b25lU2V0dGluZ3MiOnsiRmxhZ0Nvbm5lY3RvclNldHRpbmdzIjp7IkNvbG9yIjoiNzksIDEyOSwgMTg5IiwiSXNWaXNpYmxlIjpmYWxzZSwiTGluZVdlaWdodCI6MC4xfSwiRGF0ZUZvcm1hdCI6eyJGb3JtYXRTdHJpbmciOiJNL2QveXl5eSIsIlNlcGFyYXRvciI6Ii8iLCJVc2VJbnRlcm5hdGlvbmFsRGF0ZUZvcm1hdCI6ZmFsc2V9LC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iLCJJc1Zpc2libGUiOmZhbHNlLCJMaW5lV2VpZ2h0IjowLjF9fSwiRGVmYXVsdFRhc2tTZXR0aW5ncyI6eyJEYXRlRm9udFNldHRpbmdzIjp7IkZvbnRTaXplIjoxMCwiRm9udE5hbWUiOiJDYWxpYnJpIiwiSXNCb2xkIjpmYWxzZSwiSXNJdGFsaWMiOmZhbHNlLCJJc1VuZGVybGluZWQiOmZhbHNlLCJGb3JlZ3JvdW5kQ29sb3IiOiIzMSwgNzMsIDEyNiIsIkJhY2tDb2xvciI6bnVsbH0sIlN0YXJ0RGF0ZUZvbnRTZXR0aW5ncyI6eyJGb250U2l6ZSI6MTIsIkZvbnROYW1lIjoiQ2FsaWJyaSIsIklzQm9sZCI6ZmFsc2UsIklzSXRhbGljIjpmYWxzZSwiSXNVbmRlcmxpbmVkIjpmYWxzZSwiRm9yZWdyb3VuZENvbG9yIjoiV2hpdGUiLCJCYWNrQ29sb3IiOm51bGx9LCJFbmREYXRlRm9udFNldHRpbmdzIjp7IkZvbnRTaXplIjoxMiwiRm9udE5hbWUiOiJDYWxpYnJpIiwiSXNCb2xkIjpmYWxzZSwiSXNJdGFsaWMiOmZhbHNlLCJJc1VuZGVybGluZWQiOmZhbHNlLCJGb3JlZ3JvdW5kQ29sb3IiOiJXaGl0ZSIsIkJhY2tDb2xvciI6bnVsbH0sIkR1cmF0aW9uRm9udFNldHRpbmdzIjp7IkZvbnRTaXplIjoxMCwiRm9udE5hbWUiOiJDYWxpYnJpIiwiSXNCb2xkIjpmYWxzZSwiSXNJdGFsaWMiOmZhbHNlLCJJc1VuZGVybGluZWQiOmZhbHNlLCJGb3JlZ3JvdW5kQ29sb3IiOiIxOTIsIDgwLCA3NyIsIkJhY2tDb2xvciI6bnVsbH0sIklzVGhpY2siOmZhbHNlLCJUYXNrc0Fib3ZlVGltZWJhbmQiOnRydWUsIkRhdGVGb3JtYXQiOnsiRm9ybWF0U3RyaW5nIjoiTS9kL3l5eXkiLCJTZXBhcmF0b3IiOiIvIiwiVXNlSW50ZXJuYXRpb25hbERhdGVGb3JtYXQiOmZhbHNlfSwiRHVyYXRpb25Qb3NpdGlvbiI6MiwiRHVyYXRpb25Gb3JtYXQiOjAsIlJlbmRlckxvbmdUYXNrVGl0bGVBYm92ZVRhc2tTaGFwZSI6ZmFsc2UsIklzSG9yaXpvbnRhbENvbm5lY3RvclZpc2libGUiOnRydWUsIklzVmVydGljYWxDb25uZWN0b3JWaXNpYmxlIjpmYWxzZSwiSW50ZXJ2YWxUZXh0UG9zaXRpb24iOjMsIkludGVydmFsRGF0ZVBvc2l0aW9uIjoyLCJUaXRsZVdpZHRoIjpudWxsLCJUaXRsZUZvbnRTZXR0aW5ncyI6eyJGb250U2l6ZSI6MTEsIkZvbnROYW1lIjoiQ2FsaWJyaSIsIklzQm9sZCI6dHJ1ZSwiSXNJdGFsaWMiOmZhbHNlLCJJc1VuZGVybGluZWQiOmZhbHNlLCJGb3JlZ3JvdW5kQ29sb3IiOiJCbGFjayIsIkJhY2tDb2xvciI6bnVsbH0sIlRhc2tzU3BhY2luZyI6NSwiU2hhcGVIZWlnaHQiOjE2LjAsIlZlcnRpY2FsQ29ubmVjdG9yU2V0dGluZ3MiOnsiQ29sb3IiOiIyMDQsIDIwNCwgMjA0IiwiSXNWaXNpYmxlIjpmYWxzZSwiTGluZVdlaWdodCI6MC4wfSwiSG9yaXpvbnRhbENvbm5lY3RvclNldHRpbmdzIjp7IkNvbG9yIjoiMjA0LCAyMDQsIDIwNCIsIklzVmlzaWJsZSI6dHJ1ZSwiTGluZVdlaWdodCI6MC4xfSwiVGFza1NoYXBlQm9yZGVyU2V0dGluZ3MiOnsiQ29sb3IiOiJSZWQiLCJMaW5lV2VpZ2h0IjowLjB9LCJTbWFydFRpdGxlRm9yZWdyb3VuZCI6IiIsIlNtYXJ0VGl0bGVGb3JlZ3JvdW5kSXNBY3RpdmUiOmZhbHNlLCJTbWFydER1cmF0aW9uRm9yZWdyb3VuZCI6IiIsIlNtYXJ0RHVyYXRpb25Gb3JlZ3JvdW5kSXNBY3RpdmUiOmZhbHNlLCJTbWFydERhdGVGb3JlZ3JvdW5kIjoiIiwiU21hcnREYXRlRm9yZWdyb3VuZElzQWN0aXZlIjpmYWxzZSwiU21hcnRQZXJjZW50YWdlQ29tcGxldGVkRm9yZWdyb3VuZCI6IiIsIlNtYXJ0UGVyY2VudGFnZUNvbXBsZXRlZElzQWN0aXZlIjpmYWxzZSwiSW5jbHVkZU5vbldvcmtpbmdEYXlzSW5EdXJhdGlvbiI6dHJ1ZSwiV29ya2luZ0RheXMiOjMxLCJQZXJjZW50YWdlQ29tcGxldGVkRm9udFNldHRpbmdzIjp7IkZvbnRTaXplIjoxMCwiRm9udE5hbWUiOiJDYWxpYnJpIiwiSXNCb2xkIjpmYWxzZSwiSXNJdGFsaWMiOmZhbHNlLCJJc1VuZGVybGluZWQiOmZhbHNlLCJGb3JlZ3JvdW5kQ29sb3IiOiIxOTIsIDgwLCA3NyIsIkJhY2tDb2xvciI6bnVsbH0sIlBlcmNlbnRhZ2VDb21wbGV0ZWRQb3NpdGlvbiI6MH0sIlNjYWxlU2V0dGluZ3MiOnsiRGF0ZUZvcm1hdCI6Ik1NTSIsIkludGVydmFsVHlwZSI6NCwiVXNlQXV0b21hdGljVGltZVNjYWxlIjp0cnVlLCJDdXN0b21UaW1lU2NhbGVVdGNTdGFydERhdGUiOiIyMDA2LTAxLTAxVDAwOjAwOjAwWiIsIkN1c3RvbVRpbWVTY2FsZVV0Y0VuZERhdGUiOiIyMDE0LTA1LTEyVDAwOjAwOjAwWiJ9fSwiVGltZWJhbmRWZXJ0aWNhbFBvc2l0aW9uIjp7IlF1aWNrUG9zaXRpb24iOjEsIlJlbGF0aXZlUG9zaXRpb24iOjQ0LjQ0NDQ0MjcsIkFic29sdXRlUG9zaXRpb24iOjI0MC4wLCJQcmV2aW91c0Fic29sdXRlUG9zaXRpb24iOjI0MC4wfX0="/>
  <p:tag name="__MASTER" val="__part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ASTER" val="__part_0"/>
  <p:tag name="__PART_0" val="eyJSZW5kZXJpbmdPcHRpb25zIjp7Ik1pbGVzdG9uZXNPdmVybGFwcGluZ0hhbmRsaW5nT3B0aW9ucyI6MiwiVGFza3NXaXRoVGl0bGVzTG9uZ2VyVGhhblRoZVRhc2tTaGFwZURldGVjdGVkIjpmYWxzZX0sIlJlbmRlcmluZ01hcCI6eyJNaWxlc3RvbmVzIjpbeyJNaWxlc3RvbmVJZCI6IjA0YjJiZGEyLTI3MWMtNDcwMy1hZjE0LTI2ZWQxOGNkZTYzNSIsIlRpdGxlU2hhcGVOYW1lIjoiVGV4dEJveCA2Mjc5IiwiRGF0ZVNoYXBlTmFtZSI6IlRleHRCb3ggNjI4MSIsIk1hcmtlclNoYXBlTmFtZSI6IkZsb3djaGFydDogTWVyZ2UgNjI3NyIsIkNvbm5lY3RvclNoYXBlTmFtZSI6IlN0cmFpZ2h0IENvbm5lY3RvciA2MjgzIn0seyJNaWxlc3RvbmVJZCI6ImUwZjQ4MDhjLWYyOTEtNDMzOS1hYzg2LTM5ZTJkM2MwZGE3NSIsIlRpdGxlU2hhcGVOYW1lIjoiVGV4dEJveCA2MjkwIiwiRGF0ZVNoYXBlTmFtZSI6IlRleHRCb3ggNjI5MiIsIk1hcmtlclNoYXBlTmFtZSI6IkZsb3djaGFydDogTWVyZ2UgNjI4OCIsIkNvbm5lY3RvclNoYXBlTmFtZSI6IlN0cmFpZ2h0IENvbm5lY3RvciA2Mjk0In0seyJNaWxlc3RvbmVJZCI6ImExYTkwZWY4LTBiODEtNGJiYi1hZDA3LWVmNzJiYjg4NzVkNiIsIlRpdGxlU2hhcGVOYW1lIjoiVGV4dEJveCA2MzAyIiwiRGF0ZVNoYXBlTmFtZSI6IlRleHRCb3ggMTc5MiIsIk1hcmtlclNoYXBlTmFtZSI6IkZsb3djaGFydDogTWVyZ2UgNjI5OCIsIkNvbm5lY3RvclNoYXBlTmFtZSI6IlN0cmFpZ2h0IENvbm5lY3RvciAxNzk0In0seyJNaWxlc3RvbmVJZCI6IjJhM2M1ZjZjLWYyNDgtNDAyNy05MDBjLTU2NzBjMjVhZmYxMSIsIlRpdGxlU2hhcGVOYW1lIjoiVGV4dEJveCAxODAxIiwiRGF0ZVNoYXBlTmFtZSI6IlRleHRCb3ggMTgwMyIsIk1hcmtlclNoYXBlTmFtZSI6IkZsb3djaGFydDogTWVyZ2UgMTc5OSIsIkNvbm5lY3RvclNoYXBlTmFtZSI6IlN0cmFpZ2h0IENvbm5lY3RvciAxODA1In0seyJNaWxlc3RvbmVJZCI6ImJlYWQ2MTFkLTcwNWYtNGRkYy04NzgxLTJiNGUxZGE2Y2Y1MiIsIlRpdGxlU2hhcGVOYW1lIjoiVGV4dEJveCAxODEyIiwiRGF0ZVNoYXBlTmFtZSI6IlRleHRCb3ggMTgxNCIsIk1hcmtlclNoYXBlTmFtZSI6IkZsb3djaGFydDogTWVyZ2UgMTgxMCIsIkNvbm5lY3RvclNoYXBlTmFtZSI6IlN0cmFpZ2h0IENvbm5lY3RvciAxODE3In0seyJNaWxlc3RvbmVJZCI6ImJmMDE5OTAxLTRhMWItNGRiOC1iMDRkLWRlZmZkODYyZGJkNCIsIlRpdGxlU2hhcGVOYW1lIjoiVGV4dEJveCA2MzA4IiwiRGF0ZVNoYXBlTmFtZSI6IlRleHRCb3ggNjMxNCIsIk1hcmtlclNoYXBlTmFtZSI6IkZsb3djaGFydDogTWVyZ2UgMTgyMiIsIkNvbm5lY3RvclNoYXBlTmFtZSI6IlN0cmFpZ2h0IENvbm5lY3RvciA2MzIwIn0seyJNaWxlc3RvbmVJZCI6IjgzZDcyYzU2LTNjN2MtNGE5OC1hYmQ2LTU3ZWM4NTMxNzQ4MyIsIlRpdGxlU2hhcGVOYW1lIjoiVGV4dEJveCA2MzMzIiwiRGF0ZVNoYXBlTmFtZSI6IlRleHRCb3ggNjMzNiIsIk1hcmtlclNoYXBlTmFtZSI6IkZsb3djaGFydDogTWVyZ2UgNjMzMCIsIkNvbm5lY3RvclNoYXBlTmFtZSI6IlN0cmFpZ2h0IENvbm5lY3RvciA2MzM4In0seyJNaWxlc3RvbmVJZCI6IjVkYzc3YmU0LWQwYzAtNDdiYS05ODk3LTc4MDY4YzM3ZjZmOSIsIlRpdGxlU2hhcGVOYW1lIjoiVGV4dEJveCA2MzQ3IiwiRGF0ZVNoYXBlTmFtZSI6IlRleHRCb3ggNjM0OSIsIk1hcmtlclNoYXBlTmFtZSI6IkZsb3djaGFydDogTWVyZ2UgNjM0NCIsIkNvbm5lY3RvclNoYXBlTmFtZSI6IlN0cmFpZ2h0IENvbm5lY3RvciA2MzUzIn0seyJNaWxlc3RvbmVJZCI6IjQ2ZDYyNjQ4LTg3ZTItNDZhMi1iM2ZjLTRiYzcxN2M1MThlMSIsIlRpdGxlU2hhcGVOYW1lIjoiVGV4dEJveCA2MzY0IiwiRGF0ZVNoYXBlTmFtZSI6IlRleHRCb3ggNjM2NiIsIk1hcmtlclNoYXBlTmFtZSI6IkZsb3djaGFydDogTWVyZ2UgNjM2MCIsIkNvbm5lY3RvclNoYXBlTmFtZSI6IlN0cmFpZ2h0IENvbm5lY3RvciA2NCJ9LHsiTWlsZXN0b25lSWQiOiI4NTI3ZTg0NC0xMjcyLTRlNTgtOWZkNS0wM2U0NjEzZjNkYzIiLCJUaXRsZVNoYXBlTmFtZSI6IlRleHRCb3ggNzAiLCJEYXRlU2hhcGVOYW1lIjoiVGV4dEJveCA3NSIsIk1hcmtlclNoYXBlTmFtZSI6IkZsb3djaGFydDogTWVyZ2UgNjgiLCJDb25uZWN0b3JTaGFwZU5hbWUiOiJTdHJhaWdodCBDb25uZWN0b3IgNzcifSx7Ik1pbGVzdG9uZUlkIjoiMDMxZmIzMWEtN2RiMS00MDI2LWEwMzEtZDAwZGYwYTMwYTdmIiwiVGl0bGVTaGFwZU5hbWUiOiJUZXh0Qm94IDg0IiwiRGF0ZVNoYXBlTmFtZSI6IlRleHRCb3ggODYiLCJNYXJrZXJTaGFwZU5hbWUiOiJGbG93Y2hhcnQ6IE1lcmdlIDgyIiwiQ29ubmVjdG9yU2hhcGVOYW1lIjoiU3RyYWlnaHQgQ29ubmVjdG9yIDg4In0seyJNaWxlc3RvbmVJZCI6ImRhMDYwY2JlLTNjNWItNGE3Ny05YjNiLTVjMjliNWIwZDg2NyIsIlRpdGxlU2hhcGVOYW1lIjoiVGV4dEJveCA1NDM5IiwiRGF0ZVNoYXBlTmFtZSI6IlRleHRCb3ggNTQ0MSIsIk1hcmtlclNoYXBlTmFtZSI6IkZsb3djaGFydDogTWVyZ2UgOTMiLCJDb25uZWN0b3JTaGFwZU5hbWUiOiJTdHJhaWdodCBDb25uZWN0b3IgNTQ0MyJ9LHsiTWlsZXN0b25lSWQiOiIzODQwMWJmOS1iYjFlLTQ1M2UtOWI5ZS1lYjFmNjM5YmRiYTQiLCJUaXRsZVNoYXBlTmFtZSI6IlRleHRCb3ggNTQ0OSIsIkRhdGVTaGFwZU5hbWUiOiJUZXh0Qm94IDU0NTEiLCJNYXJrZXJTaGFwZU5hbWUiOiJGbG93Y2hhcnQ6IE1lcmdlIDU0NDciLCJDb25uZWN0b3JTaGFwZU5hbWUiOiJTdHJhaWdodCBDb25uZWN0b3IgNTQ1MyJ9LHsiTWlsZXN0b25lSWQiOiJkYmZjOGY5Ny04ZjZlLTQ0MDMtOWRhZi0xMDMzM2I5ZTA2Y2UiLCJUaXRsZVNoYXBlTmFtZSI6IlRleHRCb3ggNTQ2MCIsIkRhdGVTaGFwZU5hbWUiOiJUZXh0Qm94IDU0NjIiLCJNYXJrZXJTaGFwZU5hbWUiOiJGbG93Y2hhcnQ6IE1lcmdlIDU0NTgiLCJDb25uZWN0b3JTaGFwZU5hbWUiOiJTdHJhaWdodCBDb25uZWN0b3IgNTQ2NCJ9XSwiVGFza3MiOltdLCJUaW1lYmFuZCI6eyJFbGFwc2VkVGltZVNoYXBlTmFtZSI6bnVsbCwiVG9kYXlNYXJrZXJTaGFwZU5hbWUiOm51bGwsIlRvZGF5TWFya2VyVGV4dFNoYXBlTmFtZSI6bnVsbCwiUmlnaHRFbmRDYXBzU2hhcGVOYW1lIjpudWxsLCJMZWZ0RW5kQ2Fwc1NoYXBlTmFtZSI6bnVsbCwiRWxhcHNlZFJlY3RhbmdsZVNoYXBlTmFtZSI6bnVsbCwiU2VnbWVudFNoYXBlc05hbWVzIjpbIlJlY3RhbmdsZSA3IiwiVGV4dEJveCA5IiwiU3RyYWlnaHQgQ29ubmVjdG9yIDExIiwiVGV4dEJveCAxMiIsIlN0cmFpZ2h0IENvbm5lY3RvciAxNCIsIlRleHRCb3ggMTUiLCJTdHJhaWdodCBDb25uZWN0b3IgMTciLCJUZXh0Qm94IDE4IiwiU3RyYWlnaHQgQ29ubmVjdG9yIDIwIiwiVGV4dEJveCAyMSIsIlN0cmFpZ2h0IENvbm5lY3RvciAyMyIsIlRleHRCb3ggMjQiLCJTdHJhaWdodCBDb25uZWN0b3IgMjYiLCJUZXh0Qm94IDI3IiwiU3RyYWlnaHQgQ29ubmVjdG9yIDI5IiwiVGV4dEJveCAzMCIsIlN0cmFpZ2h0IENvbm5lY3RvciA2MjcyIiwiVGV4dEJveCA2MjczIl19fSwiRWRpdGlvbiI6MCwiSXNQbHVzRWRpdGlvbiI6ZmFsc2UsIkN1bHR1cmVJbmZvTmFtZSI6ImVuLVVTIiwiVmVyc2lvbiI6IjIuMy4wLjAiLCJPcmlnaW5hbEFzc2VtYmx5VmVyc2lvbiI6IjIuMDEuMjQuMDAiLCJNaWxlc3RvbmVzIjpbeyJEYXRlRm9ybWF0Ijp7IkZvcm1hdFN0cmluZyI6Ik0vZC95eXl5IiwiU2VwYXJhdG9yIjoiLyIsIlVzZUludGVybmF0aW9uYWxEYXRlRm9ybWF0IjpmYWxzZX0sIkludGVybmFsSWQiOiJkYmZjOGY5Ny04ZjZlLTQ0MDMtOWRhZi0xMDMzM2I5ZTA2Y2UiLCJUaXRsZUxlZnQiOjExNC4zNSwiVGl0bGVUb3AiOjEzNC4yMDgxMTUsIlRpdGxlSGVpZ2h0IjoyMS4zMjYyMiwiVGl0bGVUb3BJc0N1c3RvbSI6ZmFsc2UsIlRpdGxlV2lkdGgiOjEwNS4wLCJDb2xvciI6IjExNSwgMTE1LCAxMTUiLCJVdGNEYXRlIjoiMjAwNi0wMS0wMVQwMDowMDowMFoiLCJOb3RlIjpudWxsLCJUaXRsZSI6IlBhcnNvbnMgJiBCZXN0IFBhcmFuYSB3b3JrIiwiU3R5bGUiOjIsIkJlbG93VGltZWJhbmQiOmZhbHN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3OSwgMTI5LCAxODkiLCJJc1Zpc2libGUiOmZhbHNlLCJMaW5lV2VpZ2h0IjowLjF9fSwiSGlkZURhdGUiOmZhbHNlLCJTaGFwZVRvcCI6MTQ1LjQyOTg0LCJRdWlja1NoYXBlU2l6ZSI6MSwiSXNWaXNpYmxlIjp0cnVlfSx7IkRhdGVGb3JtYXQiOnsiRm9ybWF0U3RyaW5nIjoiTS9kL3l5eXkiLCJTZXBhcmF0b3IiOiIvIiwiVXNlSW50ZXJuYXRpb25hbERhdGVGb3JtYXQiOmZhbHNlfSwiSW50ZXJuYWxJZCI6IjM4NDAxYmY5LWJiMWUtNDUzZS05YjllLWViMWY2MzliZGJhNCIsIlRpdGxlTGVmdCI6MTc4LjUzODksIlRpdGxlVG9wIjoxOTMuNTQ5ODM1LCJUaXRsZUhlaWdodCI6MTAuNjYzMTUsIlRpdGxlVG9wSXNDdXN0b20iOmZhbHNlLCJUaXRsZVdpZHRoIjoxMDMuMjUsIkNvbG9yIjoiMTE1LCAxMTUsIDExNSIsIlV0Y0RhdGUiOiIyMDA3LTAyLTAxVDAwOjAwOjAwWiIsIk5vdGUiOm51bGwsIlRpdGxlIjoiUmlsZXkgY29uZmx1ZW5jZSB3b3JrIiwiU3R5bGUiOjIsIkJlbG93VGltZWJhbmQiOmZhbHN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xMTUsIDExNSwgMTE1IiwiSXNWaXNpYmxlIjpmYWxzZSwiTGluZVdlaWdodCI6MC4xfX0sIkhpZGVEYXRlIjpmYWxzZSwiU2hhcGVUb3AiOjE5OS40NCwiUXVpY2tTaGFwZVNpemUiOjEsIklzVmlzaWJsZSI6dHJ1ZX0seyJEYXRlRm9ybWF0Ijp7IkZvcm1hdFN0cmluZyI6Ik0vZC95eXl5IiwiU2VwYXJhdG9yIjoiLyIsIlVzZUludGVybmF0aW9uYWxEYXRlRm9ybWF0IjpmYWxzZX0sIkludGVybmFsSWQiOiJkYTA2MGNiZS0zYzViLTRhNzctOWIzYi01YzI5YjViMGQ4NjciLCJUaXRsZUxlZnQiOjI2Mi4xNzg5LCJUaXRsZVRvcCI6OTYuMDg5NTMsIlRpdGxlSGVpZ2h0IjoxMC42NjMxNSwiVGl0bGVUb3BJc0N1c3RvbSI6ZmFsc2UsIlRpdGxlV2lkdGgiOjk4Ljg3NTA0LCJDb2xvciI6IjExNSwgMTE1LCAxMTUiLCJVdGNEYXRlIjoiMjAwOC0wNy0wMVQwMDowMDowMFoiLCJOb3RlIjpudWxsLCJUaXRsZSI6IkN6dWJhIFN0LiBDbGFpcmUgd29yayIsIlN0eWxlIjoyLCJCZWxvd1RpbWViYW5kIjpmYWxz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TE1LCAxMTUsIDExNSIsIklzVmlzaWJsZSI6ZmFsc2UsIkxpbmVXZWlnaHQiOjAuMX19LCJIaWRlRGF0ZSI6ZmFsc2UsIlNoYXBlVG9wIjoxMDEuOTc5NjgzLCJRdWlja1NoYXBlU2l6ZSI6MSwiSXNWaXNpYmxlIjp0cnVlfSx7IkRhdGVGb3JtYXQiOnsiRm9ybWF0U3RyaW5nIjoiTS9kL3l5eXkiLCJTZXBhcmF0b3IiOiIvIiwiVXNlSW50ZXJuYXRpb25hbERhdGVGb3JtYXQiOmZhbHNlfSwiSW50ZXJuYWxJZCI6IjAzMWZiMzFhLTdkYjEtNDAyNi1hMDMxLWQwMGRmMGEzMGE3ZiIsIlRpdGxlTGVmdCI6MjY3LjIwMzc2NiwiVGl0bGVUb3AiOjEzOS41Mzk2ODgsIlRpdGxlSGVpZ2h0IjoxMC42NjMxNSwiVGl0bGVUb3BJc0N1c3RvbSI6ZmFsc2UsIlRpdGxlV2lkdGgiOjExOC4yNSwiQ29sb3IiOiIxMTUsIDExNSwgMTE1IiwiVXRjRGF0ZSI6IjIwMDgtMDgtMDFUMDA6MDA6MDBaIiwiTm90ZSI6bnVsbCwiVGl0bGUiOiJFbmdlbCBiZWdpbnMgY29udHJpYnV0aW5nIiwiU3R5bGUiOjIsIkJlbG93VGltZWJhbmQiOmZhbHN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xMTUsIDExNSwgMTE1IiwiSXNWaXNpYmxlIjpmYWxzZSwiTGluZVdlaWdodCI6MC4xfX0sIkhpZGVEYXRlIjpmYWxzZSwiU2hhcGVUb3AiOjE0NS40Mjk4NCwiUXVpY2tTaGFwZVNpemUiOjEsIklzVmlzaWJsZSI6dHJ1ZX0seyJEYXRlRm9ybWF0Ijp7IkZvcm1hdFN0cmluZyI6Ik0vZC95eXl5IiwiU2VwYXJhdG9yIjoiLyIsIlVzZUludGVybmF0aW9uYWxEYXRlRm9ybWF0IjpmYWxzZX0sIkludGVybmFsSWQiOiI4NTI3ZTg0NC0xMjcyLTRlNTgtOWZkNS0wM2U0NjEzZjNkYzIiLCJUaXRsZUxlZnQiOjI4Ni45NzkxMjYsIlRpdGxlVG9wIjoxOTMuNTQ5ODM1LCJUaXRsZUhlaWdodCI6MTAuNjYzMTUsIlRpdGxlVG9wSXNDdXN0b20iOmZhbHNlLCJUaXRsZVdpZHRoIjoxMDUuMCwiQ29sb3IiOiIxMTUsIDExNSwgMTE1IiwiVXRjRGF0ZSI6IjIwMDgtMTItMDFUMDA6MDA6MDBaIiwiTm90ZSI6bnVsbCwiVGl0bGUiOiJKYWNrc29uIGJ1aWxkcyBWTVQgdjEiLCJTdHlsZSI6MiwiQmVsb3dUaW1lYmFuZCI6ZmFsc2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ExNSwgMTE1LCAxMTUiLCJJc1Zpc2libGUiOmZhbHNlLCJMaW5lV2VpZ2h0IjowLjF9fSwiSGlkZURhdGUiOmZhbHNlLCJTaGFwZVRvcCI6MTk5LjQ0LCJRdWlja1NoYXBlU2l6ZSI6MSwiSXNWaXNpYmxlIjp0cnVlfSx7IkRhdGVGb3JtYXQiOnsiRm9ybWF0U3RyaW5nIjoiTS9kL3l5eXkiLCJTZXBhcmF0b3IiOiIvIiwiVXNlSW50ZXJuYXRpb25hbERhdGVGb3JtYXQiOmZhbHNlfSwiSW50ZXJuYWxJZCI6IjQ2ZDYyNjQ4LTg3ZTItNDZhMi1iM2ZjLTRiYzcxN2M1MThlMSIsIlRpdGxlTGVmdCI6MzMxLjM5MjY3LCJUaXRsZVRvcCI6MzM2Ljg5ODM0NiwiVGl0bGVIZWlnaHQiOjIxLjMyNjIyLCJUaXRsZVRvcElzQ3VzdG9tIjpmYWxzZSwiVGl0bGVXaWR0aCI6MTE4LjAsIkNvbG9yIjoiMCwgMTE1LCAwIiwiVXRjRGF0ZSI6IjIwMDktMDktMDFUMDA6MDA6MDBaIiwiTm90ZSI6bnVsbCwiVGl0bGUiOiJTYW50YSBGZSwgQXJnZW50aW5hIHNob3J0IGNvdXJzZSIsIlN0eWxlIjoyLCJCZWxvd1RpbWViYW5kIjp0cnV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xMTUsIDExNSwgMTE1IiwiSXNWaXNpYmxlIjpmYWxzZSwiTGluZVdlaWdodCI6MC4xfX0sIkhpZGVEYXRlIjpmYWxzZSwiU2hhcGVUb3AiOjM0OC4xMiwiUXVpY2tTaGFwZVNpemUiOjEsIklzVmlzaWJsZSI6dHJ1ZX0seyJEYXRlRm9ybWF0Ijp7IkZvcm1hdFN0cmluZyI6Ik0vZC95eXl5IiwiU2VwYXJhdG9yIjoiLyIsIlVzZUludGVybmF0aW9uYWxEYXRlRm9ybWF0IjpmYWxzZX0sIkludGVybmFsSWQiOiI1ZGM3N2JlNC1kMGMwLTQ3YmEtOTg5Ny03ODA2OGMzN2Y2ZjkiLCJUaXRsZUxlZnQiOjQxOS44OTU1LCJUaXRsZVRvcCI6Mjk0LjEwOTgzMywiVGl0bGVIZWlnaHQiOjEwLjY2MzE1LCJUaXRsZVRvcElzQ3VzdG9tIjpmYWxzZSwiVGl0bGVXaWR0aCI6OTIuNjI1MDQsIkNvbG9yIjoiMCwgMTE1LCAwIiwiVXRjRGF0ZSI6IjIwMTEtMDMtMDFUMDA6MDA6MDBaIiwiTm90ZSI6bnVsbCwiVGl0bGUiOiJUYW1wYSBzaG9ydCBjb3Vyc2UiLCJTdHlsZSI6MiwiQmVsb3dUaW1lYmFuZCI6dHJ1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TE1LCAxMTUsIDExNSIsIklzVmlzaWJsZSI6ZmFsc2UsIkxpbmVXZWlnaHQiOjAuMX19LCJIaWRlRGF0ZSI6ZmFsc2UsIlNoYXBlVG9wIjozMDAuMCwiUXVpY2tTaGFwZVNpemUiOjEsIklzVmlzaWJsZSI6dHJ1ZX0seyJEYXRlRm9ybWF0Ijp7IkZvcm1hdFN0cmluZyI6Ik0vZC95eXl5IiwiU2VwYXJhdG9yIjoiLyIsIlVzZUludGVybmF0aW9uYWxEYXRlRm9ybWF0IjpmYWxzZX0sIkludGVybmFsSWQiOiI4M2Q3MmM1Ni0zYzdjLTRhOTgtYWJkNi01N2VjODUzMTc0ODMiLCJUaXRsZUxlZnQiOjUwNC4wMjE4MiwiVGl0bGVUb3AiOjM3My44OTk3LCJUaXRsZUhlaWdodCI6MTAuNjYzMTUsIlRpdGxlVG9wSXNDdXN0b20iOmZhbHNlLCJUaXRsZVdpZHRoIjoxMDUuMTI1MDM4LCJDb2xvciI6IjAsIDExNSwgMCIsIlV0Y0RhdGUiOiIyMDEyLTA4LTAxVDAwOjAwOjAwWiIsIk5vdGUiOm51bGwsIlRpdGxlIjoiU25vd2JpcmQgc2hvcnQgY291cnNlIiwiU3R5bGUiOjIsIkJlbG93VGltZWJhbmQiOnRydW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ExNSwgMTE1LCAxMTUiLCJJc1Zpc2libGUiOmZhbHNlLCJMaW5lV2VpZ2h0IjowLjF9fSwiSGlkZURhdGUiOmZhbHNlLCJTaGFwZVRvcCI6Mzc5Ljc4OTg1NiwiUXVpY2tTaGFwZVNpemUiOjEsIklzVmlzaWJsZSI6dHJ1ZX0seyJEYXRlRm9ybWF0Ijp7IkZvcm1hdFN0cmluZyI6Ik0vZC95eXl5IiwiU2VwYXJhdG9yIjoiLyIsIlVzZUludGVybmF0aW9uYWxEYXRlRm9ybWF0IjpmYWxzZX0sIkludGVybmFsSWQiOiJiZjAxOTkwMS00YTFiLTRkYjgtYjA0ZC1kZWZmZDg2MmRiZDQiLCJUaXRsZUxlZnQiOjUwOS4wNDY3LCJUaXRsZVRvcCI6NjEuNzkxNDk2MywiVGl0bGVIZWlnaHQiOjEwLjY2MzE1LCJUaXRsZVRvcElzQ3VzdG9tIjpmYWxzZSwiVGl0bGVXaWR0aCI6MTE0LjM3NTAzOCwiQ29sb3IiOiIwLCAwLCAwIiwiVXRjRGF0ZSI6IjIwMTItMDktMDFUMDA6MDA6MDBaIiwiTm90ZSI6bnVsbCwiVGl0bGUiOiJNYXRod29ya3MgY29uc3VsdGF0aW9uIiwiU3R5bGUiOjIsIkJlbG93VGltZWJhbmQiOmZhbHN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xMTUsIDExNSwgMTE1IiwiSXNWaXNpYmxlIjpmYWxzZSwiTGluZVdlaWdodCI6MC4xfX0sIkhpZGVEYXRlIjpmYWxzZSwiU2hhcGVUb3AiOjY3LjY4MTY1NTksIlF1aWNrU2hhcGVTaXplIjoxLCJJc1Zpc2libGUiOnRydWV9LHsiRGF0ZUZvcm1hdCI6eyJGb3JtYXRTdHJpbmciOiJNL2QveXl5eSIsIlNlcGFyYXRvciI6Ii8iLCJVc2VJbnRlcm5hdGlvbmFsRGF0ZUZvcm1hdCI6ZmFsc2V9LCJJbnRlcm5hbElkIjoiYmVhZDYxMWQtNzA1Zi00ZGRjLTg3ODEtMmI0ZTFkYTZjZjUyIiwiVGl0bGVMZWZ0Ijo1MTguNDQ4MSwiVGl0bGVUb3AiOjEwNS4yNDE2NTMsIlRpdGxlSGVpZ2h0IjoxMC42NjMxNSwiVGl0bGVUb3BJc0N1c3RvbSI6ZmFsc2UsIlRpdGxlV2lkdGgiOjUyLjYyNTA0LCJDb2xvciI6IjE3OCwgMTQsIDE4IiwiVXRjRGF0ZSI6IjIwMTItMTAtMjlUMDA6MDA6MDBaIiwiTm90ZSI6bnVsbCwiVGl0bGUiOiJFU1BMIHBhcGVyIiwiU3R5bGUiOjIsIkJlbG93VGltZWJhbmQiOmZhbHN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xMTUsIDExNSwgMTE1IiwiSXNWaXNpYmxlIjpmYWxzZSwiTGluZVdlaWdodCI6MC4xfX0sIkhpZGVEYXRlIjpmYWxzZSwiU2hhcGVUb3AiOjExMS4xMzE4MTMsIlF1aWNrU2hhcGVTaXplIjoxLCJJc1Zpc2libGUiOnRydWV9LHsiRGF0ZUZvcm1hdCI6eyJGb3JtYXRTdHJpbmciOiJNL2QveXl5eSIsIlNlcGFyYXRvciI6Ii8iLCJVc2VJbnRlcm5hdGlvbmFsRGF0ZUZvcm1hdCI6ZmFsc2V9LCJJbnRlcm5hbElkIjoiMmEzYzVmNmMtZjI0OC00MDI3LTkwMGMtNTY3MGMyNWFmZjExIiwiVGl0bGVMZWZ0Ijo1NDguMjczMjU0LCJUaXRsZVRvcCI6MTQ5LjM5NTc1MiwiVGl0bGVIZWlnaHQiOjEwLjY2MzE1LCJUaXRsZVRvcElzQ3VzdG9tIjpmYWxzZSwiVGl0bGVXaWR0aCI6MTA5LjUsIkNvbG9yIjoiMTE1LCAxMTUsIDExNSIsIlV0Y0RhdGUiOiIyMDEzLTA1LTAxVDAwOjAwOjAwWiIsIk5vdGUiOm51bGwsIlRpdGxlIjoiVk1UIHZlcnNpb24gNCByZWxlYXNlZCIsIlN0eWxlIjoyLCJCZWxvd1RpbWViYW5kIjpmYWxz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TE1LCAxMTUsIDExNSIsIklzVmlzaWJsZSI6ZmFsc2UsIkxpbmVXZWlnaHQiOjAuMX19LCJIaWRlRGF0ZSI6ZmFsc2UsIlNoYXBlVG9wIjoxNTUuMjg1OSwiUXVpY2tTaGFwZVNpemUiOjEsIklzVmlzaWJsZSI6dHJ1ZX0seyJEYXRlRm9ybWF0Ijp7IkZvcm1hdFN0cmluZyI6Ik0vZC95eXl5IiwiU2VwYXJhdG9yIjoiLyIsIlVzZUludGVybmF0aW9uYWxEYXRlRm9ybWF0IjpmYWxzZX0sIkludGVybmFsSWQiOiJhMWE5MGVmOC0wYjgxLTRiYmItYWQwNy1lZjcyYmI4ODc1ZDYiLCJUaXRsZUxlZnQiOjU1MS42NzcyLCJUaXRsZVRvcCI6MTkyLjg0NTksIlRpdGxlSGVpZ2h0IjoxMC42NjMxNSwiVGl0bGVUb3BJc0N1c3RvbSI6ZmFsc2UsIlRpdGxlV2lkdGgiOjcxLjYyNTA0LCJDb2xvciI6IjE3OCwgMTQsIDE4IiwiVXRjRGF0ZSI6IjIwMTMtMDUtMjJUMDA6MDA6MDBaIiwiTm90ZSI6bnVsbCwiVGl0bGUiOiJWTVQgZmFjdCBzaGVldCIsIlN0eWxlIjoyLCJCZWxvd1RpbWViYW5kIjpmYWxz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TE1LCAxMTUsIDExNSIsIklzVmlzaWJsZSI6ZmFsc2UsIkxpbmVXZWlnaHQiOjAuMX19LCJIaWRlRGF0ZSI6ZmFsc2UsIlNoYXBlVG9wIjoxOTguNzM2MDY5LCJRdWlja1NoYXBlU2l6ZSI6MSwiSXNWaXNpYmxlIjp0cnVlfSx7IkRhdGVGb3JtYXQiOnsiRm9ybWF0U3RyaW5nIjoiTS9kL3l5eXkiLCJTZXBhcmF0b3IiOiIvIiwiVXNlSW50ZXJuYXRpb25hbERhdGVGb3JtYXQiOmZhbHNlfSwiSW50ZXJuYWxJZCI6ImUwZjQ4MDhjLWYyOTEtNDMzOS1hYzg2LTM5ZTJkM2MwZGE3NSIsIlRpdGxlTGVmdCI6NTY5LjUwNzQsIlRpdGxlVG9wIjozNDIuMjI5ODI4LCJUaXRsZUhlaWdodCI6MTAuNjYzMTUsIlRpdGxlVG9wSXNDdXN0b20iOmZhbHNlLCJUaXRsZVdpZHRoIjoxMjEuMjUsIkNvbG9yIjoiMCwgMTE1LCAwIiwiVXRjRGF0ZSI6IjIwMTMtMDktMDlUMDA6MDA6MDBaIiwiTm90ZSI6bnVsbCwiVGl0bGUiOiIxc3QgdmVsb2NpdHkgbWFwcGluZyBjbGFzcyIsIlN0eWxlIjoyLCJCZWxvd1RpbWViYW5kIjp0cnV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xMTUsIDExNSwgMTE1IiwiSXNWaXNpYmxlIjpmYWxzZSwiTGluZVdlaWdodCI6MC4xfX0sIkhpZGVEYXRlIjpmYWxzZSwiU2hhcGVUb3AiOjM0OC4xMiwiUXVpY2tTaGFwZVNpemUiOjEsIklzVmlzaWJsZSI6dHJ1ZX0seyJEYXRlRm9ybWF0Ijp7IkZvcm1hdFN0cmluZyI6Ik0vZC95eXl5IiwiU2VwYXJhdG9yIjoiLyIsIlVzZUludGVybmF0aW9uYWxEYXRlRm9ybWF0IjpmYWxzZX0sIkludGVybmFsSWQiOiIwNGIyYmRhMi0yNzFjLTQ3MDMtYWYxNC0yNmVkMThjZGU2MzUiLCJUaXRsZUxlZnQiOjYwOS4yMjAyLCJUaXRsZVRvcCI6Mjg4Ljc3ODM1MSwiVGl0bGVIZWlnaHQiOjIxLjMyNjIyLCJUaXRsZVRvcElzQ3VzdG9tIjpmYWxzZSwiVGl0bGVXaWR0aCI6MTAwLjc1LCJDb2xvciI6IjAsIDExNSwgMCIsIlV0Y0RhdGUiOiIyMDE0LTA1LTEyVDAwOjAwOjAwWiIsIk5vdGUiOm51bGwsIlRpdGxlIjoiMm5kIHZlbG9jaXR5IG1hcHBpbmcgY2xhc3MiLCJTdHlsZSI6MiwiQmVsb3dUaW1lYmFuZCI6dHJ1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TE1LCAxMTUsIDExNSIsIklzVmlzaWJsZSI6ZmFsc2UsIkxpbmVXZWlnaHQiOjAuMX19LCJIaWRlRGF0ZSI6ZmFsc2UsIlNoYXBlVG9wIjozMDAuMCwiUXVpY2tTaGFwZVNpemUiOjEsIklzVmlzaWJsZSI6dHJ1ZX1dLCJUaW1lTGluZVR5cGUiOjEsIlRhc2tzIjpbXSwiU3R5bGUiOnsiVGltZWxpbmVTZXR0aW5ncyI6eyJUb2RheU1hcmtlckNvbG9yIjoiUmVkIiwiVG9kYXlNYXJrZXJGb250U2V0dGluZ3MiOnsiRm9udFNpemUiOjEyLCJGb250TmFtZSI6IkNhbGlicmkiLCJJc0JvbGQiOmZhbHNlLCJJc0l0YWxpYyI6ZmFsc2UsIklzVW5kZXJsaW5lZCI6ZmFsc2UsIkZvcmVncm91bmRDb2xvciI6IkJsYWNrIiwiQmFja0NvbG9yIjpudWxsfSwiU3RhcnRZZWFyRm9udCI6eyJGb250U2l6ZSI6MTgsIkZvbnROYW1lIjoiQ2FsaWJyaSIsIklzQm9sZCI6dHJ1ZSwiSXNJdGFsaWMiOmZhbHNlLCJJc1VuZGVybGluZWQiOmZhbHNlLCJGb3JlZ3JvdW5kQ29sb3IiOiJPcmFuZ2VSZWQiLCJCYWNrQ29sb3IiOm51bGx9LCJFbmRZZWFyRm9udCI6eyJGb250U2l6ZSI6MTgsIkZvbnROYW1lIjoiQ2FsaWJyaSIsIklzQm9sZCI6dHJ1ZSwiSXNJdGFsaWMiOmZhbHNlLCJJc1VuZGVybGluZWQiOmZhbHNlLCJGb3JlZ3JvdW5kQ29sb3IiOiJPcmFuZ2VSZWQiLCJCYWNrQ29sb3IiOm51bGx9LCJJc1RoaW4iOmZhbHNlLCJIYXMzREVmZmVjdCI6ZmFsc2UsIlRpbWViYW5kSXNSb3VuZGVkIjpmYWxzZSwiVGltZWJhbmRDb2xvciI6IjE3OCwgMTc4LCAxNzgiLCJUaW1lYmFuZEZvbnRTZXR0aW5ncyI6eyJGb250U2l6ZSI6MTIsIkZvbnROYW1lIjoiQ2FsaWJyaSIsIklzQm9sZCI6ZmFsc2UsIklzSXRhbGljIjpmYWxzZSwiSXNVbmRlcmxpbmVkIjpmYWxzZSwiRm9yZWdyb3VuZENvbG9yIjoiQmxhY2siLCJCYWNrQ29sb3IiOm51bGx9LCJFbGFwc2VkVGltZUNvbG9yIjoiMjU1LCAxOTIsIDAiLCJFbGFwc2VkVGltZVN0eWxlIjowLCJUb2RheU1hcmtlclBvc2l0aW9uIjowLCJDYXBzUG9zaXRpb24iOjB9LCJEZWZhdWx0TWlsZXN0b25lU2V0dGluZ3MiOnsiRmxhZ0Nvbm5lY3RvclNldHRpbmdzIjp7IkNvbG9yIjoiNzksIDEyOSwgMTg5IiwiSXNWaXNpYmxlIjpmYWxzZSwiTGluZVdlaWdodCI6MC4xfSwiRGF0ZUZvcm1hdCI6eyJGb3JtYXRTdHJpbmciOiJNL2QveXl5eSIsIlNlcGFyYXRvciI6Ii8iLCJVc2VJbnRlcm5hdGlvbmFsRGF0ZUZvcm1hdCI6ZmFsc2V9LC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iLCJJc1Zpc2libGUiOmZhbHNlLCJMaW5lV2VpZ2h0IjowLjF9fSwiRGVmYXVsdFRhc2tTZXR0aW5ncyI6eyJEYXRlRm9udFNldHRpbmdzIjp7IkZvbnRTaXplIjoxMCwiRm9udE5hbWUiOiJDYWxpYnJpIiwiSXNCb2xkIjpmYWxzZSwiSXNJdGFsaWMiOmZhbHNlLCJJc1VuZGVybGluZWQiOmZhbHNlLCJGb3JlZ3JvdW5kQ29sb3IiOiIzMSwgNzMsIDEyNiIsIkJhY2tDb2xvciI6bnVsbH0sIlN0YXJ0RGF0ZUZvbnRTZXR0aW5ncyI6eyJGb250U2l6ZSI6MTIsIkZvbnROYW1lIjoiQ2FsaWJyaSIsIklzQm9sZCI6ZmFsc2UsIklzSXRhbGljIjpmYWxzZSwiSXNVbmRlcmxpbmVkIjpmYWxzZSwiRm9yZWdyb3VuZENvbG9yIjoiV2hpdGUiLCJCYWNrQ29sb3IiOm51bGx9LCJFbmREYXRlRm9udFNldHRpbmdzIjp7IkZvbnRTaXplIjoxMiwiRm9udE5hbWUiOiJDYWxpYnJpIiwiSXNCb2xkIjpmYWxzZSwiSXNJdGFsaWMiOmZhbHNlLCJJc1VuZGVybGluZWQiOmZhbHNlLCJGb3JlZ3JvdW5kQ29sb3IiOiJXaGl0ZSIsIkJhY2tDb2xvciI6bnVsbH0sIkR1cmF0aW9uRm9udFNldHRpbmdzIjp7IkZvbnRTaXplIjoxMCwiRm9udE5hbWUiOiJDYWxpYnJpIiwiSXNCb2xkIjpmYWxzZSwiSXNJdGFsaWMiOmZhbHNlLCJJc1VuZGVybGluZWQiOmZhbHNlLCJGb3JlZ3JvdW5kQ29sb3IiOiIxOTIsIDgwLCA3NyIsIkJhY2tDb2xvciI6bnVsbH0sIklzVGhpY2siOmZhbHNlLCJUYXNrc0Fib3ZlVGltZWJhbmQiOnRydWUsIkRhdGVGb3JtYXQiOnsiRm9ybWF0U3RyaW5nIjoiTS9kL3l5eXkiLCJTZXBhcmF0b3IiOiIvIiwiVXNlSW50ZXJuYXRpb25hbERhdGVGb3JtYXQiOmZhbHNlfSwiRHVyYXRpb25Qb3NpdGlvbiI6MiwiRHVyYXRpb25Gb3JtYXQiOjAsIlJlbmRlckxvbmdUYXNrVGl0bGVBYm92ZVRhc2tTaGFwZSI6ZmFsc2UsIklzSG9yaXpvbnRhbENvbm5lY3RvclZpc2libGUiOnRydWUsIklzVmVydGljYWxDb25uZWN0b3JWaXNpYmxlIjpmYWxzZSwiSW50ZXJ2YWxUZXh0UG9zaXRpb24iOjMsIkludGVydmFsRGF0ZVBvc2l0aW9uIjoyLCJUaXRsZVdpZHRoIjpudWxsLCJUaXRsZUZvbnRTZXR0aW5ncyI6eyJGb250U2l6ZSI6MTEsIkZvbnROYW1lIjoiQ2FsaWJyaSIsIklzQm9sZCI6dHJ1ZSwiSXNJdGFsaWMiOmZhbHNlLCJJc1VuZGVybGluZWQiOmZhbHNlLCJGb3JlZ3JvdW5kQ29sb3IiOiJCbGFjayIsIkJhY2tDb2xvciI6bnVsbH0sIlRhc2tzU3BhY2luZyI6NSwiU2hhcGVIZWlnaHQiOjE2LjAsIlZlcnRpY2FsQ29ubmVjdG9yU2V0dGluZ3MiOnsiQ29sb3IiOiIyMDQsIDIwNCwgMjA0IiwiSXNWaXNpYmxlIjpmYWxzZSwiTGluZVdlaWdodCI6MC4wfSwiSG9yaXpvbnRhbENvbm5lY3RvclNldHRpbmdzIjp7IkNvbG9yIjoiMjA0LCAyMDQsIDIwNCIsIklzVmlzaWJsZSI6dHJ1ZSwiTGluZVdlaWdodCI6MC4xfSwiVGFza1NoYXBlQm9yZGVyU2V0dGluZ3MiOnsiQ29sb3IiOiJSZWQiLCJMaW5lV2VpZ2h0IjowLjB9LCJTbWFydFRpdGxlRm9yZWdyb3VuZCI6IiIsIlNtYXJ0VGl0bGVGb3JlZ3JvdW5kSXNBY3RpdmUiOmZhbHNlLCJTbWFydER1cmF0aW9uRm9yZWdyb3VuZCI6IiIsIlNtYXJ0RHVyYXRpb25Gb3JlZ3JvdW5kSXNBY3RpdmUiOmZhbHNlLCJTbWFydERhdGVGb3JlZ3JvdW5kIjoiIiwiU21hcnREYXRlRm9yZWdyb3VuZElzQWN0aXZlIjpmYWxzZSwiU21hcnRQZXJjZW50YWdlQ29tcGxldGVkRm9yZWdyb3VuZCI6IiIsIlNtYXJ0UGVyY2VudGFnZUNvbXBsZXRlZElzQWN0aXZlIjpmYWxzZSwiSW5jbHVkZU5vbldvcmtpbmdEYXlzSW5EdXJhdGlvbiI6dHJ1ZSwiV29ya2luZ0RheXMiOjMxLCJQZXJjZW50YWdlQ29tcGxldGVkRm9udFNldHRpbmdzIjp7IkZvbnRTaXplIjoxMCwiRm9udE5hbWUiOiJDYWxpYnJpIiwiSXNCb2xkIjpmYWxzZSwiSXNJdGFsaWMiOmZhbHNlLCJJc1VuZGVybGluZWQiOmZhbHNlLCJGb3JlZ3JvdW5kQ29sb3IiOiIxOTIsIDgwLCA3NyIsIkJhY2tDb2xvciI6bnVsbH0sIlBlcmNlbnRhZ2VDb21wbGV0ZWRQb3NpdGlvbiI6MH0sIlNjYWxlU2V0dGluZ3MiOnsiRGF0ZUZvcm1hdCI6Ik1NTSIsIkludGVydmFsVHlwZSI6NCwiVXNlQXV0b21hdGljVGltZVNjYWxlIjp0cnVlLCJDdXN0b21UaW1lU2NhbGVVdGNTdGFydERhdGUiOiIyMDA2LTAxLTAxVDAwOjAwOjAwWiIsIkN1c3RvbVRpbWVTY2FsZVV0Y0VuZERhdGUiOiIyMDE0LTA1LTEyVDAwOjAwOjAwWiJ9fSwiVGltZWJhbmRWZXJ0aWNhbFBvc2l0aW9uIjp7IlF1aWNrUG9zaXRpb24iOjEsIlJlbGF0aXZlUG9zaXRpb24iOjQ0LjQ0NDQ0MjcsIkFic29sdXRlUG9zaXRpb24iOjI0MC4wLCJQcmV2aW91c0Fic29sdXRlUG9zaXRpb24iOjI0MC4wfX0=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JSZW5kZXJpbmdPcHRpb25zIjp7Ik1pbGVzdG9uZXNPdmVybGFwcGluZ0hhbmRsaW5nT3B0aW9ucyI6MiwiVGFza3NXaXRoVGl0bGVzTG9uZ2VyVGhhblRoZVRhc2tTaGFwZURldGVjdGVkIjpmYWxzZX0sIlJlbmRlcmluZ01hcCI6eyJNaWxlc3RvbmVzIjpbeyJNaWxlc3RvbmVJZCI6IjA0YjJiZGEyLTI3MWMtNDcwMy1hZjE0LTI2ZWQxOGNkZTYzNSIsIlRpdGxlU2hhcGVOYW1lIjoiVGV4dEJveCA2MzMxIiwiRGF0ZVNoYXBlTmFtZSI6IlRleHRCb3ggNjMzMyIsIk1hcmtlclNoYXBlTmFtZSI6IkZsb3djaGFydDogTWVyZ2UgNjMyOSIsIkNvbm5lY3RvclNoYXBlTmFtZSI6IlN0cmFpZ2h0IENvbm5lY3RvciA2MzM1In0seyJNaWxlc3RvbmVJZCI6ImUwZjQ4MDhjLWYyOTEtNDMzOS1hYzg2LTM5ZTJkM2MwZGE3NSIsIlRpdGxlU2hhcGVOYW1lIjoiVGV4dEJveCA2MzQyIiwiRGF0ZVNoYXBlTmFtZSI6IlRleHRCb3ggNjM0NCIsIk1hcmtlclNoYXBlTmFtZSI6IkZsb3djaGFydDogTWVyZ2UgNjM0MCIsIkNvbm5lY3RvclNoYXBlTmFtZSI6IlN0cmFpZ2h0IENvbm5lY3RvciA2MzQ2In0seyJNaWxlc3RvbmVJZCI6ImExYTkwZWY4LTBiODEtNGJiYi1hZDA3LWVmNzJiYjg4NzVkNiIsIlRpdGxlU2hhcGVOYW1lIjoiVGV4dEJveCA2MzUyIiwiRGF0ZVNoYXBlTmFtZSI6IlRleHRCb3ggNjM1NCIsIk1hcmtlclNoYXBlTmFtZSI6IkZsb3djaGFydDogTWVyZ2UgNjM1MCIsIkNvbm5lY3RvclNoYXBlTmFtZSI6IlN0cmFpZ2h0IENvbm5lY3RvciA2MzU2In0seyJNaWxlc3RvbmVJZCI6IjJhM2M1ZjZjLWYyNDgtNDAyNy05MDBjLTU2NzBjMjVhZmYxMSIsIlRpdGxlU2hhcGVOYW1lIjoiVGV4dEJveCA2MzYzIiwiRGF0ZVNoYXBlTmFtZSI6IlRleHRCb3ggNjM2NSIsIk1hcmtlclNoYXBlTmFtZSI6IkZsb3djaGFydDogTWVyZ2UgNjM2MSIsIkNvbm5lY3RvclNoYXBlTmFtZSI6IlN0cmFpZ2h0IENvbm5lY3RvciA2MzY3In0seyJNaWxlc3RvbmVJZCI6ImJlYWQ2MTFkLTcwNWYtNGRkYy04NzgxLTJiNGUxZGE2Y2Y1MiIsIlRpdGxlU2hhcGVOYW1lIjoiVGV4dEJveCA2Mzc0IiwiRGF0ZVNoYXBlTmFtZSI6IlRleHRCb3ggNjM3NiIsIk1hcmtlclNoYXBlTmFtZSI6IkZsb3djaGFydDogTWVyZ2UgNjM3MiIsIkNvbm5lY3RvclNoYXBlTmFtZSI6IlN0cmFpZ2h0IENvbm5lY3RvciA2Mzc4In0seyJNaWxlc3RvbmVJZCI6ImJmMDE5OTAxLTRhMWItNGRiOC1iMDRkLWRlZmZkODYyZGJkNCIsIlRpdGxlU2hhcGVOYW1lIjoiVGV4dEJveCA2Mzg1IiwiRGF0ZVNoYXBlTmFtZSI6IlRleHRCb3ggNjM4NyIsIk1hcmtlclNoYXBlTmFtZSI6IkZsb3djaGFydDogTWVyZ2UgNjM4MyIsIkNvbm5lY3RvclNoYXBlTmFtZSI6IlN0cmFpZ2h0IENvbm5lY3RvciA2Mzg5In0seyJNaWxlc3RvbmVJZCI6IjgzZDcyYzU2LTNjN2MtNGE5OC1hYmQ2LTU3ZWM4NTMxNzQ4MyIsIlRpdGxlU2hhcGVOYW1lIjoiVGV4dEJveCA2Mzk2IiwiRGF0ZVNoYXBlTmFtZSI6IlRleHRCb3ggNjM5OCIsIk1hcmtlclNoYXBlTmFtZSI6IkZsb3djaGFydDogTWVyZ2UgNjM5NCIsIkNvbm5lY3RvclNoYXBlTmFtZSI6IlN0cmFpZ2h0IENvbm5lY3RvciA2NDAwIn0seyJNaWxlc3RvbmVJZCI6IjVkYzc3YmU0LWQwYzAtNDdiYS05ODk3LTc4MDY4YzM3ZjZmOSIsIlRpdGxlU2hhcGVOYW1lIjoiVGV4dEJveCA2NDA2IiwiRGF0ZVNoYXBlTmFtZSI6IlRleHRCb3ggNjQwOCIsIk1hcmtlclNoYXBlTmFtZSI6IkZsb3djaGFydDogTWVyZ2UgNjQwNCIsIkNvbm5lY3RvclNoYXBlTmFtZSI6IlN0cmFpZ2h0IENvbm5lY3RvciA2NDEwIn0seyJNaWxlc3RvbmVJZCI6IjQ2ZDYyNjQ4LTg3ZTItNDZhMi1iM2ZjLTRiYzcxN2M1MThlMSIsIlRpdGxlU2hhcGVOYW1lIjoiVGV4dEJveCA2NDE3IiwiRGF0ZVNoYXBlTmFtZSI6IlRleHRCb3ggNjQxOSIsIk1hcmtlclNoYXBlTmFtZSI6IkZsb3djaGFydDogTWVyZ2UgNjQxNSIsIkNvbm5lY3RvclNoYXBlTmFtZSI6IlN0cmFpZ2h0IENvbm5lY3RvciA2NDIxIn0seyJNaWxlc3RvbmVJZCI6Ijg1MjdlODQ0LTEyNzItNGU1OC05ZmQ1LTAzZTQ2MTNmM2RjMiIsIlRpdGxlU2hhcGVOYW1lIjoiVGV4dEJveCA2NDI3IiwiRGF0ZVNoYXBlTmFtZSI6IlRleHRCb3ggNjQyOSIsIk1hcmtlclNoYXBlTmFtZSI6IkZsb3djaGFydDogTWVyZ2UgNjQyNSIsIkNvbm5lY3RvclNoYXBlTmFtZSI6IlN0cmFpZ2h0IENvbm5lY3RvciA2NDMxIn0seyJNaWxlc3RvbmVJZCI6IjAzMWZiMzFhLTdkYjEtNDAyNi1hMDMxLWQwMGRmMGEzMGE3ZiIsIlRpdGxlU2hhcGVOYW1lIjoiVGV4dEJveCA2NDM4IiwiRGF0ZVNoYXBlTmFtZSI6IlRleHRCb3ggNjQ0MCIsIk1hcmtlclNoYXBlTmFtZSI6IkZsb3djaGFydDogTWVyZ2UgNjQzNiIsIkNvbm5lY3RvclNoYXBlTmFtZSI6IlN0cmFpZ2h0IENvbm5lY3RvciA2NDQyIn0seyJNaWxlc3RvbmVJZCI6ImRhMDYwY2JlLTNjNWItNGE3Ny05YjNiLTVjMjliNWIwZDg2NyIsIlRpdGxlU2hhcGVOYW1lIjoiVGV4dEJveCA2NDQ5IiwiRGF0ZVNoYXBlTmFtZSI6IlRleHRCb3ggNjQ1MSIsIk1hcmtlclNoYXBlTmFtZSI6IkZsb3djaGFydDogTWVyZ2UgNjQ0NyIsIkNvbm5lY3RvclNoYXBlTmFtZSI6IlN0cmFpZ2h0IENvbm5lY3RvciA2NDUzIn0seyJNaWxlc3RvbmVJZCI6IjM4NDAxYmY5LWJiMWUtNDUzZS05YjllLWViMWY2MzliZGJhNCIsIlRpdGxlU2hhcGVOYW1lIjoiVGV4dEJveCA2NDU5IiwiRGF0ZVNoYXBlTmFtZSI6IlRleHRCb3ggNjQ2MSIsIk1hcmtlclNoYXBlTmFtZSI6IkZsb3djaGFydDogTWVyZ2UgNjQ1NyIsIkNvbm5lY3RvclNoYXBlTmFtZSI6IlN0cmFpZ2h0IENvbm5lY3RvciA2NDYzIn0seyJNaWxlc3RvbmVJZCI6ImRiZmM4Zjk3LThmNmUtNDQwMy05ZGFmLTEwMzMzYjllMDZjZSIsIlRpdGxlU2hhcGVOYW1lIjoiVGV4dEJveCA2NDcwIiwiRGF0ZVNoYXBlTmFtZSI6IlRleHRCb3ggNjQ3MiIsIk1hcmtlclNoYXBlTmFtZSI6IkZsb3djaGFydDogTWVyZ2UgNjQ2OCIsIkNvbm5lY3RvclNoYXBlTmFtZSI6IlN0cmFpZ2h0IENvbm5lY3RvciA2NDc0In1dLCJUYXNrcyI6W10sIlRpbWViYW5kIjp7IkVsYXBzZWRUaW1lU2hhcGVOYW1lIjpudWxsLCJUb2RheU1hcmtlclNoYXBlTmFtZSI6bnVsbCwiVG9kYXlNYXJrZXJUZXh0U2hhcGVOYW1lIjpudWxsLCJSaWdodEVuZENhcHNTaGFwZU5hbWUiOm51bGwsIkxlZnRFbmRDYXBzU2hhcGVOYW1lIjpudWxsLCJFbGFwc2VkUmVjdGFuZ2xlU2hhcGVOYW1lIjpudWxsLCJTZWdtZW50U2hhcGVzTmFtZXMiOlsiUmVjdGFuZ2xlIDYyOTkiLCJUZXh0Qm94IDYzMDEiLCJTdHJhaWdodCBDb25uZWN0b3IgNjMwMyIsIlRleHRCb3ggNjMwNCIsIlN0cmFpZ2h0IENvbm5lY3RvciA2MzA2IiwiVGV4dEJveCA2MzA3IiwiU3RyYWlnaHQgQ29ubmVjdG9yIDYzMDkiLCJUZXh0Qm94IDYzMTAiLCJTdHJhaWdodCBDb25uZWN0b3IgNjMxMiIsIlRleHRCb3ggNjMxMyIsIlN0cmFpZ2h0IENvbm5lY3RvciA2MzE1IiwiVGV4dEJveCA2MzE2IiwiU3RyYWlnaHQgQ29ubmVjdG9yIDYzMTgiLCJUZXh0Qm94IDYzMTkiLCJTdHJhaWdodCBDb25uZWN0b3IgNjMyMSIsIlRleHRCb3ggNjMyMiIsIlN0cmFpZ2h0IENvbm5lY3RvciA2MzI0IiwiVGV4dEJveCA2MzI1Il19fSwiRWRpdGlvbiI6MCwiSXNQbHVzRWRpdGlvbiI6ZmFsc2UsIkN1bHR1cmVJbmZvTmFtZSI6ImVuLVVTIiwiVmVyc2lvbiI6IjIuMy4wLjAiLCJPcmlnaW5hbEFzc2VtYmx5VmVyc2lvbiI6IjIuMDEuMjQuMDAiLCJNaWxlc3RvbmVzIjpbeyJEYXRlRm9ybWF0Ijp7IkZvcm1hdFN0cmluZyI6Ik0vZC95eXl5IiwiU2VwYXJhdG9yIjoiLyIsIlVzZUludGVybmF0aW9uYWxEYXRlRm9ybWF0IjpmYWxzZX0sIkludGVybmFsSWQiOiJkYmZjOGY5Ny04ZjZlLTQ0MDMtOWRhZi0xMDMzM2I5ZTA2Y2UiLCJUaXRsZUxlZnQiOjExNC4zNSwiVGl0bGVUb3AiOjEzNC4yMDgxMTUsIlRpdGxlSGVpZ2h0IjoyMS4zMjYyMiwiVGl0bGVUb3BJc0N1c3RvbSI6ZmFsc2UsIlRpdGxlV2lkdGgiOjEwNS4wLCJDb2xvciI6IjExNSwgMTE1LCAxMTUiLCJVdGNEYXRlIjoiMjAwNi0wMS0wMVQwMDowMDowMFoiLCJOb3RlIjpudWxsLCJUaXRsZSI6IlBhcnNvbnMgJiBCZXN0IFBhcmFuYSB3b3JrIiwiU3R5bGUiOjIsIkJlbG93VGltZWJhbmQiOmZhbHN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3OSwgMTI5LCAxODkiLCJJc1Zpc2libGUiOmZhbHNlLCJMaW5lV2VpZ2h0IjowLjF9fSwiSGlkZURhdGUiOmZhbHNlLCJTaGFwZVRvcCI6MTQ1LjQyOTg0LCJRdWlja1NoYXBlU2l6ZSI6MSwiSXNWaXNpYmxlIjp0cnVlfSx7IkRhdGVGb3JtYXQiOnsiRm9ybWF0U3RyaW5nIjoiTS9kL3l5eXkiLCJTZXBhcmF0b3IiOiIvIiwiVXNlSW50ZXJuYXRpb25hbERhdGVGb3JtYXQiOmZhbHNlfSwiSW50ZXJuYWxJZCI6IjM4NDAxYmY5LWJiMWUtNDUzZS05YjllLWViMWY2MzliZGJhNCIsIlRpdGxlTGVmdCI6MTc4LjUzODksIlRpdGxlVG9wIjoxOTMuNTQ5ODM1LCJUaXRsZUhlaWdodCI6MTAuNjYzMTUsIlRpdGxlVG9wSXNDdXN0b20iOmZhbHNlLCJUaXRsZVdpZHRoIjoxMDMuMjUsIkNvbG9yIjoiMTE1LCAxMTUsIDExNSIsIlV0Y0RhdGUiOiIyMDA3LTAyLTAxVDAwOjAwOjAwWiIsIk5vdGUiOm51bGwsIlRpdGxlIjoiUmlsZXkgY29uZmx1ZW5jZSB3b3JrIiwiU3R5bGUiOjIsIkJlbG93VGltZWJhbmQiOmZhbHN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xMTUsIDExNSwgMTE1IiwiSXNWaXNpYmxlIjpmYWxzZSwiTGluZVdlaWdodCI6MC4xfX0sIkhpZGVEYXRlIjpmYWxzZSwiU2hhcGVUb3AiOjE5OS40NCwiUXVpY2tTaGFwZVNpemUiOjEsIklzVmlzaWJsZSI6dHJ1ZX0seyJEYXRlRm9ybWF0Ijp7IkZvcm1hdFN0cmluZyI6Ik0vZC95eXl5IiwiU2VwYXJhdG9yIjoiLyIsIlVzZUludGVybmF0aW9uYWxEYXRlRm9ybWF0IjpmYWxzZX0sIkludGVybmFsSWQiOiIwMzFmYjMxYS03ZGIxLTQwMjYtYTAzMS1kMDBkZjBhMzBhN2YiLCJUaXRsZUxlZnQiOjI2Ny4yMDM3NjYsIlRpdGxlVG9wIjoxMzkuNTM5Njg4LCJUaXRsZUhlaWdodCI6MTAuNjYzMTUsIlRpdGxlVG9wSXNDdXN0b20iOmZhbHNlLCJUaXRsZVdpZHRoIjoxMTguMjUsIkNvbG9yIjoiMTE1LCAxMTUsIDExNSIsIlV0Y0RhdGUiOiIyMDA4LTA4LTAxVDAwOjAwOjAwWiIsIk5vdGUiOm51bGwsIlRpdGxlIjoiRW5nZWwgYmVnaW5zIGNvbnRyaWJ1dGluZyIsIlN0eWxlIjoyLCJCZWxvd1RpbWViYW5kIjpmYWxz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TE1LCAxMTUsIDExNSIsIklzVmlzaWJsZSI6ZmFsc2UsIkxpbmVXZWlnaHQiOjAuMX19LCJIaWRlRGF0ZSI6ZmFsc2UsIlNoYXBlVG9wIjoxNDUuNDI5ODQsIlF1aWNrU2hhcGVTaXplIjoxLCJJc1Zpc2libGUiOnRydWV9LHsiRGF0ZUZvcm1hdCI6eyJGb3JtYXRTdHJpbmciOiJNL2QveXl5eSIsIlNlcGFyYXRvciI6Ii8iLCJVc2VJbnRlcm5hdGlvbmFsRGF0ZUZvcm1hdCI6ZmFsc2V9LCJJbnRlcm5hbElkIjoiODUyN2U4NDQtMTI3Mi00ZTU4LTlmZDUtMDNlNDYxM2YzZGMyIiwiVGl0bGVMZWZ0IjoyODYuOTc5MTI2LCJUaXRsZVRvcCI6MTkzLjU0OTgzNSwiVGl0bGVIZWlnaHQiOjEwLjY2MzE1LCJUaXRsZVRvcElzQ3VzdG9tIjpmYWxzZSwiVGl0bGVXaWR0aCI6MTA1LjAsIkNvbG9yIjoiMTE1LCAxMTUsIDExNSIsIlV0Y0RhdGUiOiIyMDA4LTEyLTAxVDAwOjAwOjAwWiIsIk5vdGUiOm51bGwsIlRpdGxlIjoiSmFja3NvbiBidWlsZHMgVk1UIHYxIiwiU3R5bGUiOjIsIkJlbG93VGltZWJhbmQiOmZhbHN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xMTUsIDExNSwgMTE1IiwiSXNWaXNpYmxlIjpmYWxzZSwiTGluZVdlaWdodCI6MC4xfX0sIkhpZGVEYXRlIjpmYWxzZSwiU2hhcGVUb3AiOjE5OS40NCwiUXVpY2tTaGFwZVNpemUiOjEsIklzVmlzaWJsZSI6dHJ1ZX0seyJEYXRlRm9ybWF0Ijp7IkZvcm1hdFN0cmluZyI6Ik0vZC95eXl5IiwiU2VwYXJhdG9yIjoiLyIsIlVzZUludGVybmF0aW9uYWxEYXRlRm9ybWF0IjpmYWxzZX0sIkludGVybmFsSWQiOiI0NmQ2MjY0OC04N2UyLTQ2YTItYjNmYy00YmM3MTdjNTE4ZTEiLCJUaXRsZUxlZnQiOjMzMS4zOTI2NywiVGl0bGVUb3AiOjMzNi44OTgzNDYsIlRpdGxlSGVpZ2h0IjoyMS4zMjYyMiwiVGl0bGVUb3BJc0N1c3RvbSI6ZmFsc2UsIlRpdGxlV2lkdGgiOjExOC4wLCJDb2xvciI6IjAsIDExNSwgMCIsIlV0Y0RhdGUiOiIyMDA5LTA5LTAxVDAwOjAwOjAwWiIsIk5vdGUiOm51bGwsIlRpdGxlIjoiU2FudGEgRmUsIEFyZ2VudGluYSBzaG9ydCBjb3Vyc2UiLCJTdHlsZSI6MiwiQmVsb3dUaW1lYmFuZCI6dHJ1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TE1LCAxMTUsIDExNSIsIklzVmlzaWJsZSI6ZmFsc2UsIkxpbmVXZWlnaHQiOjAuMX19LCJIaWRlRGF0ZSI6ZmFsc2UsIlNoYXBlVG9wIjozNDguMTIsIlF1aWNrU2hhcGVTaXplIjoxLCJJc1Zpc2libGUiOnRydWV9LHsiRGF0ZUZvcm1hdCI6eyJGb3JtYXRTdHJpbmciOiJNL2QveXl5eSIsIlNlcGFyYXRvciI6Ii8iLCJVc2VJbnRlcm5hdGlvbmFsRGF0ZUZvcm1hdCI6ZmFsc2V9LCJJbnRlcm5hbElkIjoiNWRjNzdiZTQtZDBjMC00N2JhLTk4OTctNzgwNjhjMzdmNmY5IiwiVGl0bGVMZWZ0Ijo0MTkuODk1NSwiVGl0bGVUb3AiOjI5NC4xMDk4MzMsIlRpdGxlSGVpZ2h0IjoxMC42NjMxNSwiVGl0bGVUb3BJc0N1c3RvbSI6ZmFsc2UsIlRpdGxlV2lkdGgiOjkyLjYyNTA0LCJDb2xvciI6IjAsIDExNSwgMCIsIlV0Y0RhdGUiOiIyMDExLTAzLTAxVDAwOjAwOjAwWiIsIk5vdGUiOm51bGwsIlRpdGxlIjoiVGFtcGEgc2hvcnQgY291cnNlIiwiU3R5bGUiOjIsIkJlbG93VGltZWJhbmQiOnRydW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ExNSwgMTE1LCAxMTUiLCJJc1Zpc2libGUiOmZhbHNlLCJMaW5lV2VpZ2h0IjowLjF9fSwiSGlkZURhdGUiOmZhbHNlLCJTaGFwZVRvcCI6MzAwLjAsIlF1aWNrU2hhcGVTaXplIjoxLCJJc1Zpc2libGUiOnRydWV9LHsiRGF0ZUZvcm1hdCI6eyJGb3JtYXRTdHJpbmciOiJNL2QveXl5eSIsIlNlcGFyYXRvciI6Ii8iLCJVc2VJbnRlcm5hdGlvbmFsRGF0ZUZvcm1hdCI6ZmFsc2V9LCJJbnRlcm5hbElkIjoiODNkNzJjNTYtM2M3Yy00YTk4LWFiZDYtNTdlYzg1MzE3NDgzIiwiVGl0bGVMZWZ0Ijo1MDQuMDIxODIsIlRpdGxlVG9wIjozNzMuODk5NywiVGl0bGVIZWlnaHQiOjEwLjY2MzE1LCJUaXRsZVRvcElzQ3VzdG9tIjpmYWxzZSwiVGl0bGVXaWR0aCI6MTA1LjEyNTAzOCwiQ29sb3IiOiIwLCAxMTUsIDAiLCJVdGNEYXRlIjoiMjAxMi0wOC0wMVQwMDowMDowMFoiLCJOb3RlIjpudWxsLCJUaXRsZSI6IlNub3diaXJkIHNob3J0IGNvdXJzZSIsIlN0eWxlIjoyLCJCZWxvd1RpbWViYW5kIjp0cnV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xMTUsIDExNSwgMTE1IiwiSXNWaXNpYmxlIjpmYWxzZSwiTGluZVdlaWdodCI6MC4xfX0sIkhpZGVEYXRlIjpmYWxzZSwiU2hhcGVUb3AiOjM3OS43ODk4NTYsIlF1aWNrU2hhcGVTaXplIjoxLCJJc1Zpc2libGUiOnRydWV9LHsiRGF0ZUZvcm1hdCI6eyJGb3JtYXRTdHJpbmciOiJNL2QveXl5eSIsIlNlcGFyYXRvciI6Ii8iLCJVc2VJbnRlcm5hdGlvbmFsRGF0ZUZvcm1hdCI6ZmFsc2V9LCJJbnRlcm5hbElkIjoiYmYwMTk5MDEtNGExYi00ZGI4LWIwNGQtZGVmZmQ4NjJkYmQ0IiwiVGl0bGVMZWZ0Ijo1MDkuMDQ2NywiVGl0bGVUb3AiOjYxLjc5MTQ5NjMsIlRpdGxlSGVpZ2h0IjoxMC42NjMxNSwiVGl0bGVUb3BJc0N1c3RvbSI6ZmFsc2UsIlRpdGxlV2lkdGgiOjExNC4zNzUwMzgsIkNvbG9yIjoiMCwgMCwgMCIsIlV0Y0RhdGUiOiIyMDEyLTA5LTAxVDAwOjAwOjAwWiIsIk5vdGUiOm51bGwsIlRpdGxlIjoiTWF0aHdvcmtzIGNvbnN1bHRhdGlvbiIsIlN0eWxlIjoyLCJCZWxvd1RpbWViYW5kIjpmYWxz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TE1LCAxMTUsIDExNSIsIklzVmlzaWJsZSI6ZmFsc2UsIkxpbmVXZWlnaHQiOjAuMX19LCJIaWRlRGF0ZSI6ZmFsc2UsIlNoYXBlVG9wIjo2Ny42ODE2NTU5LCJRdWlja1NoYXBlU2l6ZSI6MSwiSXNWaXNpYmxlIjp0cnVlfSx7IkRhdGVGb3JtYXQiOnsiRm9ybWF0U3RyaW5nIjoiTS9kL3l5eXkiLCJTZXBhcmF0b3IiOiIvIiwiVXNlSW50ZXJuYXRpb25hbERhdGVGb3JtYXQiOmZhbHNlfSwiSW50ZXJuYWxJZCI6ImJlYWQ2MTFkLTcwNWYtNGRkYy04NzgxLTJiNGUxZGE2Y2Y1MiIsIlRpdGxlTGVmdCI6NTE4LjQ0ODEsIlRpdGxlVG9wIjoxMDUuMjQxNjUzLCJUaXRsZUhlaWdodCI6MTAuNjYzMTUsIlRpdGxlVG9wSXNDdXN0b20iOmZhbHNlLCJUaXRsZVdpZHRoIjo1Mi42MjUwNCwiQ29sb3IiOiIxNzgsIDE0LCAxOCIsIlV0Y0RhdGUiOiIyMDEyLTEwLTI5VDAwOjAwOjAwWiIsIk5vdGUiOm51bGwsIlRpdGxlIjoiRVNQTCBwYXBlciIsIlN0eWxlIjoyLCJCZWxvd1RpbWViYW5kIjpmYWxz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TE1LCAxMTUsIDExNSIsIklzVmlzaWJsZSI6ZmFsc2UsIkxpbmVXZWlnaHQiOjAuMX19LCJIaWRlRGF0ZSI6ZmFsc2UsIlNoYXBlVG9wIjoxMTEuMTMxODEzLCJRdWlja1NoYXBlU2l6ZSI6MSwiSXNWaXNpYmxlIjp0cnVlfSx7IkRhdGVGb3JtYXQiOnsiRm9ybWF0U3RyaW5nIjoiTS9kL3l5eXkiLCJTZXBhcmF0b3IiOiIvIiwiVXNlSW50ZXJuYXRpb25hbERhdGVGb3JtYXQiOmZhbHNlfSwiSW50ZXJuYWxJZCI6IjJhM2M1ZjZjLWYyNDgtNDAyNy05MDBjLTU2NzBjMjVhZmYxMSIsIlRpdGxlTGVmdCI6NTQ4LjI3MzI1NCwiVGl0bGVUb3AiOjE0OS4zOTU3NTIsIlRpdGxlSGVpZ2h0IjoxMC42NjMxNSwiVGl0bGVUb3BJc0N1c3RvbSI6ZmFsc2UsIlRpdGxlV2lkdGgiOjEwOS41LCJDb2xvciI6IjExNSwgMTE1LCAxMTUiLCJVdGNEYXRlIjoiMjAxMy0wNS0wMVQwMDowMDowMFoiLCJOb3RlIjpudWxsLCJUaXRsZSI6IlZNVCB2ZXJzaW9uIDQgcmVsZWFzZWQiLCJTdHlsZSI6MiwiQmVsb3dUaW1lYmFuZCI6ZmFsc2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ExNSwgMTE1LCAxMTUiLCJJc1Zpc2libGUiOmZhbHNlLCJMaW5lV2VpZ2h0IjowLjF9fSwiSGlkZURhdGUiOmZhbHNlLCJTaGFwZVRvcCI6MTU1LjI4NTksIlF1aWNrU2hhcGVTaXplIjoxLCJJc1Zpc2libGUiOnRydWV9LHsiRGF0ZUZvcm1hdCI6eyJGb3JtYXRTdHJpbmciOiJNL2QveXl5eSIsIlNlcGFyYXRvciI6Ii8iLCJVc2VJbnRlcm5hdGlvbmFsRGF0ZUZvcm1hdCI6ZmFsc2V9LCJJbnRlcm5hbElkIjoiYTFhOTBlZjgtMGI4MS00YmJiLWFkMDctZWY3MmJiODg3NWQ2IiwiVGl0bGVMZWZ0Ijo1NTEuNjc3MiwiVGl0bGVUb3AiOjE5Mi44NDU5LCJUaXRsZUhlaWdodCI6MTAuNjYzMTUsIlRpdGxlVG9wSXNDdXN0b20iOmZhbHNlLCJUaXRsZVdpZHRoIjo3MS42MjUwNCwiQ29sb3IiOiIxNzgsIDE0LCAxOCIsIlV0Y0RhdGUiOiIyMDEzLTA1LTIyVDAwOjAwOjAwWiIsIk5vdGUiOm51bGwsIlRpdGxlIjoiVk1UIGZhY3Qgc2hlZXQiLCJTdHlsZSI6MiwiQmVsb3dUaW1lYmFuZCI6ZmFsc2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ExNSwgMTE1LCAxMTUiLCJJc1Zpc2libGUiOmZhbHNlLCJMaW5lV2VpZ2h0IjowLjF9fSwiSGlkZURhdGUiOmZhbHNlLCJTaGFwZVRvcCI6MTk4LjczNjA2OSwiUXVpY2tTaGFwZVNpemUiOjEsIklzVmlzaWJsZSI6dHJ1ZX0seyJEYXRlRm9ybWF0Ijp7IkZvcm1hdFN0cmluZyI6Ik0vZC95eXl5IiwiU2VwYXJhdG9yIjoiLyIsIlVzZUludGVybmF0aW9uYWxEYXRlRm9ybWF0IjpmYWxzZX0sIkludGVybmFsSWQiOiJlMGY0ODA4Yy1mMjkxLTQzMzktYWM4Ni0zOWUyZDNjMGRhNzUiLCJUaXRsZUxlZnQiOjU2OS41MDc0LCJUaXRsZVRvcCI6MzQyLjIyOTgyOCwiVGl0bGVIZWlnaHQiOjEwLjY2MzE1LCJUaXRsZVRvcElzQ3VzdG9tIjpmYWxzZSwiVGl0bGVXaWR0aCI6MTIxLjI1LCJDb2xvciI6IjAsIDExNSwgMCIsIlV0Y0RhdGUiOiIyMDEzLTA5LTA5VDAwOjAwOjAwWiIsIk5vdGUiOm51bGwsIlRpdGxlIjoiMXN0IHZlbG9jaXR5IG1hcHBpbmcgY2xhc3MiLCJTdHlsZSI6MiwiQmVsb3dUaW1lYmFuZCI6dHJ1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TE1LCAxMTUsIDExNSIsIklzVmlzaWJsZSI6ZmFsc2UsIkxpbmVXZWlnaHQiOjAuMX19LCJIaWRlRGF0ZSI6ZmFsc2UsIlNoYXBlVG9wIjozNDguMTIsIlF1aWNrU2hhcGVTaXplIjoxLCJJc1Zpc2libGUiOnRydWV9LHsiRGF0ZUZvcm1hdCI6eyJGb3JtYXRTdHJpbmciOiJNL2QveXl5eSIsIlNlcGFyYXRvciI6Ii8iLCJVc2VJbnRlcm5hdGlvbmFsRGF0ZUZvcm1hdCI6ZmFsc2V9LCJJbnRlcm5hbElkIjoiMDRiMmJkYTItMjcxYy00NzAzLWFmMTQtMjZlZDE4Y2RlNjM1IiwiVGl0bGVMZWZ0Ijo2MDkuMjIwMiwiVGl0bGVUb3AiOjI4OC43NzgzNTEsIlRpdGxlSGVpZ2h0IjoyMS4zMjYyMiwiVGl0bGVUb3BJc0N1c3RvbSI6ZmFsc2UsIlRpdGxlV2lkdGgiOjEwMC43NSwiQ29sb3IiOiIwLCAxMTUsIDAiLCJVdGNEYXRlIjoiMjAxNC0wNS0xMlQwMDowMDowMFoiLCJOb3RlIjpudWxsLCJUaXRsZSI6IjJuZCB2ZWxvY2l0eSBtYXBwaW5nIGNsYXNzIiwiU3R5bGUiOjIsIkJlbG93VGltZWJhbmQiOnRydW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ExNSwgMTE1LCAxMTUiLCJJc1Zpc2libGUiOmZhbHNlLCJMaW5lV2VpZ2h0IjowLjF9fSwiSGlkZURhdGUiOmZhbHNlLCJTaGFwZVRvcCI6MzAwLjAsIlF1aWNrU2hhcGVTaXplIjoxLCJJc1Zpc2libGUiOnRydWV9LHsiRGF0ZUZvcm1hdCI6eyJGb3JtYXRTdHJpbmciOiJNL2QveXl5eSIsIlNlcGFyYXRvciI6Ii8iLCJVc2VJbnRlcm5hdGlvbmFsRGF0ZUZvcm1hdCI6ZmFsc2V9LCJJbnRlcm5hbElkIjoiZGEwNjBjYmUtM2M1Yi00YTc3LTliM2ItNWMyOWI1YjBkODY3IiwiVGl0bGVMZWZ0IjoyNjIuMTc4OSwiVGl0bGVUb3AiOjk2LjA4OTUzLCJUaXRsZUhlaWdodCI6MTAuNjYzMTUsIlRpdGxlVG9wSXNDdXN0b20iOmZhbHNlLCJUaXRsZVdpZHRoIjo5OC44NzUwNCwiQ29sb3IiOiIxMTUsIDExNSwgMTE1IiwiVXRjRGF0ZSI6IjIwMDgtMDctMDFUMDA6MDA6MDBaIiwiTm90ZSI6bnVsbCwiVGl0bGUiOiJDenViYSBTdC4gQ2xhaXJlIHdvcmsiLCJTdHlsZSI6MiwiQmVsb3dUaW1lYmFuZCI6ZmFsc2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ExNSwgMTE1LCAxMTUiLCJJc1Zpc2libGUiOmZhbHNlLCJMaW5lV2VpZ2h0IjowLjF9fSwiSGlkZURhdGUiOmZhbHNlLCJTaGFwZVRvcCI6MTAxLjk3OTY4MywiUXVpY2tTaGFwZVNpemUiOjEsIklzVmlzaWJsZSI6dHJ1ZX1dLCJUaW1lTGluZVR5cGUiOjEsIlRhc2tzIjpbXSwiU3R5bGUiOnsiVGltZWxpbmVTZXR0aW5ncyI6eyJUb2RheU1hcmtlckNvbG9yIjoiUmVkIiwiVG9kYXlNYXJrZXJGb250U2V0dGluZ3MiOnsiRm9udFNpemUiOjEyLCJGb250TmFtZSI6IkNhbGlicmkiLCJJc0JvbGQiOmZhbHNlLCJJc0l0YWxpYyI6ZmFsc2UsIklzVW5kZXJsaW5lZCI6ZmFsc2UsIkZvcmVncm91bmRDb2xvciI6IkJsYWNrIiwiQmFja0NvbG9yIjpudWxsfSwiU3RhcnRZZWFyRm9udCI6eyJGb250U2l6ZSI6MTgsIkZvbnROYW1lIjoiQ2FsaWJyaSIsIklzQm9sZCI6dHJ1ZSwiSXNJdGFsaWMiOmZhbHNlLCJJc1VuZGVybGluZWQiOmZhbHNlLCJGb3JlZ3JvdW5kQ29sb3IiOiJPcmFuZ2VSZWQiLCJCYWNrQ29sb3IiOm51bGx9LCJFbmRZZWFyRm9udCI6eyJGb250U2l6ZSI6MTgsIkZvbnROYW1lIjoiQ2FsaWJyaSIsIklzQm9sZCI6dHJ1ZSwiSXNJdGFsaWMiOmZhbHNlLCJJc1VuZGVybGluZWQiOmZhbHNlLCJGb3JlZ3JvdW5kQ29sb3IiOiJPcmFuZ2VSZWQiLCJCYWNrQ29sb3IiOm51bGx9LCJJc1RoaW4iOmZhbHNlLCJIYXMzREVmZmVjdCI6ZmFsc2UsIlRpbWViYW5kSXNSb3VuZGVkIjpmYWxzZSwiVGltZWJhbmRDb2xvciI6IjE3OCwgMTc4LCAxNzgiLCJUaW1lYmFuZEZvbnRTZXR0aW5ncyI6eyJGb250U2l6ZSI6MTIsIkZvbnROYW1lIjoiQ2FsaWJyaSIsIklzQm9sZCI6ZmFsc2UsIklzSXRhbGljIjpmYWxzZSwiSXNVbmRlcmxpbmVkIjpmYWxzZSwiRm9yZWdyb3VuZENvbG9yIjoiQmxhY2siLCJCYWNrQ29sb3IiOm51bGx9LCJFbGFwc2VkVGltZUNvbG9yIjoiMjU1LCAxOTIsIDAiLCJFbGFwc2VkVGltZVN0eWxlIjowLCJUb2RheU1hcmtlclBvc2l0aW9uIjowLCJDYXBzUG9zaXRpb24iOjB9LCJEZWZhdWx0TWlsZXN0b25lU2V0dGluZ3MiOnsiRmxhZ0Nvbm5lY3RvclNldHRpbmdzIjp7IkNvbG9yIjoiNzksIDEyOSwgMTg5IiwiSXNWaXNpYmxlIjpmYWxzZSwiTGluZVdlaWdodCI6MC4xfSwiRGF0ZUZvcm1hdCI6eyJGb3JtYXRTdHJpbmciOiJNL2QveXl5eSIsIlNlcGFyYXRvciI6Ii8iLCJVc2VJbnRlcm5hdGlvbmFsRGF0ZUZvcm1hdCI6ZmFsc2V9LC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iLCJJc1Zpc2libGUiOmZhbHNlLCJMaW5lV2VpZ2h0IjowLjF9fSwiRGVmYXVsdFRhc2tTZXR0aW5ncyI6eyJEYXRlRm9udFNldHRpbmdzIjp7IkZvbnRTaXplIjoxMCwiRm9udE5hbWUiOiJDYWxpYnJpIiwiSXNCb2xkIjpmYWxzZSwiSXNJdGFsaWMiOmZhbHNlLCJJc1VuZGVybGluZWQiOmZhbHNlLCJGb3JlZ3JvdW5kQ29sb3IiOiIzMSwgNzMsIDEyNiIsIkJhY2tDb2xvciI6bnVsbH0sIlN0YXJ0RGF0ZUZvbnRTZXR0aW5ncyI6eyJGb250U2l6ZSI6MTIsIkZvbnROYW1lIjoiQ2FsaWJyaSIsIklzQm9sZCI6ZmFsc2UsIklzSXRhbGljIjpmYWxzZSwiSXNVbmRlcmxpbmVkIjpmYWxzZSwiRm9yZWdyb3VuZENvbG9yIjoiV2hpdGUiLCJCYWNrQ29sb3IiOm51bGx9LCJFbmREYXRlRm9udFNldHRpbmdzIjp7IkZvbnRTaXplIjoxMiwiRm9udE5hbWUiOiJDYWxpYnJpIiwiSXNCb2xkIjpmYWxzZSwiSXNJdGFsaWMiOmZhbHNlLCJJc1VuZGVybGluZWQiOmZhbHNlLCJGb3JlZ3JvdW5kQ29sb3IiOiJXaGl0ZSIsIkJhY2tDb2xvciI6bnVsbH0sIkR1cmF0aW9uRm9udFNldHRpbmdzIjp7IkZvbnRTaXplIjoxMCwiRm9udE5hbWUiOiJDYWxpYnJpIiwiSXNCb2xkIjpmYWxzZSwiSXNJdGFsaWMiOmZhbHNlLCJJc1VuZGVybGluZWQiOmZhbHNlLCJGb3JlZ3JvdW5kQ29sb3IiOiIxOTIsIDgwLCA3NyIsIkJhY2tDb2xvciI6bnVsbH0sIklzVGhpY2siOmZhbHNlLCJUYXNrc0Fib3ZlVGltZWJhbmQiOnRydWUsIkRhdGVGb3JtYXQiOnsiRm9ybWF0U3RyaW5nIjoiTS9kL3l5eXkiLCJTZXBhcmF0b3IiOiIvIiwiVXNlSW50ZXJuYXRpb25hbERhdGVGb3JtYXQiOmZhbHNlfSwiRHVyYXRpb25Qb3NpdGlvbiI6MiwiRHVyYXRpb25Gb3JtYXQiOjAsIlJlbmRlckxvbmdUYXNrVGl0bGVBYm92ZVRhc2tTaGFwZSI6ZmFsc2UsIklzSG9yaXpvbnRhbENvbm5lY3RvclZpc2libGUiOnRydWUsIklzVmVydGljYWxDb25uZWN0b3JWaXNpYmxlIjpmYWxzZSwiSW50ZXJ2YWxUZXh0UG9zaXRpb24iOjMsIkludGVydmFsRGF0ZVBvc2l0aW9uIjoyLCJUaXRsZVdpZHRoIjpudWxsLCJUaXRsZUZvbnRTZXR0aW5ncyI6eyJGb250U2l6ZSI6MTEsIkZvbnROYW1lIjoiQ2FsaWJyaSIsIklzQm9sZCI6dHJ1ZSwiSXNJdGFsaWMiOmZhbHNlLCJJc1VuZGVybGluZWQiOmZhbHNlLCJGb3JlZ3JvdW5kQ29sb3IiOiJCbGFjayIsIkJhY2tDb2xvciI6bnVsbH0sIlRhc2tzU3BhY2luZyI6NSwiU2hhcGVIZWlnaHQiOjE2LjAsIlZlcnRpY2FsQ29ubmVjdG9yU2V0dGluZ3MiOnsiQ29sb3IiOiIyMDQsIDIwNCwgMjA0IiwiSXNWaXNpYmxlIjpmYWxzZSwiTGluZVdlaWdodCI6MC4wfSwiSG9yaXpvbnRhbENvbm5lY3RvclNldHRpbmdzIjp7IkNvbG9yIjoiMjA0LCAyMDQsIDIwNCIsIklzVmlzaWJsZSI6dHJ1ZSwiTGluZVdlaWdodCI6MC4xfSwiVGFza1NoYXBlQm9yZGVyU2V0dGluZ3MiOnsiQ29sb3IiOiJSZWQiLCJMaW5lV2VpZ2h0IjowLjB9LCJTbWFydFRpdGxlRm9yZWdyb3VuZCI6IiIsIlNtYXJ0VGl0bGVGb3JlZ3JvdW5kSXNBY3RpdmUiOmZhbHNlLCJTbWFydER1cmF0aW9uRm9yZWdyb3VuZCI6IiIsIlNtYXJ0RHVyYXRpb25Gb3JlZ3JvdW5kSXNBY3RpdmUiOmZhbHNlLCJTbWFydERhdGVGb3JlZ3JvdW5kIjoiIiwiU21hcnREYXRlRm9yZWdyb3VuZElzQWN0aXZlIjpmYWxzZSwiU21hcnRQZXJjZW50YWdlQ29tcGxldGVkRm9yZWdyb3VuZCI6IiIsIlNtYXJ0UGVyY2VudGFnZUNvbXBsZXRlZElzQWN0aXZlIjpmYWxzZSwiSW5jbHVkZU5vbldvcmtpbmdEYXlzSW5EdXJhdGlvbiI6dHJ1ZSwiV29ya2luZ0RheXMiOjMxLCJQZXJjZW50YWdlQ29tcGxldGVkRm9udFNldHRpbmdzIjp7IkZvbnRTaXplIjoxMCwiRm9udE5hbWUiOiJDYWxpYnJpIiwiSXNCb2xkIjpmYWxzZSwiSXNJdGFsaWMiOmZhbHNlLCJJc1VuZGVybGluZWQiOmZhbHNlLCJGb3JlZ3JvdW5kQ29sb3IiOiIxOTIsIDgwLCA3NyIsIkJhY2tDb2xvciI6bnVsbH0sIlBlcmNlbnRhZ2VDb21wbGV0ZWRQb3NpdGlvbiI6MH0sIlNjYWxlU2V0dGluZ3MiOnsiRGF0ZUZvcm1hdCI6Ik1NTSIsIkludGVydmFsVHlwZSI6NCwiVXNlQXV0b21hdGljVGltZVNjYWxlIjp0cnVlLCJDdXN0b21UaW1lU2NhbGVVdGNTdGFydERhdGUiOiIyMDA2LTAxLTAxVDAwOjAwOjAwWiIsIkN1c3RvbVRpbWVTY2FsZVV0Y0VuZERhdGUiOiIyMDE0LTA1LTEyVDAwOjAwOjAwWiJ9fSwiVGltZWJhbmRWZXJ0aWNhbFBvc2l0aW9uIjp7IlF1aWNrUG9zaXRpb24iOjEsIlJlbGF0aXZlUG9zaXRpb24iOjQ0LjQ0NDQ0MjcsIkFic29sdXRlUG9zaXRpb24iOjI0MC4wLCJQcmV2aW91c0Fic29sdXRlUG9zaXRpb24iOjI0MC4wfX0="/>
  <p:tag name="__MASTER" val="__part_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JSZW5kZXJpbmdPcHRpb25zIjp7Ik1pbGVzdG9uZXNPdmVybGFwcGluZ0hhbmRsaW5nT3B0aW9ucyI6MiwiVGFza3NXaXRoVGl0bGVzTG9uZ2VyVGhhblRoZVRhc2tTaGFwZURldGVjdGVkIjpmYWxzZX0sIlJlbmRlcmluZ01hcCI6eyJNaWxlc3RvbmVzIjpbeyJNaWxlc3RvbmVJZCI6IjA0YjJiZGEyLTI3MWMtNDcwMy1hZjE0LTI2ZWQxOGNkZTYzNSIsIlRpdGxlU2hhcGVOYW1lIjoiVGV4dEJveCA2MzMxIiwiRGF0ZVNoYXBlTmFtZSI6IlRleHRCb3ggNjMzMyIsIk1hcmtlclNoYXBlTmFtZSI6IkZsb3djaGFydDogTWVyZ2UgNjMyOSIsIkNvbm5lY3RvclNoYXBlTmFtZSI6IlN0cmFpZ2h0IENvbm5lY3RvciA2MzM1In0seyJNaWxlc3RvbmVJZCI6ImUwZjQ4MDhjLWYyOTEtNDMzOS1hYzg2LTM5ZTJkM2MwZGE3NSIsIlRpdGxlU2hhcGVOYW1lIjoiVGV4dEJveCA2MzQyIiwiRGF0ZVNoYXBlTmFtZSI6IlRleHRCb3ggNjM0NCIsIk1hcmtlclNoYXBlTmFtZSI6IkZsb3djaGFydDogTWVyZ2UgNjM0MCIsIkNvbm5lY3RvclNoYXBlTmFtZSI6IlN0cmFpZ2h0IENvbm5lY3RvciA2MzQ2In0seyJNaWxlc3RvbmVJZCI6ImExYTkwZWY4LTBiODEtNGJiYi1hZDA3LWVmNzJiYjg4NzVkNiIsIlRpdGxlU2hhcGVOYW1lIjoiVGV4dEJveCA2MzUyIiwiRGF0ZVNoYXBlTmFtZSI6IlRleHRCb3ggNjM1NCIsIk1hcmtlclNoYXBlTmFtZSI6IkZsb3djaGFydDogTWVyZ2UgNjM1MCIsIkNvbm5lY3RvclNoYXBlTmFtZSI6IlN0cmFpZ2h0IENvbm5lY3RvciA2MzU2In0seyJNaWxlc3RvbmVJZCI6IjJhM2M1ZjZjLWYyNDgtNDAyNy05MDBjLTU2NzBjMjVhZmYxMSIsIlRpdGxlU2hhcGVOYW1lIjoiVGV4dEJveCA2MzYzIiwiRGF0ZVNoYXBlTmFtZSI6IlRleHRCb3ggNjM2NSIsIk1hcmtlclNoYXBlTmFtZSI6IkZsb3djaGFydDogTWVyZ2UgNjM2MSIsIkNvbm5lY3RvclNoYXBlTmFtZSI6IlN0cmFpZ2h0IENvbm5lY3RvciA2MzY3In0seyJNaWxlc3RvbmVJZCI6ImJlYWQ2MTFkLTcwNWYtNGRkYy04NzgxLTJiNGUxZGE2Y2Y1MiIsIlRpdGxlU2hhcGVOYW1lIjoiVGV4dEJveCA2Mzc0IiwiRGF0ZVNoYXBlTmFtZSI6IlRleHRCb3ggNjM3NiIsIk1hcmtlclNoYXBlTmFtZSI6IkZsb3djaGFydDogTWVyZ2UgNjM3MiIsIkNvbm5lY3RvclNoYXBlTmFtZSI6IlN0cmFpZ2h0IENvbm5lY3RvciA2Mzc4In0seyJNaWxlc3RvbmVJZCI6ImJmMDE5OTAxLTRhMWItNGRiOC1iMDRkLWRlZmZkODYyZGJkNCIsIlRpdGxlU2hhcGVOYW1lIjoiVGV4dEJveCA2Mzg1IiwiRGF0ZVNoYXBlTmFtZSI6IlRleHRCb3ggNjM4NyIsIk1hcmtlclNoYXBlTmFtZSI6IkZsb3djaGFydDogTWVyZ2UgNjM4MyIsIkNvbm5lY3RvclNoYXBlTmFtZSI6IlN0cmFpZ2h0IENvbm5lY3RvciA2Mzg5In0seyJNaWxlc3RvbmVJZCI6IjgzZDcyYzU2LTNjN2MtNGE5OC1hYmQ2LTU3ZWM4NTMxNzQ4MyIsIlRpdGxlU2hhcGVOYW1lIjoiVGV4dEJveCA2Mzk2IiwiRGF0ZVNoYXBlTmFtZSI6IlRleHRCb3ggNjM5OCIsIk1hcmtlclNoYXBlTmFtZSI6IkZsb3djaGFydDogTWVyZ2UgNjM5NCIsIkNvbm5lY3RvclNoYXBlTmFtZSI6IlN0cmFpZ2h0IENvbm5lY3RvciA2NDAwIn0seyJNaWxlc3RvbmVJZCI6IjVkYzc3YmU0LWQwYzAtNDdiYS05ODk3LTc4MDY4YzM3ZjZmOSIsIlRpdGxlU2hhcGVOYW1lIjoiVGV4dEJveCA2NDA2IiwiRGF0ZVNoYXBlTmFtZSI6IlRleHRCb3ggNjQwOCIsIk1hcmtlclNoYXBlTmFtZSI6IkZsb3djaGFydDogTWVyZ2UgNjQwNCIsIkNvbm5lY3RvclNoYXBlTmFtZSI6IlN0cmFpZ2h0IENvbm5lY3RvciA2NDEwIn0seyJNaWxlc3RvbmVJZCI6IjQ2ZDYyNjQ4LTg3ZTItNDZhMi1iM2ZjLTRiYzcxN2M1MThlMSIsIlRpdGxlU2hhcGVOYW1lIjoiVGV4dEJveCA2NDE3IiwiRGF0ZVNoYXBlTmFtZSI6IlRleHRCb3ggNjQxOSIsIk1hcmtlclNoYXBlTmFtZSI6IkZsb3djaGFydDogTWVyZ2UgNjQxNSIsIkNvbm5lY3RvclNoYXBlTmFtZSI6IlN0cmFpZ2h0IENvbm5lY3RvciA2NDIxIn0seyJNaWxlc3RvbmVJZCI6Ijg1MjdlODQ0LTEyNzItNGU1OC05ZmQ1LTAzZTQ2MTNmM2RjMiIsIlRpdGxlU2hhcGVOYW1lIjoiVGV4dEJveCA2NDI3IiwiRGF0ZVNoYXBlTmFtZSI6IlRleHRCb3ggNjQyOSIsIk1hcmtlclNoYXBlTmFtZSI6IkZsb3djaGFydDogTWVyZ2UgNjQyNSIsIkNvbm5lY3RvclNoYXBlTmFtZSI6IlN0cmFpZ2h0IENvbm5lY3RvciA2NDMxIn0seyJNaWxlc3RvbmVJZCI6IjAzMWZiMzFhLTdkYjEtNDAyNi1hMDMxLWQwMGRmMGEzMGE3ZiIsIlRpdGxlU2hhcGVOYW1lIjoiVGV4dEJveCA2NDM4IiwiRGF0ZVNoYXBlTmFtZSI6IlRleHRCb3ggNjQ0MCIsIk1hcmtlclNoYXBlTmFtZSI6IkZsb3djaGFydDogTWVyZ2UgNjQzNiIsIkNvbm5lY3RvclNoYXBlTmFtZSI6IlN0cmFpZ2h0IENvbm5lY3RvciA2NDQyIn0seyJNaWxlc3RvbmVJZCI6ImRhMDYwY2JlLTNjNWItNGE3Ny05YjNiLTVjMjliNWIwZDg2NyIsIlRpdGxlU2hhcGVOYW1lIjoiVGV4dEJveCA2NDQ5IiwiRGF0ZVNoYXBlTmFtZSI6IlRleHRCb3ggNjQ1MSIsIk1hcmtlclNoYXBlTmFtZSI6IkZsb3djaGFydDogTWVyZ2UgNjQ0NyIsIkNvbm5lY3RvclNoYXBlTmFtZSI6IlN0cmFpZ2h0IENvbm5lY3RvciA2NDUzIn0seyJNaWxlc3RvbmVJZCI6IjM4NDAxYmY5LWJiMWUtNDUzZS05YjllLWViMWY2MzliZGJhNCIsIlRpdGxlU2hhcGVOYW1lIjoiVGV4dEJveCA2NDU5IiwiRGF0ZVNoYXBlTmFtZSI6IlRleHRCb3ggNjQ2MSIsIk1hcmtlclNoYXBlTmFtZSI6IkZsb3djaGFydDogTWVyZ2UgNjQ1NyIsIkNvbm5lY3RvclNoYXBlTmFtZSI6IlN0cmFpZ2h0IENvbm5lY3RvciA2NDYzIn0seyJNaWxlc3RvbmVJZCI6ImRiZmM4Zjk3LThmNmUtNDQwMy05ZGFmLTEwMzMzYjllMDZjZSIsIlRpdGxlU2hhcGVOYW1lIjoiVGV4dEJveCA2NDcwIiwiRGF0ZVNoYXBlTmFtZSI6IlRleHRCb3ggNjQ3MiIsIk1hcmtlclNoYXBlTmFtZSI6IkZsb3djaGFydDogTWVyZ2UgNjQ2OCIsIkNvbm5lY3RvclNoYXBlTmFtZSI6IlN0cmFpZ2h0IENvbm5lY3RvciA2NDc0In1dLCJUYXNrcyI6W10sIlRpbWViYW5kIjp7IkVsYXBzZWRUaW1lU2hhcGVOYW1lIjpudWxsLCJUb2RheU1hcmtlclNoYXBlTmFtZSI6bnVsbCwiVG9kYXlNYXJrZXJUZXh0U2hhcGVOYW1lIjpudWxsLCJSaWdodEVuZENhcHNTaGFwZU5hbWUiOm51bGwsIkxlZnRFbmRDYXBzU2hhcGVOYW1lIjpudWxsLCJFbGFwc2VkUmVjdGFuZ2xlU2hhcGVOYW1lIjpudWxsLCJTZWdtZW50U2hhcGVzTmFtZXMiOlsiUmVjdGFuZ2xlIDYyOTkiLCJUZXh0Qm94IDYzMDEiLCJTdHJhaWdodCBDb25uZWN0b3IgNjMwMyIsIlRleHRCb3ggNjMwNCIsIlN0cmFpZ2h0IENvbm5lY3RvciA2MzA2IiwiVGV4dEJveCA2MzA3IiwiU3RyYWlnaHQgQ29ubmVjdG9yIDYzMDkiLCJUZXh0Qm94IDYzMTAiLCJTdHJhaWdodCBDb25uZWN0b3IgNjMxMiIsIlRleHRCb3ggNjMxMyIsIlN0cmFpZ2h0IENvbm5lY3RvciA2MzE1IiwiVGV4dEJveCA2MzE2IiwiU3RyYWlnaHQgQ29ubmVjdG9yIDYzMTgiLCJUZXh0Qm94IDYzMTkiLCJTdHJhaWdodCBDb25uZWN0b3IgNjMyMSIsIlRleHRCb3ggNjMyMiIsIlN0cmFpZ2h0IENvbm5lY3RvciA2MzI0IiwiVGV4dEJveCA2MzI1Il19fSwiRWRpdGlvbiI6MCwiSXNQbHVzRWRpdGlvbiI6ZmFsc2UsIkN1bHR1cmVJbmZvTmFtZSI6ImVuLVVTIiwiVmVyc2lvbiI6IjIuMy4wLjAiLCJPcmlnaW5hbEFzc2VtYmx5VmVyc2lvbiI6IjIuMDEuMjQuMDAiLCJNaWxlc3RvbmVzIjpbeyJEYXRlRm9ybWF0Ijp7IkZvcm1hdFN0cmluZyI6Ik0vZC95eXl5IiwiU2VwYXJhdG9yIjoiLyIsIlVzZUludGVybmF0aW9uYWxEYXRlRm9ybWF0IjpmYWxzZX0sIkludGVybmFsSWQiOiJkYmZjOGY5Ny04ZjZlLTQ0MDMtOWRhZi0xMDMzM2I5ZTA2Y2UiLCJUaXRsZUxlZnQiOjExNC4zNSwiVGl0bGVUb3AiOjEzNC4yMDgxMTUsIlRpdGxlSGVpZ2h0IjoyMS4zMjYyMiwiVGl0bGVUb3BJc0N1c3RvbSI6ZmFsc2UsIlRpdGxlV2lkdGgiOjEwNS4wLCJDb2xvciI6IjExNSwgMTE1LCAxMTUiLCJVdGNEYXRlIjoiMjAwNi0wMS0wMVQwMDowMDowMFoiLCJOb3RlIjpudWxsLCJUaXRsZSI6IlBhcnNvbnMgJiBCZXN0IFBhcmFuYSB3b3JrIiwiU3R5bGUiOjIsIkJlbG93VGltZWJhbmQiOmZhbHN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3OSwgMTI5LCAxODkiLCJJc1Zpc2libGUiOmZhbHNlLCJMaW5lV2VpZ2h0IjowLjF9fSwiSGlkZURhdGUiOmZhbHNlLCJTaGFwZVRvcCI6MTQ1LjQyOTg0LCJRdWlja1NoYXBlU2l6ZSI6MSwiSXNWaXNpYmxlIjp0cnVlfSx7IkRhdGVGb3JtYXQiOnsiRm9ybWF0U3RyaW5nIjoiTS9kL3l5eXkiLCJTZXBhcmF0b3IiOiIvIiwiVXNlSW50ZXJuYXRpb25hbERhdGVGb3JtYXQiOmZhbHNlfSwiSW50ZXJuYWxJZCI6IjM4NDAxYmY5LWJiMWUtNDUzZS05YjllLWViMWY2MzliZGJhNCIsIlRpdGxlTGVmdCI6MTc4LjUzODksIlRpdGxlVG9wIjoxOTMuNTQ5ODM1LCJUaXRsZUhlaWdodCI6MTAuNjYzMTUsIlRpdGxlVG9wSXNDdXN0b20iOmZhbHNlLCJUaXRsZVdpZHRoIjoxMDMuMjUsIkNvbG9yIjoiMTE1LCAxMTUsIDExNSIsIlV0Y0RhdGUiOiIyMDA3LTAyLTAxVDAwOjAwOjAwWiIsIk5vdGUiOm51bGwsIlRpdGxlIjoiUmlsZXkgY29uZmx1ZW5jZSB3b3JrIiwiU3R5bGUiOjIsIkJlbG93VGltZWJhbmQiOmZhbHN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xMTUsIDExNSwgMTE1IiwiSXNWaXNpYmxlIjpmYWxzZSwiTGluZVdlaWdodCI6MC4xfX0sIkhpZGVEYXRlIjpmYWxzZSwiU2hhcGVUb3AiOjE5OS40NCwiUXVpY2tTaGFwZVNpemUiOjEsIklzVmlzaWJsZSI6dHJ1ZX0seyJEYXRlRm9ybWF0Ijp7IkZvcm1hdFN0cmluZyI6Ik0vZC95eXl5IiwiU2VwYXJhdG9yIjoiLyIsIlVzZUludGVybmF0aW9uYWxEYXRlRm9ybWF0IjpmYWxzZX0sIkludGVybmFsSWQiOiIwMzFmYjMxYS03ZGIxLTQwMjYtYTAzMS1kMDBkZjBhMzBhN2YiLCJUaXRsZUxlZnQiOjI2Ny4yMDM3NjYsIlRpdGxlVG9wIjoxMzkuNTM5Njg4LCJUaXRsZUhlaWdodCI6MTAuNjYzMTUsIlRpdGxlVG9wSXNDdXN0b20iOmZhbHNlLCJUaXRsZVdpZHRoIjoxMTguMjUsIkNvbG9yIjoiMTE1LCAxMTUsIDExNSIsIlV0Y0RhdGUiOiIyMDA4LTA4LTAxVDAwOjAwOjAwWiIsIk5vdGUiOm51bGwsIlRpdGxlIjoiRW5nZWwgYmVnaW5zIGNvbnRyaWJ1dGluZyIsIlN0eWxlIjoyLCJCZWxvd1RpbWViYW5kIjpmYWxz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TE1LCAxMTUsIDExNSIsIklzVmlzaWJsZSI6ZmFsc2UsIkxpbmVXZWlnaHQiOjAuMX19LCJIaWRlRGF0ZSI6ZmFsc2UsIlNoYXBlVG9wIjoxNDUuNDI5ODQsIlF1aWNrU2hhcGVTaXplIjoxLCJJc1Zpc2libGUiOnRydWV9LHsiRGF0ZUZvcm1hdCI6eyJGb3JtYXRTdHJpbmciOiJNL2QveXl5eSIsIlNlcGFyYXRvciI6Ii8iLCJVc2VJbnRlcm5hdGlvbmFsRGF0ZUZvcm1hdCI6ZmFsc2V9LCJJbnRlcm5hbElkIjoiODUyN2U4NDQtMTI3Mi00ZTU4LTlmZDUtMDNlNDYxM2YzZGMyIiwiVGl0bGVMZWZ0IjoyODYuOTc5MTI2LCJUaXRsZVRvcCI6MTkzLjU0OTgzNSwiVGl0bGVIZWlnaHQiOjEwLjY2MzE1LCJUaXRsZVRvcElzQ3VzdG9tIjpmYWxzZSwiVGl0bGVXaWR0aCI6MTA1LjAsIkNvbG9yIjoiMTE1LCAxMTUsIDExNSIsIlV0Y0RhdGUiOiIyMDA4LTEyLTAxVDAwOjAwOjAwWiIsIk5vdGUiOm51bGwsIlRpdGxlIjoiSmFja3NvbiBidWlsZHMgVk1UIHYxIiwiU3R5bGUiOjIsIkJlbG93VGltZWJhbmQiOmZhbHN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xMTUsIDExNSwgMTE1IiwiSXNWaXNpYmxlIjpmYWxzZSwiTGluZVdlaWdodCI6MC4xfX0sIkhpZGVEYXRlIjpmYWxzZSwiU2hhcGVUb3AiOjE5OS40NCwiUXVpY2tTaGFwZVNpemUiOjEsIklzVmlzaWJsZSI6dHJ1ZX0seyJEYXRlRm9ybWF0Ijp7IkZvcm1hdFN0cmluZyI6Ik0vZC95eXl5IiwiU2VwYXJhdG9yIjoiLyIsIlVzZUludGVybmF0aW9uYWxEYXRlRm9ybWF0IjpmYWxzZX0sIkludGVybmFsSWQiOiI0NmQ2MjY0OC04N2UyLTQ2YTItYjNmYy00YmM3MTdjNTE4ZTEiLCJUaXRsZUxlZnQiOjMzMS4zOTI2NywiVGl0bGVUb3AiOjMzNi44OTgzNDYsIlRpdGxlSGVpZ2h0IjoyMS4zMjYyMiwiVGl0bGVUb3BJc0N1c3RvbSI6ZmFsc2UsIlRpdGxlV2lkdGgiOjExOC4wLCJDb2xvciI6IjAsIDExNSwgMCIsIlV0Y0RhdGUiOiIyMDA5LTA5LTAxVDAwOjAwOjAwWiIsIk5vdGUiOm51bGwsIlRpdGxlIjoiU2FudGEgRmUsIEFyZ2VudGluYSBzaG9ydCBjb3Vyc2UiLCJTdHlsZSI6MiwiQmVsb3dUaW1lYmFuZCI6dHJ1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TE1LCAxMTUsIDExNSIsIklzVmlzaWJsZSI6ZmFsc2UsIkxpbmVXZWlnaHQiOjAuMX19LCJIaWRlRGF0ZSI6ZmFsc2UsIlNoYXBlVG9wIjozNDguMTIsIlF1aWNrU2hhcGVTaXplIjoxLCJJc1Zpc2libGUiOnRydWV9LHsiRGF0ZUZvcm1hdCI6eyJGb3JtYXRTdHJpbmciOiJNL2QveXl5eSIsIlNlcGFyYXRvciI6Ii8iLCJVc2VJbnRlcm5hdGlvbmFsRGF0ZUZvcm1hdCI6ZmFsc2V9LCJJbnRlcm5hbElkIjoiNWRjNzdiZTQtZDBjMC00N2JhLTk4OTctNzgwNjhjMzdmNmY5IiwiVGl0bGVMZWZ0Ijo0MTkuODk1NSwiVGl0bGVUb3AiOjI5NC4xMDk4MzMsIlRpdGxlSGVpZ2h0IjoxMC42NjMxNSwiVGl0bGVUb3BJc0N1c3RvbSI6ZmFsc2UsIlRpdGxlV2lkdGgiOjkyLjYyNTA0LCJDb2xvciI6IjAsIDExNSwgMCIsIlV0Y0RhdGUiOiIyMDExLTAzLTAxVDAwOjAwOjAwWiIsIk5vdGUiOm51bGwsIlRpdGxlIjoiVGFtcGEgc2hvcnQgY291cnNlIiwiU3R5bGUiOjIsIkJlbG93VGltZWJhbmQiOnRydW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ExNSwgMTE1LCAxMTUiLCJJc1Zpc2libGUiOmZhbHNlLCJMaW5lV2VpZ2h0IjowLjF9fSwiSGlkZURhdGUiOmZhbHNlLCJTaGFwZVRvcCI6MzAwLjAsIlF1aWNrU2hhcGVTaXplIjoxLCJJc1Zpc2libGUiOnRydWV9LHsiRGF0ZUZvcm1hdCI6eyJGb3JtYXRTdHJpbmciOiJNL2QveXl5eSIsIlNlcGFyYXRvciI6Ii8iLCJVc2VJbnRlcm5hdGlvbmFsRGF0ZUZvcm1hdCI6ZmFsc2V9LCJJbnRlcm5hbElkIjoiODNkNzJjNTYtM2M3Yy00YTk4LWFiZDYtNTdlYzg1MzE3NDgzIiwiVGl0bGVMZWZ0Ijo1MDQuMDIxODIsIlRpdGxlVG9wIjozNzMuODk5NywiVGl0bGVIZWlnaHQiOjEwLjY2MzE1LCJUaXRsZVRvcElzQ3VzdG9tIjpmYWxzZSwiVGl0bGVXaWR0aCI6MTA1LjEyNTAzOCwiQ29sb3IiOiIwLCAxMTUsIDAiLCJVdGNEYXRlIjoiMjAxMi0wOC0wMVQwMDowMDowMFoiLCJOb3RlIjpudWxsLCJUaXRsZSI6IlNub3diaXJkIHNob3J0IGNvdXJzZSIsIlN0eWxlIjoyLCJCZWxvd1RpbWViYW5kIjp0cnV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xMTUsIDExNSwgMTE1IiwiSXNWaXNpYmxlIjpmYWxzZSwiTGluZVdlaWdodCI6MC4xfX0sIkhpZGVEYXRlIjpmYWxzZSwiU2hhcGVUb3AiOjM3OS43ODk4NTYsIlF1aWNrU2hhcGVTaXplIjoxLCJJc1Zpc2libGUiOnRydWV9LHsiRGF0ZUZvcm1hdCI6eyJGb3JtYXRTdHJpbmciOiJNL2QveXl5eSIsIlNlcGFyYXRvciI6Ii8iLCJVc2VJbnRlcm5hdGlvbmFsRGF0ZUZvcm1hdCI6ZmFsc2V9LCJJbnRlcm5hbElkIjoiYmYwMTk5MDEtNGExYi00ZGI4LWIwNGQtZGVmZmQ4NjJkYmQ0IiwiVGl0bGVMZWZ0Ijo1MDkuMDQ2NywiVGl0bGVUb3AiOjYxLjc5MTQ5NjMsIlRpdGxlSGVpZ2h0IjoxMC42NjMxNSwiVGl0bGVUb3BJc0N1c3RvbSI6ZmFsc2UsIlRpdGxlV2lkdGgiOjExNC4zNzUwMzgsIkNvbG9yIjoiMCwgMCwgMCIsIlV0Y0RhdGUiOiIyMDEyLTA5LTAxVDAwOjAwOjAwWiIsIk5vdGUiOm51bGwsIlRpdGxlIjoiTWF0aHdvcmtzIGNvbnN1bHRhdGlvbiIsIlN0eWxlIjoyLCJCZWxvd1RpbWViYW5kIjpmYWxz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TE1LCAxMTUsIDExNSIsIklzVmlzaWJsZSI6ZmFsc2UsIkxpbmVXZWlnaHQiOjAuMX19LCJIaWRlRGF0ZSI6ZmFsc2UsIlNoYXBlVG9wIjo2Ny42ODE2NTU5LCJRdWlja1NoYXBlU2l6ZSI6MSwiSXNWaXNpYmxlIjp0cnVlfSx7IkRhdGVGb3JtYXQiOnsiRm9ybWF0U3RyaW5nIjoiTS9kL3l5eXkiLCJTZXBhcmF0b3IiOiIvIiwiVXNlSW50ZXJuYXRpb25hbERhdGVGb3JtYXQiOmZhbHNlfSwiSW50ZXJuYWxJZCI6ImJlYWQ2MTFkLTcwNWYtNGRkYy04NzgxLTJiNGUxZGE2Y2Y1MiIsIlRpdGxlTGVmdCI6NTE4LjQ0ODEsIlRpdGxlVG9wIjoxMDUuMjQxNjUzLCJUaXRsZUhlaWdodCI6MTAuNjYzMTUsIlRpdGxlVG9wSXNDdXN0b20iOmZhbHNlLCJUaXRsZVdpZHRoIjo1Mi42MjUwNCwiQ29sb3IiOiIxNzgsIDE0LCAxOCIsIlV0Y0RhdGUiOiIyMDEyLTEwLTI5VDAwOjAwOjAwWiIsIk5vdGUiOm51bGwsIlRpdGxlIjoiRVNQTCBwYXBlciIsIlN0eWxlIjoyLCJCZWxvd1RpbWViYW5kIjpmYWxz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TE1LCAxMTUsIDExNSIsIklzVmlzaWJsZSI6ZmFsc2UsIkxpbmVXZWlnaHQiOjAuMX19LCJIaWRlRGF0ZSI6ZmFsc2UsIlNoYXBlVG9wIjoxMTEuMTMxODEzLCJRdWlja1NoYXBlU2l6ZSI6MSwiSXNWaXNpYmxlIjp0cnVlfSx7IkRhdGVGb3JtYXQiOnsiRm9ybWF0U3RyaW5nIjoiTS9kL3l5eXkiLCJTZXBhcmF0b3IiOiIvIiwiVXNlSW50ZXJuYXRpb25hbERhdGVGb3JtYXQiOmZhbHNlfSwiSW50ZXJuYWxJZCI6IjJhM2M1ZjZjLWYyNDgtNDAyNy05MDBjLTU2NzBjMjVhZmYxMSIsIlRpdGxlTGVmdCI6NTQ4LjI3MzI1NCwiVGl0bGVUb3AiOjE0OS4zOTU3NTIsIlRpdGxlSGVpZ2h0IjoxMC42NjMxNSwiVGl0bGVUb3BJc0N1c3RvbSI6ZmFsc2UsIlRpdGxlV2lkdGgiOjEwOS41LCJDb2xvciI6IjExNSwgMTE1LCAxMTUiLCJVdGNEYXRlIjoiMjAxMy0wNS0wMVQwMDowMDowMFoiLCJOb3RlIjpudWxsLCJUaXRsZSI6IlZNVCB2ZXJzaW9uIDQgcmVsZWFzZWQiLCJTdHlsZSI6MiwiQmVsb3dUaW1lYmFuZCI6ZmFsc2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ExNSwgMTE1LCAxMTUiLCJJc1Zpc2libGUiOmZhbHNlLCJMaW5lV2VpZ2h0IjowLjF9fSwiSGlkZURhdGUiOmZhbHNlLCJTaGFwZVRvcCI6MTU1LjI4NTksIlF1aWNrU2hhcGVTaXplIjoxLCJJc1Zpc2libGUiOnRydWV9LHsiRGF0ZUZvcm1hdCI6eyJGb3JtYXRTdHJpbmciOiJNL2QveXl5eSIsIlNlcGFyYXRvciI6Ii8iLCJVc2VJbnRlcm5hdGlvbmFsRGF0ZUZvcm1hdCI6ZmFsc2V9LCJJbnRlcm5hbElkIjoiYTFhOTBlZjgtMGI4MS00YmJiLWFkMDctZWY3MmJiODg3NWQ2IiwiVGl0bGVMZWZ0Ijo1NTEuNjc3MiwiVGl0bGVUb3AiOjE5Mi44NDU5LCJUaXRsZUhlaWdodCI6MTAuNjYzMTUsIlRpdGxlVG9wSXNDdXN0b20iOmZhbHNlLCJUaXRsZVdpZHRoIjo3MS42MjUwNCwiQ29sb3IiOiIxNzgsIDE0LCAxOCIsIlV0Y0RhdGUiOiIyMDEzLTA1LTIyVDAwOjAwOjAwWiIsIk5vdGUiOm51bGwsIlRpdGxlIjoiVk1UIGZhY3Qgc2hlZXQiLCJTdHlsZSI6MiwiQmVsb3dUaW1lYmFuZCI6ZmFsc2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ExNSwgMTE1LCAxMTUiLCJJc1Zpc2libGUiOmZhbHNlLCJMaW5lV2VpZ2h0IjowLjF9fSwiSGlkZURhdGUiOmZhbHNlLCJTaGFwZVRvcCI6MTk4LjczNjA2OSwiUXVpY2tTaGFwZVNpemUiOjEsIklzVmlzaWJsZSI6dHJ1ZX0seyJEYXRlRm9ybWF0Ijp7IkZvcm1hdFN0cmluZyI6Ik0vZC95eXl5IiwiU2VwYXJhdG9yIjoiLyIsIlVzZUludGVybmF0aW9uYWxEYXRlRm9ybWF0IjpmYWxzZX0sIkludGVybmFsSWQiOiJlMGY0ODA4Yy1mMjkxLTQzMzktYWM4Ni0zOWUyZDNjMGRhNzUiLCJUaXRsZUxlZnQiOjU2OS41MDc0LCJUaXRsZVRvcCI6MzQyLjIyOTgyOCwiVGl0bGVIZWlnaHQiOjEwLjY2MzE1LCJUaXRsZVRvcElzQ3VzdG9tIjpmYWxzZSwiVGl0bGVXaWR0aCI6MTIxLjI1LCJDb2xvciI6IjAsIDExNSwgMCIsIlV0Y0RhdGUiOiIyMDEzLTA5LTA5VDAwOjAwOjAwWiIsIk5vdGUiOm51bGwsIlRpdGxlIjoiMXN0IHZlbG9jaXR5IG1hcHBpbmcgY2xhc3MiLCJTdHlsZSI6MiwiQmVsb3dUaW1lYmFuZCI6dHJ1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TE1LCAxMTUsIDExNSIsIklzVmlzaWJsZSI6ZmFsc2UsIkxpbmVXZWlnaHQiOjAuMX19LCJIaWRlRGF0ZSI6ZmFsc2UsIlNoYXBlVG9wIjozNDguMTIsIlF1aWNrU2hhcGVTaXplIjoxLCJJc1Zpc2libGUiOnRydWV9LHsiRGF0ZUZvcm1hdCI6eyJGb3JtYXRTdHJpbmciOiJNL2QveXl5eSIsIlNlcGFyYXRvciI6Ii8iLCJVc2VJbnRlcm5hdGlvbmFsRGF0ZUZvcm1hdCI6ZmFsc2V9LCJJbnRlcm5hbElkIjoiMDRiMmJkYTItMjcxYy00NzAzLWFmMTQtMjZlZDE4Y2RlNjM1IiwiVGl0bGVMZWZ0Ijo2MDkuMjIwMiwiVGl0bGVUb3AiOjI4OC43NzgzNTEsIlRpdGxlSGVpZ2h0IjoyMS4zMjYyMiwiVGl0bGVUb3BJc0N1c3RvbSI6ZmFsc2UsIlRpdGxlV2lkdGgiOjEwMC43NSwiQ29sb3IiOiIwLCAxMTUsIDAiLCJVdGNEYXRlIjoiMjAxNC0wNS0xMlQwMDowMDowMFoiLCJOb3RlIjpudWxsLCJUaXRsZSI6IjJuZCB2ZWxvY2l0eSBtYXBwaW5nIGNsYXNzIiwiU3R5bGUiOjIsIkJlbG93VGltZWJhbmQiOnRydW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ExNSwgMTE1LCAxMTUiLCJJc1Zpc2libGUiOmZhbHNlLCJMaW5lV2VpZ2h0IjowLjF9fSwiSGlkZURhdGUiOmZhbHNlLCJTaGFwZVRvcCI6MzAwLjAsIlF1aWNrU2hhcGVTaXplIjoxLCJJc1Zpc2libGUiOnRydWV9LHsiRGF0ZUZvcm1hdCI6eyJGb3JtYXRTdHJpbmciOiJNL2QveXl5eSIsIlNlcGFyYXRvciI6Ii8iLCJVc2VJbnRlcm5hdGlvbmFsRGF0ZUZvcm1hdCI6ZmFsc2V9LCJJbnRlcm5hbElkIjoiZGEwNjBjYmUtM2M1Yi00YTc3LTliM2ItNWMyOWI1YjBkODY3IiwiVGl0bGVMZWZ0IjoyNjIuMTc4OSwiVGl0bGVUb3AiOjk2LjA4OTUzLCJUaXRsZUhlaWdodCI6MTAuNjYzMTUsIlRpdGxlVG9wSXNDdXN0b20iOmZhbHNlLCJUaXRsZVdpZHRoIjo5OC44NzUwNCwiQ29sb3IiOiIxMTUsIDExNSwgMTE1IiwiVXRjRGF0ZSI6IjIwMDgtMDctMDFUMDA6MDA6MDBaIiwiTm90ZSI6bnVsbCwiVGl0bGUiOiJDenViYSBTdC4gQ2xhaXJlIHdvcmsiLCJTdHlsZSI6MiwiQmVsb3dUaW1lYmFuZCI6ZmFsc2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ExNSwgMTE1LCAxMTUiLCJJc1Zpc2libGUiOmZhbHNlLCJMaW5lV2VpZ2h0IjowLjF9fSwiSGlkZURhdGUiOmZhbHNlLCJTaGFwZVRvcCI6MTAxLjk3OTY4MywiUXVpY2tTaGFwZVNpemUiOjEsIklzVmlzaWJsZSI6dHJ1ZX1dLCJUaW1lTGluZVR5cGUiOjEsIlRhc2tzIjpbXSwiU3R5bGUiOnsiVGltZWxpbmVTZXR0aW5ncyI6eyJUb2RheU1hcmtlckNvbG9yIjoiUmVkIiwiVG9kYXlNYXJrZXJGb250U2V0dGluZ3MiOnsiRm9udFNpemUiOjEyLCJGb250TmFtZSI6IkNhbGlicmkiLCJJc0JvbGQiOmZhbHNlLCJJc0l0YWxpYyI6ZmFsc2UsIklzVW5kZXJsaW5lZCI6ZmFsc2UsIkZvcmVncm91bmRDb2xvciI6IkJsYWNrIiwiQmFja0NvbG9yIjpudWxsfSwiU3RhcnRZZWFyRm9udCI6eyJGb250U2l6ZSI6MTgsIkZvbnROYW1lIjoiQ2FsaWJyaSIsIklzQm9sZCI6dHJ1ZSwiSXNJdGFsaWMiOmZhbHNlLCJJc1VuZGVybGluZWQiOmZhbHNlLCJGb3JlZ3JvdW5kQ29sb3IiOiJPcmFuZ2VSZWQiLCJCYWNrQ29sb3IiOm51bGx9LCJFbmRZZWFyRm9udCI6eyJGb250U2l6ZSI6MTgsIkZvbnROYW1lIjoiQ2FsaWJyaSIsIklzQm9sZCI6dHJ1ZSwiSXNJdGFsaWMiOmZhbHNlLCJJc1VuZGVybGluZWQiOmZhbHNlLCJGb3JlZ3JvdW5kQ29sb3IiOiJPcmFuZ2VSZWQiLCJCYWNrQ29sb3IiOm51bGx9LCJJc1RoaW4iOmZhbHNlLCJIYXMzREVmZmVjdCI6ZmFsc2UsIlRpbWViYW5kSXNSb3VuZGVkIjpmYWxzZSwiVGltZWJhbmRDb2xvciI6IjE3OCwgMTc4LCAxNzgiLCJUaW1lYmFuZEZvbnRTZXR0aW5ncyI6eyJGb250U2l6ZSI6MTIsIkZvbnROYW1lIjoiQ2FsaWJyaSIsIklzQm9sZCI6ZmFsc2UsIklzSXRhbGljIjpmYWxzZSwiSXNVbmRlcmxpbmVkIjpmYWxzZSwiRm9yZWdyb3VuZENvbG9yIjoiQmxhY2siLCJCYWNrQ29sb3IiOm51bGx9LCJFbGFwc2VkVGltZUNvbG9yIjoiMjU1LCAxOTIsIDAiLCJFbGFwc2VkVGltZVN0eWxlIjowLCJUb2RheU1hcmtlclBvc2l0aW9uIjowLCJDYXBzUG9zaXRpb24iOjB9LCJEZWZhdWx0TWlsZXN0b25lU2V0dGluZ3MiOnsiRmxhZ0Nvbm5lY3RvclNldHRpbmdzIjp7IkNvbG9yIjoiNzksIDEyOSwgMTg5IiwiSXNWaXNpYmxlIjpmYWxzZSwiTGluZVdlaWdodCI6MC4xfSwiRGF0ZUZvcm1hdCI6eyJGb3JtYXRTdHJpbmciOiJNL2QveXl5eSIsIlNlcGFyYXRvciI6Ii8iLCJVc2VJbnRlcm5hdGlvbmFsRGF0ZUZvcm1hdCI6ZmFsc2V9LC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iLCJJc1Zpc2libGUiOmZhbHNlLCJMaW5lV2VpZ2h0IjowLjF9fSwiRGVmYXVsdFRhc2tTZXR0aW5ncyI6eyJEYXRlRm9udFNldHRpbmdzIjp7IkZvbnRTaXplIjoxMCwiRm9udE5hbWUiOiJDYWxpYnJpIiwiSXNCb2xkIjpmYWxzZSwiSXNJdGFsaWMiOmZhbHNlLCJJc1VuZGVybGluZWQiOmZhbHNlLCJGb3JlZ3JvdW5kQ29sb3IiOiIzMSwgNzMsIDEyNiIsIkJhY2tDb2xvciI6bnVsbH0sIlN0YXJ0RGF0ZUZvbnRTZXR0aW5ncyI6eyJGb250U2l6ZSI6MTIsIkZvbnROYW1lIjoiQ2FsaWJyaSIsIklzQm9sZCI6ZmFsc2UsIklzSXRhbGljIjpmYWxzZSwiSXNVbmRlcmxpbmVkIjpmYWxzZSwiRm9yZWdyb3VuZENvbG9yIjoiV2hpdGUiLCJCYWNrQ29sb3IiOm51bGx9LCJFbmREYXRlRm9udFNldHRpbmdzIjp7IkZvbnRTaXplIjoxMiwiRm9udE5hbWUiOiJDYWxpYnJpIiwiSXNCb2xkIjpmYWxzZSwiSXNJdGFsaWMiOmZhbHNlLCJJc1VuZGVybGluZWQiOmZhbHNlLCJGb3JlZ3JvdW5kQ29sb3IiOiJXaGl0ZSIsIkJhY2tDb2xvciI6bnVsbH0sIkR1cmF0aW9uRm9udFNldHRpbmdzIjp7IkZvbnRTaXplIjoxMCwiRm9udE5hbWUiOiJDYWxpYnJpIiwiSXNCb2xkIjpmYWxzZSwiSXNJdGFsaWMiOmZhbHNlLCJJc1VuZGVybGluZWQiOmZhbHNlLCJGb3JlZ3JvdW5kQ29sb3IiOiIxOTIsIDgwLCA3NyIsIkJhY2tDb2xvciI6bnVsbH0sIklzVGhpY2siOmZhbHNlLCJUYXNrc0Fib3ZlVGltZWJhbmQiOnRydWUsIkRhdGVGb3JtYXQiOnsiRm9ybWF0U3RyaW5nIjoiTS9kL3l5eXkiLCJTZXBhcmF0b3IiOiIvIiwiVXNlSW50ZXJuYXRpb25hbERhdGVGb3JtYXQiOmZhbHNlfSwiRHVyYXRpb25Qb3NpdGlvbiI6MiwiRHVyYXRpb25Gb3JtYXQiOjAsIlJlbmRlckxvbmdUYXNrVGl0bGVBYm92ZVRhc2tTaGFwZSI6ZmFsc2UsIklzSG9yaXpvbnRhbENvbm5lY3RvclZpc2libGUiOnRydWUsIklzVmVydGljYWxDb25uZWN0b3JWaXNpYmxlIjpmYWxzZSwiSW50ZXJ2YWxUZXh0UG9zaXRpb24iOjMsIkludGVydmFsRGF0ZVBvc2l0aW9uIjoyLCJUaXRsZVdpZHRoIjpudWxsLCJUaXRsZUZvbnRTZXR0aW5ncyI6eyJGb250U2l6ZSI6MTEsIkZvbnROYW1lIjoiQ2FsaWJyaSIsIklzQm9sZCI6dHJ1ZSwiSXNJdGFsaWMiOmZhbHNlLCJJc1VuZGVybGluZWQiOmZhbHNlLCJGb3JlZ3JvdW5kQ29sb3IiOiJCbGFjayIsIkJhY2tDb2xvciI6bnVsbH0sIlRhc2tzU3BhY2luZyI6NSwiU2hhcGVIZWlnaHQiOjE2LjAsIlZlcnRpY2FsQ29ubmVjdG9yU2V0dGluZ3MiOnsiQ29sb3IiOiIyMDQsIDIwNCwgMjA0IiwiSXNWaXNpYmxlIjpmYWxzZSwiTGluZVdlaWdodCI6MC4wfSwiSG9yaXpvbnRhbENvbm5lY3RvclNldHRpbmdzIjp7IkNvbG9yIjoiMjA0LCAyMDQsIDIwNCIsIklzVmlzaWJsZSI6dHJ1ZSwiTGluZVdlaWdodCI6MC4xfSwiVGFza1NoYXBlQm9yZGVyU2V0dGluZ3MiOnsiQ29sb3IiOiJSZWQiLCJMaW5lV2VpZ2h0IjowLjB9LCJTbWFydFRpdGxlRm9yZWdyb3VuZCI6IiIsIlNtYXJ0VGl0bGVGb3JlZ3JvdW5kSXNBY3RpdmUiOmZhbHNlLCJTbWFydER1cmF0aW9uRm9yZWdyb3VuZCI6IiIsIlNtYXJ0RHVyYXRpb25Gb3JlZ3JvdW5kSXNBY3RpdmUiOmZhbHNlLCJTbWFydERhdGVGb3JlZ3JvdW5kIjoiIiwiU21hcnREYXRlRm9yZWdyb3VuZElzQWN0aXZlIjpmYWxzZSwiU21hcnRQZXJjZW50YWdlQ29tcGxldGVkRm9yZWdyb3VuZCI6IiIsIlNtYXJ0UGVyY2VudGFnZUNvbXBsZXRlZElzQWN0aXZlIjpmYWxzZSwiSW5jbHVkZU5vbldvcmtpbmdEYXlzSW5EdXJhdGlvbiI6dHJ1ZSwiV29ya2luZ0RheXMiOjMxLCJQZXJjZW50YWdlQ29tcGxldGVkRm9udFNldHRpbmdzIjp7IkZvbnRTaXplIjoxMCwiRm9udE5hbWUiOiJDYWxpYnJpIiwiSXNCb2xkIjpmYWxzZSwiSXNJdGFsaWMiOmZhbHNlLCJJc1VuZGVybGluZWQiOmZhbHNlLCJGb3JlZ3JvdW5kQ29sb3IiOiIxOTIsIDgwLCA3NyIsIkJhY2tDb2xvciI6bnVsbH0sIlBlcmNlbnRhZ2VDb21wbGV0ZWRQb3NpdGlvbiI6MH0sIlNjYWxlU2V0dGluZ3MiOnsiRGF0ZUZvcm1hdCI6Ik1NTSIsIkludGVydmFsVHlwZSI6NCwiVXNlQXV0b21hdGljVGltZVNjYWxlIjp0cnVlLCJDdXN0b21UaW1lU2NhbGVVdGNTdGFydERhdGUiOiIyMDA2LTAxLTAxVDAwOjAwOjAwWiIsIkN1c3RvbVRpbWVTY2FsZVV0Y0VuZERhdGUiOiIyMDE0LTA1LTEyVDAwOjAwOjAwWiJ9fSwiVGltZWJhbmRWZXJ0aWNhbFBvc2l0aW9uIjp7IlF1aWNrUG9zaXRpb24iOjEsIlJlbGF0aXZlUG9zaXRpb24iOjQ0LjQ0NDQ0MjcsIkFic29sdXRlUG9zaXRpb24iOjI0MC4wLCJQcmV2aW91c0Fic29sdXRlUG9zaXRpb24iOjI0MC4wfX0="/>
  <p:tag name="__MASTER" val="__part_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JSZW5kZXJpbmdPcHRpb25zIjp7Ik1pbGVzdG9uZXNPdmVybGFwcGluZ0hhbmRsaW5nT3B0aW9ucyI6MiwiVGFza3NXaXRoVGl0bGVzTG9uZ2VyVGhhblRoZVRhc2tTaGFwZURldGVjdGVkIjpmYWxzZX0sIlJlbmRlcmluZ01hcCI6eyJNaWxlc3RvbmVzIjpbeyJNaWxlc3RvbmVJZCI6IjA0YjJiZGEyLTI3MWMtNDcwMy1hZjE0LTI2ZWQxOGNkZTYzNSIsIlRpdGxlU2hhcGVOYW1lIjoiVGV4dEJveCA2MzMxIiwiRGF0ZVNoYXBlTmFtZSI6IlRleHRCb3ggNjMzMyIsIk1hcmtlclNoYXBlTmFtZSI6IkZsb3djaGFydDogTWVyZ2UgNjMyOSIsIkNvbm5lY3RvclNoYXBlTmFtZSI6IlN0cmFpZ2h0IENvbm5lY3RvciA2MzM1In0seyJNaWxlc3RvbmVJZCI6ImUwZjQ4MDhjLWYyOTEtNDMzOS1hYzg2LTM5ZTJkM2MwZGE3NSIsIlRpdGxlU2hhcGVOYW1lIjoiVGV4dEJveCA2MzQyIiwiRGF0ZVNoYXBlTmFtZSI6IlRleHRCb3ggNjM0NCIsIk1hcmtlclNoYXBlTmFtZSI6IkZsb3djaGFydDogTWVyZ2UgNjM0MCIsIkNvbm5lY3RvclNoYXBlTmFtZSI6IlN0cmFpZ2h0IENvbm5lY3RvciA2MzQ2In0seyJNaWxlc3RvbmVJZCI6ImExYTkwZWY4LTBiODEtNGJiYi1hZDA3LWVmNzJiYjg4NzVkNiIsIlRpdGxlU2hhcGVOYW1lIjoiVGV4dEJveCA2MzUyIiwiRGF0ZVNoYXBlTmFtZSI6IlRleHRCb3ggNjM1NCIsIk1hcmtlclNoYXBlTmFtZSI6IkZsb3djaGFydDogTWVyZ2UgNjM1MCIsIkNvbm5lY3RvclNoYXBlTmFtZSI6IlN0cmFpZ2h0IENvbm5lY3RvciA2MzU2In0seyJNaWxlc3RvbmVJZCI6IjJhM2M1ZjZjLWYyNDgtNDAyNy05MDBjLTU2NzBjMjVhZmYxMSIsIlRpdGxlU2hhcGVOYW1lIjoiVGV4dEJveCA2MzYzIiwiRGF0ZVNoYXBlTmFtZSI6IlRleHRCb3ggNjM2NSIsIk1hcmtlclNoYXBlTmFtZSI6IkZsb3djaGFydDogTWVyZ2UgNjM2MSIsIkNvbm5lY3RvclNoYXBlTmFtZSI6IlN0cmFpZ2h0IENvbm5lY3RvciA2MzY3In0seyJNaWxlc3RvbmVJZCI6ImJlYWQ2MTFkLTcwNWYtNGRkYy04NzgxLTJiNGUxZGE2Y2Y1MiIsIlRpdGxlU2hhcGVOYW1lIjoiVGV4dEJveCA2Mzc0IiwiRGF0ZVNoYXBlTmFtZSI6IlRleHRCb3ggNjM3NiIsIk1hcmtlclNoYXBlTmFtZSI6IkZsb3djaGFydDogTWVyZ2UgNjM3MiIsIkNvbm5lY3RvclNoYXBlTmFtZSI6IlN0cmFpZ2h0IENvbm5lY3RvciA2Mzc4In0seyJNaWxlc3RvbmVJZCI6ImJmMDE5OTAxLTRhMWItNGRiOC1iMDRkLWRlZmZkODYyZGJkNCIsIlRpdGxlU2hhcGVOYW1lIjoiVGV4dEJveCA2Mzg1IiwiRGF0ZVNoYXBlTmFtZSI6IlRleHRCb3ggNjM4NyIsIk1hcmtlclNoYXBlTmFtZSI6IkZsb3djaGFydDogTWVyZ2UgNjM4MyIsIkNvbm5lY3RvclNoYXBlTmFtZSI6IlN0cmFpZ2h0IENvbm5lY3RvciA2Mzg5In0seyJNaWxlc3RvbmVJZCI6IjgzZDcyYzU2LTNjN2MtNGE5OC1hYmQ2LTU3ZWM4NTMxNzQ4MyIsIlRpdGxlU2hhcGVOYW1lIjoiVGV4dEJveCA2Mzk2IiwiRGF0ZVNoYXBlTmFtZSI6IlRleHRCb3ggNjM5OCIsIk1hcmtlclNoYXBlTmFtZSI6IkZsb3djaGFydDogTWVyZ2UgNjM5NCIsIkNvbm5lY3RvclNoYXBlTmFtZSI6IlN0cmFpZ2h0IENvbm5lY3RvciA2NDAwIn0seyJNaWxlc3RvbmVJZCI6IjVkYzc3YmU0LWQwYzAtNDdiYS05ODk3LTc4MDY4YzM3ZjZmOSIsIlRpdGxlU2hhcGVOYW1lIjoiVGV4dEJveCA2NDA2IiwiRGF0ZVNoYXBlTmFtZSI6IlRleHRCb3ggNjQwOCIsIk1hcmtlclNoYXBlTmFtZSI6IkZsb3djaGFydDogTWVyZ2UgNjQwNCIsIkNvbm5lY3RvclNoYXBlTmFtZSI6IlN0cmFpZ2h0IENvbm5lY3RvciA2NDEwIn0seyJNaWxlc3RvbmVJZCI6IjQ2ZDYyNjQ4LTg3ZTItNDZhMi1iM2ZjLTRiYzcxN2M1MThlMSIsIlRpdGxlU2hhcGVOYW1lIjoiVGV4dEJveCA2NDE3IiwiRGF0ZVNoYXBlTmFtZSI6IlRleHRCb3ggNjQxOSIsIk1hcmtlclNoYXBlTmFtZSI6IkZsb3djaGFydDogTWVyZ2UgNjQxNSIsIkNvbm5lY3RvclNoYXBlTmFtZSI6IlN0cmFpZ2h0IENvbm5lY3RvciA2NDIxIn0seyJNaWxlc3RvbmVJZCI6Ijg1MjdlODQ0LTEyNzItNGU1OC05ZmQ1LTAzZTQ2MTNmM2RjMiIsIlRpdGxlU2hhcGVOYW1lIjoiVGV4dEJveCA2NDI3IiwiRGF0ZVNoYXBlTmFtZSI6IlRleHRCb3ggNjQyOSIsIk1hcmtlclNoYXBlTmFtZSI6IkZsb3djaGFydDogTWVyZ2UgNjQyNSIsIkNvbm5lY3RvclNoYXBlTmFtZSI6IlN0cmFpZ2h0IENvbm5lY3RvciA2NDMxIn0seyJNaWxlc3RvbmVJZCI6IjAzMWZiMzFhLTdkYjEtNDAyNi1hMDMxLWQwMGRmMGEzMGE3ZiIsIlRpdGxlU2hhcGVOYW1lIjoiVGV4dEJveCA2NDM4IiwiRGF0ZVNoYXBlTmFtZSI6IlRleHRCb3ggNjQ0MCIsIk1hcmtlclNoYXBlTmFtZSI6IkZsb3djaGFydDogTWVyZ2UgNjQzNiIsIkNvbm5lY3RvclNoYXBlTmFtZSI6IlN0cmFpZ2h0IENvbm5lY3RvciA2NDQyIn0seyJNaWxlc3RvbmVJZCI6ImRhMDYwY2JlLTNjNWItNGE3Ny05YjNiLTVjMjliNWIwZDg2NyIsIlRpdGxlU2hhcGVOYW1lIjoiVGV4dEJveCA2NDQ5IiwiRGF0ZVNoYXBlTmFtZSI6IlRleHRCb3ggNjQ1MSIsIk1hcmtlclNoYXBlTmFtZSI6IkZsb3djaGFydDogTWVyZ2UgNjQ0NyIsIkNvbm5lY3RvclNoYXBlTmFtZSI6IlN0cmFpZ2h0IENvbm5lY3RvciA2NDUzIn0seyJNaWxlc3RvbmVJZCI6IjM4NDAxYmY5LWJiMWUtNDUzZS05YjllLWViMWY2MzliZGJhNCIsIlRpdGxlU2hhcGVOYW1lIjoiVGV4dEJveCA2NDU5IiwiRGF0ZVNoYXBlTmFtZSI6IlRleHRCb3ggNjQ2MSIsIk1hcmtlclNoYXBlTmFtZSI6IkZsb3djaGFydDogTWVyZ2UgNjQ1NyIsIkNvbm5lY3RvclNoYXBlTmFtZSI6IlN0cmFpZ2h0IENvbm5lY3RvciA2NDYzIn0seyJNaWxlc3RvbmVJZCI6ImRiZmM4Zjk3LThmNmUtNDQwMy05ZGFmLTEwMzMzYjllMDZjZSIsIlRpdGxlU2hhcGVOYW1lIjoiVGV4dEJveCA2NDcwIiwiRGF0ZVNoYXBlTmFtZSI6IlRleHRCb3ggNjQ3MiIsIk1hcmtlclNoYXBlTmFtZSI6IkZsb3djaGFydDogTWVyZ2UgNjQ2OCIsIkNvbm5lY3RvclNoYXBlTmFtZSI6IlN0cmFpZ2h0IENvbm5lY3RvciA2NDc0In1dLCJUYXNrcyI6W10sIlRpbWViYW5kIjp7IkVsYXBzZWRUaW1lU2hhcGVOYW1lIjpudWxsLCJUb2RheU1hcmtlclNoYXBlTmFtZSI6bnVsbCwiVG9kYXlNYXJrZXJUZXh0U2hhcGVOYW1lIjpudWxsLCJSaWdodEVuZENhcHNTaGFwZU5hbWUiOm51bGwsIkxlZnRFbmRDYXBzU2hhcGVOYW1lIjpudWxsLCJFbGFwc2VkUmVjdGFuZ2xlU2hhcGVOYW1lIjpudWxsLCJTZWdtZW50U2hhcGVzTmFtZXMiOlsiUmVjdGFuZ2xlIDYyOTkiLCJUZXh0Qm94IDYzMDEiLCJTdHJhaWdodCBDb25uZWN0b3IgNjMwMyIsIlRleHRCb3ggNjMwNCIsIlN0cmFpZ2h0IENvbm5lY3RvciA2MzA2IiwiVGV4dEJveCA2MzA3IiwiU3RyYWlnaHQgQ29ubmVjdG9yIDYzMDkiLCJUZXh0Qm94IDYzMTAiLCJTdHJhaWdodCBDb25uZWN0b3IgNjMxMiIsIlRleHRCb3ggNjMxMyIsIlN0cmFpZ2h0IENvbm5lY3RvciA2MzE1IiwiVGV4dEJveCA2MzE2IiwiU3RyYWlnaHQgQ29ubmVjdG9yIDYzMTgiLCJUZXh0Qm94IDYzMTkiLCJTdHJhaWdodCBDb25uZWN0b3IgNjMyMSIsIlRleHRCb3ggNjMyMiIsIlN0cmFpZ2h0IENvbm5lY3RvciA2MzI0IiwiVGV4dEJveCA2MzI1Il19fSwiRWRpdGlvbiI6MCwiSXNQbHVzRWRpdGlvbiI6ZmFsc2UsIkN1bHR1cmVJbmZvTmFtZSI6ImVuLVVTIiwiVmVyc2lvbiI6IjIuMy4wLjAiLCJPcmlnaW5hbEFzc2VtYmx5VmVyc2lvbiI6IjIuMDEuMjQuMDAiLCJNaWxlc3RvbmVzIjpbeyJEYXRlRm9ybWF0Ijp7IkZvcm1hdFN0cmluZyI6Ik0vZC95eXl5IiwiU2VwYXJhdG9yIjoiLyIsIlVzZUludGVybmF0aW9uYWxEYXRlRm9ybWF0IjpmYWxzZX0sIkludGVybmFsSWQiOiJkYmZjOGY5Ny04ZjZlLTQ0MDMtOWRhZi0xMDMzM2I5ZTA2Y2UiLCJUaXRsZUxlZnQiOjExNC4zNSwiVGl0bGVUb3AiOjEzNC4yMDgxMTUsIlRpdGxlSGVpZ2h0IjoyMS4zMjYyMiwiVGl0bGVUb3BJc0N1c3RvbSI6ZmFsc2UsIlRpdGxlV2lkdGgiOjEwNS4wLCJDb2xvciI6IjExNSwgMTE1LCAxMTUiLCJVdGNEYXRlIjoiMjAwNi0wMS0wMVQwMDowMDowMFoiLCJOb3RlIjpudWxsLCJUaXRsZSI6IlBhcnNvbnMgJiBCZXN0IFBhcmFuYSB3b3JrIiwiU3R5bGUiOjIsIkJlbG93VGltZWJhbmQiOmZhbHN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3OSwgMTI5LCAxODkiLCJJc1Zpc2libGUiOmZhbHNlLCJMaW5lV2VpZ2h0IjowLjF9fSwiSGlkZURhdGUiOmZhbHNlLCJTaGFwZVRvcCI6MTQ1LjQyOTg0LCJRdWlja1NoYXBlU2l6ZSI6MSwiSXNWaXNpYmxlIjp0cnVlfSx7IkRhdGVGb3JtYXQiOnsiRm9ybWF0U3RyaW5nIjoiTS9kL3l5eXkiLCJTZXBhcmF0b3IiOiIvIiwiVXNlSW50ZXJuYXRpb25hbERhdGVGb3JtYXQiOmZhbHNlfSwiSW50ZXJuYWxJZCI6IjM4NDAxYmY5LWJiMWUtNDUzZS05YjllLWViMWY2MzliZGJhNCIsIlRpdGxlTGVmdCI6MTc4LjUzODksIlRpdGxlVG9wIjoxOTMuNTQ5ODM1LCJUaXRsZUhlaWdodCI6MTAuNjYzMTUsIlRpdGxlVG9wSXNDdXN0b20iOmZhbHNlLCJUaXRsZVdpZHRoIjoxMDMuMjUsIkNvbG9yIjoiMTE1LCAxMTUsIDExNSIsIlV0Y0RhdGUiOiIyMDA3LTAyLTAxVDAwOjAwOjAwWiIsIk5vdGUiOm51bGwsIlRpdGxlIjoiUmlsZXkgY29uZmx1ZW5jZSB3b3JrIiwiU3R5bGUiOjIsIkJlbG93VGltZWJhbmQiOmZhbHN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xMTUsIDExNSwgMTE1IiwiSXNWaXNpYmxlIjpmYWxzZSwiTGluZVdlaWdodCI6MC4xfX0sIkhpZGVEYXRlIjpmYWxzZSwiU2hhcGVUb3AiOjE5OS40NCwiUXVpY2tTaGFwZVNpemUiOjEsIklzVmlzaWJsZSI6dHJ1ZX0seyJEYXRlRm9ybWF0Ijp7IkZvcm1hdFN0cmluZyI6Ik0vZC95eXl5IiwiU2VwYXJhdG9yIjoiLyIsIlVzZUludGVybmF0aW9uYWxEYXRlRm9ybWF0IjpmYWxzZX0sIkludGVybmFsSWQiOiIwMzFmYjMxYS03ZGIxLTQwMjYtYTAzMS1kMDBkZjBhMzBhN2YiLCJUaXRsZUxlZnQiOjI2Ny4yMDM3NjYsIlRpdGxlVG9wIjoxMzkuNTM5Njg4LCJUaXRsZUhlaWdodCI6MTAuNjYzMTUsIlRpdGxlVG9wSXNDdXN0b20iOmZhbHNlLCJUaXRsZVdpZHRoIjoxMTguMjUsIkNvbG9yIjoiMTE1LCAxMTUsIDExNSIsIlV0Y0RhdGUiOiIyMDA4LTA4LTAxVDAwOjAwOjAwWiIsIk5vdGUiOm51bGwsIlRpdGxlIjoiRW5nZWwgYmVnaW5zIGNvbnRyaWJ1dGluZyIsIlN0eWxlIjoyLCJCZWxvd1RpbWViYW5kIjpmYWxz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TE1LCAxMTUsIDExNSIsIklzVmlzaWJsZSI6ZmFsc2UsIkxpbmVXZWlnaHQiOjAuMX19LCJIaWRlRGF0ZSI6ZmFsc2UsIlNoYXBlVG9wIjoxNDUuNDI5ODQsIlF1aWNrU2hhcGVTaXplIjoxLCJJc1Zpc2libGUiOnRydWV9LHsiRGF0ZUZvcm1hdCI6eyJGb3JtYXRTdHJpbmciOiJNL2QveXl5eSIsIlNlcGFyYXRvciI6Ii8iLCJVc2VJbnRlcm5hdGlvbmFsRGF0ZUZvcm1hdCI6ZmFsc2V9LCJJbnRlcm5hbElkIjoiODUyN2U4NDQtMTI3Mi00ZTU4LTlmZDUtMDNlNDYxM2YzZGMyIiwiVGl0bGVMZWZ0IjoyODYuOTc5MTI2LCJUaXRsZVRvcCI6MTkzLjU0OTgzNSwiVGl0bGVIZWlnaHQiOjEwLjY2MzE1LCJUaXRsZVRvcElzQ3VzdG9tIjpmYWxzZSwiVGl0bGVXaWR0aCI6MTA1LjAsIkNvbG9yIjoiMTE1LCAxMTUsIDExNSIsIlV0Y0RhdGUiOiIyMDA4LTEyLTAxVDAwOjAwOjAwWiIsIk5vdGUiOm51bGwsIlRpdGxlIjoiSmFja3NvbiBidWlsZHMgVk1UIHYxIiwiU3R5bGUiOjIsIkJlbG93VGltZWJhbmQiOmZhbHN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xMTUsIDExNSwgMTE1IiwiSXNWaXNpYmxlIjpmYWxzZSwiTGluZVdlaWdodCI6MC4xfX0sIkhpZGVEYXRlIjpmYWxzZSwiU2hhcGVUb3AiOjE5OS40NCwiUXVpY2tTaGFwZVNpemUiOjEsIklzVmlzaWJsZSI6dHJ1ZX0seyJEYXRlRm9ybWF0Ijp7IkZvcm1hdFN0cmluZyI6Ik0vZC95eXl5IiwiU2VwYXJhdG9yIjoiLyIsIlVzZUludGVybmF0aW9uYWxEYXRlRm9ybWF0IjpmYWxzZX0sIkludGVybmFsSWQiOiI0NmQ2MjY0OC04N2UyLTQ2YTItYjNmYy00YmM3MTdjNTE4ZTEiLCJUaXRsZUxlZnQiOjMzMS4zOTI2NywiVGl0bGVUb3AiOjMzNi44OTgzNDYsIlRpdGxlSGVpZ2h0IjoyMS4zMjYyMiwiVGl0bGVUb3BJc0N1c3RvbSI6ZmFsc2UsIlRpdGxlV2lkdGgiOjExOC4wLCJDb2xvciI6IjAsIDExNSwgMCIsIlV0Y0RhdGUiOiIyMDA5LTA5LTAxVDAwOjAwOjAwWiIsIk5vdGUiOm51bGwsIlRpdGxlIjoiU2FudGEgRmUsIEFyZ2VudGluYSBzaG9ydCBjb3Vyc2UiLCJTdHlsZSI6MiwiQmVsb3dUaW1lYmFuZCI6dHJ1ZSwiQ3VzdG9tU2V0dGluZ3MiOns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MTE1LCAxMTUsIDExNSIsIklzVmlzaWJsZSI6ZmFsc2UsIkxpbmVXZWlnaHQiOjAuMX19LCJIaWRlRGF0ZSI6ZmFsc2UsIlNoYXBlVG9wIjozNDguMTIsIlF1aWNrU2hhcGVTaXplIjoxLCJJc1Zpc2libGUiOnRydWV9LHsiRGF0ZUZvcm1hdCI6eyJGb3JtYXRTdHJpbmciOiJNL2QveXl5eSIsIlNlcGFyYXRvciI6Ii8iLCJVc2VJbnRlcm5hdGlvbmFsRGF0ZUZvcm1hdCI6ZmFsc2V9LCJJbnRlcm5hbElkIjoiNWRjNzdiZTQtZDBjMC00N2JhLTk4OTctNzgwNjhjMzdmNmY5IiwiVGl0bGVMZWZ0Ijo0MTkuODk1NSwiVGl0bGVUb3AiOjI5NC4xMDk4MzMsIlRpdGxlSGVpZ2h0IjoxMC42NjMxNSwiVGl0bGVUb3BJc0N1c3RvbSI6ZmFsc2UsIlRpdGxlV2lkdGgiOjkyLjYyNTA0LCJDb2xvciI6IjAsIDExNSwgMCIsIlV0Y0RhdGUiOiIyMDExLTAzLTAxVDAwOjAwOjAwWiIsIk5vdGUiOm51bGwsIlRpdGxlIjoiVGFtcGEgc2hvcnQgY291cnNlIiwiU3R5bGUiOjIsIkJlbG93VGltZWJhbmQiOnRydW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ExNSwgMTE1LCAxMTUiLCJJc1Zpc2libGUiOmZhbHNlLCJMaW5lV2VpZ2h0IjowLjF9fSwiSGlkZURhdGUiOmZhbHNlLCJTaGFwZVRvcCI6MzAwLjAsIlF1aWNrU2hhcGVTaXplIjoxLCJJc1Zpc2libGUiOnRydWV9LHsiRGF0ZUZvcm1hdCI6eyJGb3JtYXRTdHJpbmciOiJNL2QveXl5eSIsIlNlcGFyYXRvciI6Ii8iLCJVc2VJbnRlcm5hdGlvbmFsRGF0ZUZvcm1hdCI6ZmFsc2V9LCJJbnRlcm5hbElkIjoiODNkNzJjNTYtM2M3Yy00YTk4LWFiZDYtNTdlYzg1MzE3NDgzIiwiVGl0bGVMZWZ0Ijo1MDQuMDIxODIsIlRpdGxlVG9wIjozNzMuODk5NywiVGl0bGVIZWlnaHQiOjEwLjY2MzE1LCJUaXRsZVRvcElzQ3VzdG9tIjpmYWxzZSwiVGl0bGVXaWR0aCI6MTA1LjEyNTAzOCwiQ29sb3IiOiIwLCAxMTUsIDAiLCJVdGNEYXRlIjoiMjAxMi0wOC0wMVQwMDowMDowMFoiLCJOb3RlIjpudWxsLCJUaXRsZSI6IlNub3diaXJkIHNob3J0IGNvdXJzZSIsIlN0eWxlIjoyLCJCZWxvd1RpbWViYW5kIjp0cnV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xMTUsIDExNSwgMTE1IiwiSXNWaXNpYmxlIjpmYWxzZSwiTGluZVdlaWdodCI6MC4xfX0sIkhpZGVEYXRlIjpmYWxzZSwiU2hhcGVUb3AiOjM3OS43ODk4NTYsIlF1aWNrU2hhcGVTaXplIjoxLCJJc1Zpc2libGUiOnRydWV9LHsiRGF0ZUZvcm1hdCI6eyJGb3JtYXRTdHJpbmciOiJNL2QveXl5eSIsIlNlcGFyYXRvciI6Ii8iLCJVc2VJbnRlcm5hdGlvbmFsRGF0ZUZvcm1hdCI6ZmFsc2V9LCJJbnRlcm5hbElkIjoiYmYwMTk5MDEtNGExYi00ZGI4LWIwNGQtZGVmZmQ4NjJkYmQ0IiwiVGl0bGVMZWZ0Ijo1MDkuMDQ2NywiVGl0bGVUb3AiOjYxLjc5MTQ5NjMsIlRpdGxlSGVpZ2h0IjoxMC42NjMxNSwiVGl0bGVUb3BJc0N1c3RvbSI6ZmFsc2UsIlRpdGxlV2lkdGgiOjExNC4zNzUwMzgsIkNvbG9yIjoiQmxhY2siLCJVdGNEYXRlIjoiMjAxMi0wOS0wMVQwMDowMDowMFoiLCJOb3RlIjpudWxsLCJUaXRsZSI6Ik1hdGh3b3JrcyBjb25zdWx0YXRpb24iLCJTdHlsZSI6MiwiQmVsb3dUaW1lYmFuZCI6ZmFsc2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ExNSwgMTE1LCAxMTUiLCJJc1Zpc2libGUiOmZhbHNlLCJMaW5lV2VpZ2h0IjowLjF9fSwiSGlkZURhdGUiOmZhbHNlLCJTaGFwZVRvcCI6NjcuNjgxNjU1OSwiUXVpY2tTaGFwZVNpemUiOjEsIklzVmlzaWJsZSI6dHJ1ZX0seyJEYXRlRm9ybWF0Ijp7IkZvcm1hdFN0cmluZyI6Ik0vZC95eXl5IiwiU2VwYXJhdG9yIjoiLyIsIlVzZUludGVybmF0aW9uYWxEYXRlRm9ybWF0IjpmYWxzZX0sIkludGVybmFsSWQiOiJiZWFkNjExZC03MDVmLTRkZGMtODc4MS0yYjRlMWRhNmNmNTIiLCJUaXRsZUxlZnQiOjUxOC40NDgxLCJUaXRsZVRvcCI6MTA1LjI0MTY1MywiVGl0bGVIZWlnaHQiOjEwLjY2MzE1LCJUaXRsZVRvcElzQ3VzdG9tIjpmYWxzZSwiVGl0bGVXaWR0aCI6NTIuNjI1MDQsIkNvbG9yIjoiMTc4LCAxNCwgMTgiLCJVdGNEYXRlIjoiMjAxMi0xMC0yOVQwMDowMDowMFoiLCJOb3RlIjpudWxsLCJUaXRsZSI6IkVTUEwgcGFwZXIiLCJTdHlsZSI6MiwiQmVsb3dUaW1lYmFuZCI6ZmFsc2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ExNSwgMTE1LCAxMTUiLCJJc1Zpc2libGUiOmZhbHNlLCJMaW5lV2VpZ2h0IjowLjF9fSwiSGlkZURhdGUiOmZhbHNlLCJTaGFwZVRvcCI6MTExLjEzMTgxMywiUXVpY2tTaGFwZVNpemUiOjEsIklzVmlzaWJsZSI6dHJ1ZX0seyJEYXRlRm9ybWF0Ijp7IkZvcm1hdFN0cmluZyI6Ik0vZC95eXl5IiwiU2VwYXJhdG9yIjoiLyIsIlVzZUludGVybmF0aW9uYWxEYXRlRm9ybWF0IjpmYWxzZX0sIkludGVybmFsSWQiOiIyYTNjNWY2Yy1mMjQ4LTQwMjctOTAwYy01NjcwYzI1YWZmMTEiLCJUaXRsZUxlZnQiOjU0OC4yNzMyNTQsIlRpdGxlVG9wIjoxNDkuMzk1NzUyLCJUaXRsZUhlaWdodCI6MTAuNjYzMTUsIlRpdGxlVG9wSXNDdXN0b20iOmZhbHNlLCJUaXRsZVdpZHRoIjoxMDkuNSwiQ29sb3IiOiIxMTUsIDExNSwgMTE1IiwiVXRjRGF0ZSI6IjIwMTMtMDUtMDFUMDA6MDA6MDBaIiwiTm90ZSI6bnVsbCwiVGl0bGUiOiJWTVQgdmVyc2lvbiA0IHJlbGVhc2VkIiwiU3R5bGUiOjIsIkJlbG93VGltZWJhbmQiOmZhbHN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xMTUsIDExNSwgMTE1IiwiSXNWaXNpYmxlIjpmYWxzZSwiTGluZVdlaWdodCI6MC4xfX0sIkhpZGVEYXRlIjpmYWxzZSwiU2hhcGVUb3AiOjE1NS4yODU5LCJRdWlja1NoYXBlU2l6ZSI6MSwiSXNWaXNpYmxlIjp0cnVlfSx7IkRhdGVGb3JtYXQiOnsiRm9ybWF0U3RyaW5nIjoiTS9kL3l5eXkiLCJTZXBhcmF0b3IiOiIvIiwiVXNlSW50ZXJuYXRpb25hbERhdGVGb3JtYXQiOmZhbHNlfSwiSW50ZXJuYWxJZCI6ImExYTkwZWY4LTBiODEtNGJiYi1hZDA3LWVmNzJiYjg4NzVkNiIsIlRpdGxlTGVmdCI6NTUxLjY3NzIsIlRpdGxlVG9wIjoxOTIuODQ1OSwiVGl0bGVIZWlnaHQiOjEwLjY2MzE1LCJUaXRsZVRvcElzQ3VzdG9tIjpmYWxzZSwiVGl0bGVXaWR0aCI6NzEuNjI1MDQsIkNvbG9yIjoiMTc4LCAxNCwgMTgiLCJVdGNEYXRlIjoiMjAxMy0wNS0yMlQwMDowMDowMFoiLCJOb3RlIjpudWxsLCJUaXRsZSI6IlZNVCBmYWN0IHNoZWV0IiwiU3R5bGUiOjIsIkJlbG93VGltZWJhbmQiOmZhbHN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xMTUsIDExNSwgMTE1IiwiSXNWaXNpYmxlIjpmYWxzZSwiTGluZVdlaWdodCI6MC4xfX0sIkhpZGVEYXRlIjpmYWxzZSwiU2hhcGVUb3AiOjE5OC43MzYwNjksIlF1aWNrU2hhcGVTaXplIjoxLCJJc1Zpc2libGUiOnRydWV9LHsiRGF0ZUZvcm1hdCI6eyJGb3JtYXRTdHJpbmciOiJNL2QveXl5eSIsIlNlcGFyYXRvciI6Ii8iLCJVc2VJbnRlcm5hdGlvbmFsRGF0ZUZvcm1hdCI6ZmFsc2V9LCJJbnRlcm5hbElkIjoiZTBmNDgwOGMtZjI5MS00MzM5LWFjODYtMzllMmQzYzBkYTc1IiwiVGl0bGVMZWZ0Ijo1NjkuNTA3NCwiVGl0bGVUb3AiOjM0Mi4yMjk4MjgsIlRpdGxlSGVpZ2h0IjoxMC42NjMxNSwiVGl0bGVUb3BJc0N1c3RvbSI6ZmFsc2UsIlRpdGxlV2lkdGgiOjEyMS4yNSwiQ29sb3IiOiIwLCAxMTUsIDAiLCJVdGNEYXRlIjoiMjAxMy0wOS0wOVQwMDowMDowMFoiLCJOb3RlIjpudWxsLCJUaXRsZSI6IjFzdCB2ZWxvY2l0eSBtYXBwaW5nIGNsYXNzIiwiU3R5bGUiOjIsIkJlbG93VGltZWJhbmQiOnRydWUsIkN1c3RvbVNldHRpbmdzIjp7IklzRGF0ZVZpc2libGUiOnRydWUsIlRpdGxlRm9udFNldHRpbmdzIjp7IkZvbnRTaXplIjoxMSwiRm9udE5hbWUiOiJDYWxpYnJpIiwiSXNCb2xkIjp0cnVlLCJJc0l0YWxpYyI6ZmFsc2UsIklzVW5kZXJsaW5lZCI6ZmFsc2UsIkZvcmVncm91bmRDb2xvciI6IkJsYWNrIiwiQmFja0NvbG9yIjpudWxsfSwiRGF0ZUZvbnRTZXR0aW5ncyI6eyJGb250U2l6ZSI6MTAsIkZvbnROYW1lIjoiQ2FsaWJyaSIsIklzQm9sZCI6ZmFsc2UsIklzSXRhbGljIjpmYWxzZSwiSXNVbmRlcmxpbmVkIjpmYWxzZSwiRm9yZWdyb3VuZENvbG9yIjoiMzEsIDczLCAxMjYiLCJCYWNrQ29sb3IiOm51bGx9LCJDb25uZWN0b3JTZXR0aW5ncyI6eyJDb2xvciI6IjExNSwgMTE1LCAxMTUiLCJJc1Zpc2libGUiOmZhbHNlLCJMaW5lV2VpZ2h0IjowLjF9fSwiSGlkZURhdGUiOmZhbHNlLCJTaGFwZVRvcCI6MzQ4LjEyLCJRdWlja1NoYXBlU2l6ZSI6MSwiSXNWaXNpYmxlIjp0cnVlfSx7IkRhdGVGb3JtYXQiOnsiRm9ybWF0U3RyaW5nIjoiTS9kL3l5eXkiLCJTZXBhcmF0b3IiOiIvIiwiVXNlSW50ZXJuYXRpb25hbERhdGVGb3JtYXQiOmZhbHNlfSwiSW50ZXJuYWxJZCI6IjA0YjJiZGEyLTI3MWMtNDcwMy1hZjE0LTI2ZWQxOGNkZTYzNSIsIlRpdGxlTGVmdCI6NjA5LjIyMDIsIlRpdGxlVG9wIjoyODguNzc4MzUxLCJUaXRsZUhlaWdodCI6MjEuMzI2MjIsIlRpdGxlVG9wSXNDdXN0b20iOmZhbHNlLCJUaXRsZVdpZHRoIjoxMDAuNzUsIkNvbG9yIjoiMCwgMTE1LCAwIiwiVXRjRGF0ZSI6IjIwMTQtMDUtMTJUMDA6MDA6MDBaIiwiTm90ZSI6bnVsbCwiVGl0bGUiOiIybmQgdmVsb2NpdHkgbWFwcGluZyBjbGFzcyIsIlN0eWxlIjoyLCJCZWxvd1RpbWViYW5kIjp0cnV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xMTUsIDExNSwgMTE1IiwiSXNWaXNpYmxlIjpmYWxzZSwiTGluZVdlaWdodCI6MC4xfX0sIkhpZGVEYXRlIjpmYWxzZSwiU2hhcGVUb3AiOjMwMC4wLCJRdWlja1NoYXBlU2l6ZSI6MSwiSXNWaXNpYmxlIjp0cnVlfSx7IkRhdGVGb3JtYXQiOnsiRm9ybWF0U3RyaW5nIjoiTS9kL3l5eXkiLCJTZXBhcmF0b3IiOiIvIiwiVXNlSW50ZXJuYXRpb25hbERhdGVGb3JtYXQiOmZhbHNlfSwiSW50ZXJuYWxJZCI6ImRhMDYwY2JlLTNjNWItNGE3Ny05YjNiLTVjMjliNWIwZDg2NyIsIlRpdGxlTGVmdCI6MjYyLjE3ODksIlRpdGxlVG9wIjo5Ni4wODk1MywiVGl0bGVIZWlnaHQiOjEwLjY2MzE1LCJUaXRsZVRvcElzQ3VzdG9tIjpmYWxzZSwiVGl0bGVXaWR0aCI6OTguODc1MDQsIkNvbG9yIjoiMTE1LCAxMTUsIDExNSIsIlV0Y0RhdGUiOiIyMDA4LTA3LTAxVDAwOjAwOjAwWiIsIk5vdGUiOm51bGwsIlRpdGxlIjoiQ3p1YmEgU3QuIENsYWlyZSB3b3JrIiwiU3R5bGUiOjIsIkJlbG93VGltZWJhbmQiOmZhbHNlLCJDdXN0b21TZXR0aW5ncyI6eyJJc0RhdGVWaXNpYmxlIjp0cnVlLCJUaXRsZUZvbnRTZXR0aW5ncyI6eyJGb250U2l6ZSI6MTEsIkZvbnROYW1lIjoiQ2FsaWJyaSIsIklzQm9sZCI6dHJ1ZSwiSXNJdGFsaWMiOmZhbHNlLCJJc1VuZGVybGluZWQiOmZhbHNlLCJGb3JlZ3JvdW5kQ29sb3IiOiJCbGFjayIsIkJhY2tDb2xvciI6bnVsbH0sIkRhdGVGb250U2V0dGluZ3MiOnsiRm9udFNpemUiOjEwLCJGb250TmFtZSI6IkNhbGlicmkiLCJJc0JvbGQiOmZhbHNlLCJJc0l0YWxpYyI6ZmFsc2UsIklzVW5kZXJsaW5lZCI6ZmFsc2UsIkZvcmVncm91bmRDb2xvciI6IjMxLCA3MywgMTI2IiwiQmFja0NvbG9yIjpudWxsfSwiQ29ubmVjdG9yU2V0dGluZ3MiOnsiQ29sb3IiOiIxMTUsIDExNSwgMTE1IiwiSXNWaXNpYmxlIjpmYWxzZSwiTGluZVdlaWdodCI6MC4xfX0sIkhpZGVEYXRlIjpmYWxzZSwiU2hhcGVUb3AiOjEwMS45Nzk2ODMsIlF1aWNrU2hhcGVTaXplIjoxLCJJc1Zpc2libGUiOnRydWV9XSwiVGltZUxpbmVUeXBlIjoxLCJUYXNrcyI6W10sIlN0eWxlIjp7IlRpbWVsaW5lU2V0dGluZ3MiOnsiVG9kYXlNYXJrZXJDb2xvciI6IlJlZCIsIlRvZGF5TWFya2VyRm9udFNldHRpbmdzIjp7IkZvbnRTaXplIjoxMiwiRm9udE5hbWUiOiJDYWxpYnJpIiwiSXNCb2xkIjpmYWxzZSwiSXNJdGFsaWMiOmZhbHNlLCJJc1VuZGVybGluZWQiOmZhbHNlLCJGb3JlZ3JvdW5kQ29sb3IiOiJCbGFjayIsIkJhY2tDb2xvciI6bnVsbH0sIlN0YXJ0WWVhckZvbnQiOnsiRm9udFNpemUiOjE4LCJGb250TmFtZSI6IkNhbGlicmkiLCJJc0JvbGQiOnRydWUsIklzSXRhbGljIjpmYWxzZSwiSXNVbmRlcmxpbmVkIjpmYWxzZSwiRm9yZWdyb3VuZENvbG9yIjoiT3JhbmdlUmVkIiwiQmFja0NvbG9yIjpudWxsfSwiRW5kWWVhckZvbnQiOnsiRm9udFNpemUiOjE4LCJGb250TmFtZSI6IkNhbGlicmkiLCJJc0JvbGQiOnRydWUsIklzSXRhbGljIjpmYWxzZSwiSXNVbmRlcmxpbmVkIjpmYWxzZSwiRm9yZWdyb3VuZENvbG9yIjoiT3JhbmdlUmVkIiwiQmFja0NvbG9yIjpudWxsfSwiSXNUaGluIjpmYWxzZSwiSGFzM0RFZmZlY3QiOmZhbHNlLCJUaW1lYmFuZElzUm91bmRlZCI6ZmFsc2UsIlRpbWViYW5kQ29sb3IiOiIxNzgsIDE3OCwgMTc4IiwiVGltZWJhbmRGb250U2V0dGluZ3MiOnsiRm9udFNpemUiOjEyLCJGb250TmFtZSI6IkNhbGlicmkiLCJJc0JvbGQiOmZhbHNlLCJJc0l0YWxpYyI6ZmFsc2UsIklzVW5kZXJsaW5lZCI6ZmFsc2UsIkZvcmVncm91bmRDb2xvciI6IkJsYWNrIiwiQmFja0NvbG9yIjpudWxsfSwiRWxhcHNlZFRpbWVDb2xvciI6IjI1NSwgMTkyLCAwIiwiRWxhcHNlZFRpbWVTdHlsZSI6MCwiVG9kYXlNYXJrZXJQb3NpdGlvbiI6MCwiQ2Fwc1Bvc2l0aW9uIjowfSwiRGVmYXVsdE1pbGVzdG9uZVNldHRpbmdzIjp7IkZsYWdDb25uZWN0b3JTZXR0aW5ncyI6eyJDb2xvciI6Ijc5LCAxMjksIDE4OSIsIklzVmlzaWJsZSI6ZmFsc2UsIkxpbmVXZWlnaHQiOjAuMX0sIkRhdGVGb3JtYXQiOnsiRm9ybWF0U3RyaW5nIjoiTS9kL3l5eXkiLCJTZXBhcmF0b3IiOiIvIiwiVXNlSW50ZXJuYXRpb25hbERhdGVGb3JtYXQiOmZhbHNlfSwiSXNEYXRlVmlzaWJsZSI6dHJ1ZSwiVGl0bGVGb250U2V0dGluZ3MiOnsiRm9udFNpemUiOjExLCJGb250TmFtZSI6IkNhbGlicmkiLCJJc0JvbGQiOnRydWUsIklzSXRhbGljIjpmYWxzZSwiSXNVbmRlcmxpbmVkIjpmYWxzZSwiRm9yZWdyb3VuZENvbG9yIjoiQmxhY2siLCJCYWNrQ29sb3IiOm51bGx9LCJEYXRlRm9udFNldHRpbmdzIjp7IkZvbnRTaXplIjoxMCwiRm9udE5hbWUiOiJDYWxpYnJpIiwiSXNCb2xkIjpmYWxzZSwiSXNJdGFsaWMiOmZhbHNlLCJJc1VuZGVybGluZWQiOmZhbHNlLCJGb3JlZ3JvdW5kQ29sb3IiOiIzMSwgNzMsIDEyNiIsIkJhY2tDb2xvciI6bnVsbH0sIkNvbm5lY3RvclNldHRpbmdzIjp7IkNvbG9yIjoiIiwiSXNWaXNpYmxlIjpmYWxzZSwiTGluZVdlaWdodCI6MC4xfX0sIkRlZmF1bHRUYXNrU2V0dGluZ3MiOnsiRGF0ZUZvbnRTZXR0aW5ncyI6eyJGb250U2l6ZSI6MTAsIkZvbnROYW1lIjoiQ2FsaWJyaSIsIklzQm9sZCI6ZmFsc2UsIklzSXRhbGljIjpmYWxzZSwiSXNVbmRlcmxpbmVkIjpmYWxzZSwiRm9yZWdyb3VuZENvbG9yIjoiMzEsIDczLCAxMjYiLCJCYWNrQ29sb3IiOm51bGx9LCJTdGFydERhdGVGb250U2V0dGluZ3MiOnsiRm9udFNpemUiOjEyLCJGb250TmFtZSI6IkNhbGlicmkiLCJJc0JvbGQiOmZhbHNlLCJJc0l0YWxpYyI6ZmFsc2UsIklzVW5kZXJsaW5lZCI6ZmFsc2UsIkZvcmVncm91bmRDb2xvciI6IldoaXRlIiwiQmFja0NvbG9yIjpudWxsfSwiRW5kRGF0ZUZvbnRTZXR0aW5ncyI6eyJGb250U2l6ZSI6MTIsIkZvbnROYW1lIjoiQ2FsaWJyaSIsIklzQm9sZCI6ZmFsc2UsIklzSXRhbGljIjpmYWxzZSwiSXNVbmRlcmxpbmVkIjpmYWxzZSwiRm9yZWdyb3VuZENvbG9yIjoiV2hpdGUiLCJCYWNrQ29sb3IiOm51bGx9LCJEdXJhdGlvbkZvbnRTZXR0aW5ncyI6eyJGb250U2l6ZSI6MTAsIkZvbnROYW1lIjoiQ2FsaWJyaSIsIklzQm9sZCI6ZmFsc2UsIklzSXRhbGljIjpmYWxzZSwiSXNVbmRlcmxpbmVkIjpmYWxzZSwiRm9yZWdyb3VuZENvbG9yIjoiMTkyLCA4MCwgNzciLCJCYWNrQ29sb3IiOm51bGx9LCJJc1RoaWNrIjpmYWxzZSwiVGFza3NBYm92ZVRpbWViYW5kIjp0cnVlLCJEYXRlRm9ybWF0Ijp7IkZvcm1hdFN0cmluZyI6Ik0vZC95eXl5IiwiU2VwYXJhdG9yIjoiLyIsIlVzZUludGVybmF0aW9uYWxEYXRlRm9ybWF0IjpmYWxzZX0sIkR1cmF0aW9uUG9zaXRpb24iOjIsIkR1cmF0aW9uRm9ybWF0IjowLCJSZW5kZXJMb25nVGFza1RpdGxlQWJvdmVUYXNrU2hhcGUiOmZhbHNlLCJJc0hvcml6b250YWxDb25uZWN0b3JWaXNpYmxlIjp0cnVlLCJJc1ZlcnRpY2FsQ29ubmVjdG9yVmlzaWJsZSI6ZmFsc2UsIkludGVydmFsVGV4dFBvc2l0aW9uIjozLCJJbnRlcnZhbERhdGVQb3NpdGlvbiI6MiwiVGl0bGVXaWR0aCI6bnVsbCwiVGl0bGVGb250U2V0dGluZ3MiOnsiRm9udFNpemUiOjExLCJGb250TmFtZSI6IkNhbGlicmkiLCJJc0JvbGQiOnRydWUsIklzSXRhbGljIjpmYWxzZSwiSXNVbmRlcmxpbmVkIjpmYWxzZSwiRm9yZWdyb3VuZENvbG9yIjoiQmxhY2siLCJCYWNrQ29sb3IiOm51bGx9LCJUYXNrc1NwYWNpbmciOjUsIlNoYXBlSGVpZ2h0IjoxNi4wLCJWZXJ0aWNhbENvbm5lY3RvclNldHRpbmdzIjp7IkNvbG9yIjoiMjA0LCAyMDQsIDIwNCIsIklzVmlzaWJsZSI6ZmFsc2UsIkxpbmVXZWlnaHQiOjAuMH0sIkhvcml6b250YWxDb25uZWN0b3JTZXR0aW5ncyI6eyJDb2xvciI6IjIwNCwgMjA0LCAyMDQiLCJJc1Zpc2libGUiOnRydWUsIkxpbmVXZWlnaHQiOjAuMX0sIlRhc2tTaGFwZUJvcmRlclNldHRpbmdzIjp7IkNvbG9yIjoiUmVkIiwiTGluZVdlaWdodCI6MC4wfSwiU21hcnRUaXRsZUZvcmVncm91bmQiOiIiLCJTbWFydFRpdGxlRm9yZWdyb3VuZElzQWN0aXZlIjpmYWxzZSwiU21hcnREdXJhdGlvbkZvcmVncm91bmQiOiIiLCJTbWFydER1cmF0aW9uRm9yZWdyb3VuZElzQWN0aXZlIjpmYWxzZSwiU21hcnREYXRlRm9yZWdyb3VuZCI6IiIsIlNtYXJ0RGF0ZUZvcmVncm91bmRJc0FjdGl2ZSI6ZmFsc2UsIlNtYXJ0UGVyY2VudGFnZUNvbXBsZXRlZEZvcmVncm91bmQiOiIiLCJTbWFydFBlcmNlbnRhZ2VDb21wbGV0ZWRJc0FjdGl2ZSI6ZmFsc2UsIkluY2x1ZGVOb25Xb3JraW5nRGF5c0luRHVyYXRpb24iOnRydWUsIldvcmtpbmdEYXlzIjozMSwiUGVyY2VudGFnZUNvbXBsZXRlZEZvbnRTZXR0aW5ncyI6eyJGb250U2l6ZSI6MTAsIkZvbnROYW1lIjoiQ2FsaWJyaSIsIklzQm9sZCI6ZmFsc2UsIklzSXRhbGljIjpmYWxzZSwiSXNVbmRlcmxpbmVkIjpmYWxzZSwiRm9yZWdyb3VuZENvbG9yIjoiMTkyLCA4MCwgNzciLCJCYWNrQ29sb3IiOm51bGx9LCJQZXJjZW50YWdlQ29tcGxldGVkUG9zaXRpb24iOjB9LCJTY2FsZVNldHRpbmdzIjp7IkRhdGVGb3JtYXQiOiJNTU0iLCJJbnRlcnZhbFR5cGUiOjQsIlVzZUF1dG9tYXRpY1RpbWVTY2FsZSI6dHJ1ZSwiQ3VzdG9tVGltZVNjYWxlVXRjU3RhcnREYXRlIjoiMjAwNi0wMS0wMVQwMDowMDowMFoiLCJDdXN0b21UaW1lU2NhbGVVdGNFbmREYXRlIjoiMjAxNC0wNS0xMlQwMDowMDowMFoifX0sIlRpbWViYW5kVmVydGljYWxQb3NpdGlvbiI6eyJRdWlja1Bvc2l0aW9uIjoxLCJSZWxhdGl2ZVBvc2l0aW9uIjo0NC40NDQ0NDI3LCJBYnNvbHV0ZVBvc2l0aW9uIjoyNDAuMCwiUHJldmlvdXNBYnNvbHV0ZVBvc2l0aW9uIjoyNDAuMH19"/>
  <p:tag name="__MASTER" val="__part_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USGS_HAtraining">
  <a:themeElements>
    <a:clrScheme name="MikeMod 12">
      <a:dk1>
        <a:srgbClr val="000000"/>
      </a:dk1>
      <a:lt1>
        <a:srgbClr val="C0C0C0"/>
      </a:lt1>
      <a:dk2>
        <a:srgbClr val="FFFFFF"/>
      </a:dk2>
      <a:lt2>
        <a:srgbClr val="000514"/>
      </a:lt2>
      <a:accent1>
        <a:srgbClr val="0099CC"/>
      </a:accent1>
      <a:accent2>
        <a:srgbClr val="008000"/>
      </a:accent2>
      <a:accent3>
        <a:srgbClr val="DCDCDC"/>
      </a:accent3>
      <a:accent4>
        <a:srgbClr val="000000"/>
      </a:accent4>
      <a:accent5>
        <a:srgbClr val="AACAE2"/>
      </a:accent5>
      <a:accent6>
        <a:srgbClr val="007300"/>
      </a:accent6>
      <a:hlink>
        <a:srgbClr val="000099"/>
      </a:hlink>
      <a:folHlink>
        <a:srgbClr val="990033"/>
      </a:folHlink>
    </a:clrScheme>
    <a:fontScheme name="MikeMod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ikeMod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keMod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keMod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keMod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keMod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keMod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keMod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keMod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keMod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keMod 10">
        <a:dk1>
          <a:srgbClr val="000000"/>
        </a:dk1>
        <a:lt1>
          <a:srgbClr val="003399"/>
        </a:lt1>
        <a:dk2>
          <a:srgbClr val="E5E5FF"/>
        </a:dk2>
        <a:lt2>
          <a:srgbClr val="000514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00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keMod 11">
        <a:dk1>
          <a:srgbClr val="000000"/>
        </a:dk1>
        <a:lt1>
          <a:srgbClr val="003399"/>
        </a:lt1>
        <a:dk2>
          <a:srgbClr val="FFFFFF"/>
        </a:dk2>
        <a:lt2>
          <a:srgbClr val="000514"/>
        </a:lt2>
        <a:accent1>
          <a:srgbClr val="0099CC"/>
        </a:accent1>
        <a:accent2>
          <a:srgbClr val="A50021"/>
        </a:accent2>
        <a:accent3>
          <a:srgbClr val="AAADCA"/>
        </a:accent3>
        <a:accent4>
          <a:srgbClr val="000000"/>
        </a:accent4>
        <a:accent5>
          <a:srgbClr val="AACAE2"/>
        </a:accent5>
        <a:accent6>
          <a:srgbClr val="95001D"/>
        </a:accent6>
        <a:hlink>
          <a:srgbClr val="000099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keMod 12">
        <a:dk1>
          <a:srgbClr val="000000"/>
        </a:dk1>
        <a:lt1>
          <a:srgbClr val="C0C0C0"/>
        </a:lt1>
        <a:dk2>
          <a:srgbClr val="FFFFFF"/>
        </a:dk2>
        <a:lt2>
          <a:srgbClr val="000514"/>
        </a:lt2>
        <a:accent1>
          <a:srgbClr val="0099CC"/>
        </a:accent1>
        <a:accent2>
          <a:srgbClr val="008000"/>
        </a:accent2>
        <a:accent3>
          <a:srgbClr val="DCDCDC"/>
        </a:accent3>
        <a:accent4>
          <a:srgbClr val="000000"/>
        </a:accent4>
        <a:accent5>
          <a:srgbClr val="AACAE2"/>
        </a:accent5>
        <a:accent6>
          <a:srgbClr val="007300"/>
        </a:accent6>
        <a:hlink>
          <a:srgbClr val="000099"/>
        </a:hlink>
        <a:folHlink>
          <a:srgbClr val="9900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L01-IntroductionAndReviewOfCourse</Template>
  <TotalTime>834</TotalTime>
  <Words>2133</Words>
  <Application>Microsoft Office PowerPoint</Application>
  <PresentationFormat>On-screen Show (4:3)</PresentationFormat>
  <Paragraphs>562</Paragraphs>
  <Slides>37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USGS_HAtraining</vt:lpstr>
      <vt:lpstr>The Velocity Mapping Toolbox (VMT): Updates and Applications</vt:lpstr>
      <vt:lpstr>Opening Demo</vt:lpstr>
      <vt:lpstr>Contributors to VMT</vt:lpstr>
      <vt:lpstr>Timeline</vt:lpstr>
      <vt:lpstr>Timeline</vt:lpstr>
      <vt:lpstr>Timeline</vt:lpstr>
      <vt:lpstr>Timeline</vt:lpstr>
      <vt:lpstr>Timeline</vt:lpstr>
      <vt:lpstr>Overview of Basic Workflow</vt:lpstr>
      <vt:lpstr>Averaging Multiple Transects</vt:lpstr>
      <vt:lpstr>Mean Cross Section </vt:lpstr>
      <vt:lpstr>Project Data to Mean XS</vt:lpstr>
      <vt:lpstr>Interpolate to Uniform Grid</vt:lpstr>
      <vt:lpstr>Average Multiple Transects</vt:lpstr>
      <vt:lpstr>Live Demo</vt:lpstr>
      <vt:lpstr>Ongoing &amp; future work on VMT</vt:lpstr>
      <vt:lpstr>Ongoing &amp; future work on VMT</vt:lpstr>
      <vt:lpstr>Geo-Viz “Teaser”</vt:lpstr>
      <vt:lpstr>Other future applications &amp; features</vt:lpstr>
      <vt:lpstr>User Base</vt:lpstr>
      <vt:lpstr>Known Applications in North America</vt:lpstr>
      <vt:lpstr>Example Applications of VMT</vt:lpstr>
      <vt:lpstr>Geomorphology</vt:lpstr>
      <vt:lpstr>Flow and Bathymetry near Structures</vt:lpstr>
      <vt:lpstr>Contaminant Transport</vt:lpstr>
      <vt:lpstr>Limnology and Nearshore Circulation</vt:lpstr>
      <vt:lpstr>Biological Studies</vt:lpstr>
      <vt:lpstr>Biological Studies</vt:lpstr>
      <vt:lpstr>Biological Studies</vt:lpstr>
      <vt:lpstr>Streamgaging</vt:lpstr>
      <vt:lpstr>Model Calibration/Validation</vt:lpstr>
      <vt:lpstr>VMT Classes</vt:lpstr>
      <vt:lpstr>Questions?</vt:lpstr>
      <vt:lpstr>Additional Information</vt:lpstr>
      <vt:lpstr>An Incomplete List of Application Sites</vt:lpstr>
      <vt:lpstr>Known Projects Using/Citing VMT</vt:lpstr>
      <vt:lpstr>Projects Citing VMT Continued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creative with data visualization</dc:title>
  <dc:creator>Engel, Frank</dc:creator>
  <cp:lastModifiedBy>Jackson, Patrick R.</cp:lastModifiedBy>
  <cp:revision>101</cp:revision>
  <dcterms:created xsi:type="dcterms:W3CDTF">2006-08-16T00:00:00Z</dcterms:created>
  <dcterms:modified xsi:type="dcterms:W3CDTF">2014-05-20T16:52:50Z</dcterms:modified>
</cp:coreProperties>
</file>