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300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78" r:id="rId13"/>
    <p:sldId id="280" r:id="rId14"/>
    <p:sldId id="266" r:id="rId15"/>
    <p:sldId id="275" r:id="rId16"/>
    <p:sldId id="271" r:id="rId17"/>
    <p:sldId id="272" r:id="rId18"/>
    <p:sldId id="269" r:id="rId19"/>
    <p:sldId id="268" r:id="rId20"/>
    <p:sldId id="282" r:id="rId21"/>
    <p:sldId id="267" r:id="rId22"/>
    <p:sldId id="270" r:id="rId23"/>
    <p:sldId id="281" r:id="rId24"/>
    <p:sldId id="286" r:id="rId25"/>
    <p:sldId id="273" r:id="rId26"/>
    <p:sldId id="283" r:id="rId27"/>
    <p:sldId id="274" r:id="rId28"/>
    <p:sldId id="285" r:id="rId29"/>
    <p:sldId id="284" r:id="rId30"/>
    <p:sldId id="287" r:id="rId31"/>
    <p:sldId id="304" r:id="rId32"/>
    <p:sldId id="290" r:id="rId33"/>
    <p:sldId id="291" r:id="rId34"/>
    <p:sldId id="292" r:id="rId35"/>
    <p:sldId id="293" r:id="rId36"/>
    <p:sldId id="294" r:id="rId37"/>
    <p:sldId id="296" r:id="rId38"/>
    <p:sldId id="295" r:id="rId39"/>
    <p:sldId id="297" r:id="rId40"/>
    <p:sldId id="298" r:id="rId41"/>
    <p:sldId id="302" r:id="rId42"/>
    <p:sldId id="306" r:id="rId43"/>
    <p:sldId id="299" r:id="rId44"/>
    <p:sldId id="288" r:id="rId45"/>
    <p:sldId id="301" r:id="rId46"/>
    <p:sldId id="303" r:id="rId47"/>
    <p:sldId id="305" r:id="rId48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0704-100B-45A7-8F4C-F3AA965CAE73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4E58E-CDF7-427D-BA56-FF8CC80D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5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4E58E-CDF7-427D-BA56-FF8CC80DD6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5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267D-19A5-4C51-BDD8-DEF95ED8589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403-EE60-46B1-95E2-C7A477B0CD69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715000"/>
            <a:ext cx="2897280" cy="8582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267D-19A5-4C51-BDD8-DEF95ED8589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403-EE60-46B1-95E2-C7A477B0CD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32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4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+mj-lt"/>
                <a:ea typeface="Verdana" pitchFamily="34" charset="0"/>
                <a:cs typeface="Verdana" pitchFamily="34" charset="0"/>
              </a:defRPr>
            </a:lvl1pPr>
            <a:lvl2pPr marL="571500" indent="-228600">
              <a:lnSpc>
                <a:spcPct val="114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lnSpc>
                <a:spcPct val="114000"/>
              </a:lnSpc>
              <a:defRPr sz="2000">
                <a:latin typeface="+mj-lt"/>
                <a:ea typeface="Verdana" pitchFamily="34" charset="0"/>
                <a:cs typeface="Verdana" pitchFamily="34" charset="0"/>
              </a:defRPr>
            </a:lvl3pPr>
            <a:lvl4pPr>
              <a:lnSpc>
                <a:spcPct val="114000"/>
              </a:lnSpc>
              <a:defRPr sz="2000">
                <a:latin typeface="+mj-lt"/>
                <a:ea typeface="Verdana" pitchFamily="34" charset="0"/>
                <a:cs typeface="Verdana" pitchFamily="34" charset="0"/>
              </a:defRPr>
            </a:lvl4pPr>
            <a:lvl5pPr>
              <a:lnSpc>
                <a:spcPct val="114000"/>
              </a:lnSpc>
              <a:defRPr sz="2000">
                <a:latin typeface="+mj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267D-19A5-4C51-BDD8-DEF95ED8589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403-EE60-46B1-95E2-C7A477B0CD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267D-19A5-4C51-BDD8-DEF95ED8589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403-EE60-46B1-95E2-C7A477B0CD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267D-19A5-4C51-BDD8-DEF95ED8589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403-EE60-46B1-95E2-C7A477B0CD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ctr">
              <a:defRPr sz="3600" b="1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267D-19A5-4C51-BDD8-DEF95ED8589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403-EE60-46B1-95E2-C7A477B0CD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267D-19A5-4C51-BDD8-DEF95ED8589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403-EE60-46B1-95E2-C7A477B0CD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267D-19A5-4C51-BDD8-DEF95ED8589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403-EE60-46B1-95E2-C7A477B0CD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8267D-19A5-4C51-BDD8-DEF95ED8589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FF403-EE60-46B1-95E2-C7A477B0CD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6359525"/>
            <a:ext cx="1681163" cy="498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Lucida Sans" pitchFamily="34" charset="0"/>
          <a:ea typeface="Verdana" pitchFamily="34" charset="0"/>
          <a:cs typeface="Lucida Sans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j-lt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j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hydroacoustics.usgs.gov/movingboat/pdfs/Best_Practice_for_Calibrating_SonTek_RiverSurveyor.pdf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 Acquainted with the Latest Versions of LC &amp; SMBA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948" y="1447800"/>
            <a:ext cx="5275052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USGS, TRDI, and </a:t>
            </a:r>
            <a:r>
              <a:rPr lang="en-US" dirty="0" err="1" smtClean="0"/>
              <a:t>SonTek</a:t>
            </a:r>
            <a:r>
              <a:rPr lang="en-US" dirty="0" smtClean="0"/>
              <a:t> Versions</a:t>
            </a:r>
          </a:p>
          <a:p>
            <a:endParaRPr lang="en-US" dirty="0"/>
          </a:p>
          <a:p>
            <a:r>
              <a:rPr lang="en-US" dirty="0" smtClean="0"/>
              <a:t>David S. Mueller, OSW</a:t>
            </a:r>
          </a:p>
          <a:p>
            <a:r>
              <a:rPr lang="en-US" dirty="0" smtClean="0"/>
              <a:t>April,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Compass Error Message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734825"/>
            <a:ext cx="8053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ERROR: Difference in flow direction between out and back sections </a:t>
            </a:r>
            <a:r>
              <a:rPr lang="en-US" sz="1600" dirty="0" smtClean="0"/>
              <a:t>of</a:t>
            </a:r>
          </a:p>
          <a:p>
            <a:r>
              <a:rPr lang="en-US" sz="1600" dirty="0"/>
              <a:t>loop could result in a 5 percent or greater error in final discharge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REPEAT LOOP AFTER COMPASS CAL. OR USE A STATIONARY MOVING-BED TEST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7895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 &amp; General Errors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Downstream closure &amp; moving-bed velocity &gt; 0.04 </a:t>
            </a:r>
            <a:r>
              <a:rPr lang="en-US" dirty="0" err="1" smtClean="0"/>
              <a:t>ft</a:t>
            </a:r>
            <a:r>
              <a:rPr lang="en-US" dirty="0" smtClean="0"/>
              <a:t>/s</a:t>
            </a:r>
          </a:p>
          <a:p>
            <a:pPr lvl="1"/>
            <a:r>
              <a:rPr lang="en-US" i="1" dirty="0"/>
              <a:t>Message:</a:t>
            </a:r>
            <a:r>
              <a:rPr lang="en-US" dirty="0"/>
              <a:t> </a:t>
            </a:r>
            <a:r>
              <a:rPr lang="en-US" dirty="0" smtClean="0"/>
              <a:t>“ERROR</a:t>
            </a:r>
            <a:r>
              <a:rPr lang="en-US" dirty="0"/>
              <a:t>: Loop Closure Error not in Upstream Direction -- REPEAT LOOP or </a:t>
            </a:r>
            <a:r>
              <a:rPr lang="en-US" dirty="0" smtClean="0"/>
              <a:t>USE </a:t>
            </a:r>
            <a:r>
              <a:rPr lang="en-US" dirty="0"/>
              <a:t>STATIONARY </a:t>
            </a:r>
            <a:r>
              <a:rPr lang="en-US" dirty="0" smtClean="0"/>
              <a:t>TEST.”</a:t>
            </a:r>
          </a:p>
          <a:p>
            <a:pPr lvl="1"/>
            <a:r>
              <a:rPr lang="en-US" dirty="0" smtClean="0"/>
              <a:t>No error message if moving-bed velocity &lt;= 0.04 </a:t>
            </a:r>
            <a:r>
              <a:rPr lang="en-US" dirty="0" err="1" smtClean="0"/>
              <a:t>ft</a:t>
            </a:r>
            <a:r>
              <a:rPr lang="en-US" dirty="0" smtClean="0"/>
              <a:t>/s</a:t>
            </a:r>
          </a:p>
          <a:p>
            <a:r>
              <a:rPr lang="en-US" dirty="0" smtClean="0"/>
              <a:t>Errors have been identified</a:t>
            </a:r>
          </a:p>
          <a:p>
            <a:pPr lvl="1"/>
            <a:r>
              <a:rPr lang="en-US" i="1" dirty="0"/>
              <a:t>Message:</a:t>
            </a:r>
            <a:r>
              <a:rPr lang="en-US" dirty="0"/>
              <a:t> </a:t>
            </a:r>
            <a:r>
              <a:rPr lang="en-US" dirty="0" smtClean="0"/>
              <a:t>“ERROR</a:t>
            </a:r>
            <a:r>
              <a:rPr lang="en-US" dirty="0"/>
              <a:t>: Due to ERRORS noted above this loop is NOT VALID</a:t>
            </a:r>
            <a:r>
              <a:rPr lang="en-US" dirty="0" smtClean="0"/>
              <a:t>. </a:t>
            </a:r>
            <a:r>
              <a:rPr lang="en-US" dirty="0"/>
              <a:t>PLEASE CONSIDER SUGGESTIONS</a:t>
            </a:r>
            <a:r>
              <a:rPr lang="en-US" dirty="0" smtClean="0"/>
              <a:t>.”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29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SMBA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developed for </a:t>
            </a:r>
            <a:r>
              <a:rPr lang="en-US" dirty="0" err="1" smtClean="0"/>
              <a:t>StreamPro</a:t>
            </a:r>
            <a:endParaRPr lang="en-US" dirty="0" smtClean="0"/>
          </a:p>
          <a:p>
            <a:pPr lvl="1"/>
            <a:r>
              <a:rPr lang="en-US" dirty="0" smtClean="0"/>
              <a:t>False moving-bed when swimming</a:t>
            </a:r>
          </a:p>
          <a:p>
            <a:r>
              <a:rPr lang="en-US" dirty="0" smtClean="0"/>
              <a:t>Applicable to all ADCPs</a:t>
            </a:r>
          </a:p>
          <a:p>
            <a:r>
              <a:rPr lang="en-US" dirty="0" smtClean="0"/>
              <a:t>Uses mean velocity </a:t>
            </a:r>
            <a:r>
              <a:rPr lang="en-US" dirty="0" smtClean="0"/>
              <a:t>direction to </a:t>
            </a:r>
            <a:r>
              <a:rPr lang="en-US" dirty="0" smtClean="0"/>
              <a:t>determine upstream movement on an ensemble by ensemble basis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4012" y="3545058"/>
            <a:ext cx="4878241" cy="3052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1918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LC: </a:t>
            </a:r>
            <a:r>
              <a:rPr lang="en-US" dirty="0"/>
              <a:t>The moving-bed velocity from the loop moving-bed test is distributed to each ensemble based on the ratio of the near-bed </a:t>
            </a:r>
            <a:r>
              <a:rPr lang="en-US" dirty="0" smtClean="0"/>
              <a:t>water speed </a:t>
            </a:r>
            <a:r>
              <a:rPr lang="en-US" dirty="0"/>
              <a:t>in each ensemble to the mean of near-bed </a:t>
            </a:r>
            <a:r>
              <a:rPr lang="en-US" dirty="0" smtClean="0"/>
              <a:t>water speeds </a:t>
            </a:r>
            <a:r>
              <a:rPr lang="en-US" dirty="0"/>
              <a:t>for the whole transect.</a:t>
            </a:r>
          </a:p>
          <a:p>
            <a:pPr lvl="1"/>
            <a:r>
              <a:rPr lang="en-US" dirty="0" err="1" smtClean="0"/>
              <a:t>WinRiver</a:t>
            </a:r>
            <a:r>
              <a:rPr lang="en-US" dirty="0" smtClean="0"/>
              <a:t> II calls this the distributed method</a:t>
            </a:r>
          </a:p>
          <a:p>
            <a:r>
              <a:rPr lang="en-US" i="1" dirty="0" smtClean="0"/>
              <a:t>SMBA: </a:t>
            </a:r>
            <a:r>
              <a:rPr lang="en-US" dirty="0" smtClean="0"/>
              <a:t>Computes a linear coefficient (C) relating the near-bed </a:t>
            </a:r>
            <a:r>
              <a:rPr lang="en-US" dirty="0" smtClean="0"/>
              <a:t>water speed </a:t>
            </a:r>
            <a:r>
              <a:rPr lang="en-US" dirty="0" smtClean="0"/>
              <a:t>to moving-bed </a:t>
            </a:r>
            <a:r>
              <a:rPr lang="en-US" dirty="0" smtClean="0"/>
              <a:t>speed from </a:t>
            </a:r>
            <a:r>
              <a:rPr lang="en-US" dirty="0" smtClean="0"/>
              <a:t>the stationary tests (</a:t>
            </a:r>
            <a:r>
              <a:rPr lang="en-US" dirty="0" err="1" smtClean="0"/>
              <a:t>Vmb</a:t>
            </a:r>
            <a:r>
              <a:rPr lang="en-US" dirty="0" smtClean="0"/>
              <a:t>=C*</a:t>
            </a:r>
            <a:r>
              <a:rPr lang="en-US" dirty="0" err="1" smtClean="0"/>
              <a:t>Vnb</a:t>
            </a:r>
            <a:r>
              <a:rPr lang="en-US" dirty="0" smtClean="0"/>
              <a:t>). This equation is then used to distribute the moving-bed correction to each ensemble in the transect.</a:t>
            </a:r>
            <a:endParaRPr lang="en-US" dirty="0"/>
          </a:p>
          <a:p>
            <a:pPr lvl="1"/>
            <a:r>
              <a:rPr lang="en-US" dirty="0" err="1" smtClean="0"/>
              <a:t>WinRiver</a:t>
            </a:r>
            <a:r>
              <a:rPr lang="en-US" dirty="0" smtClean="0"/>
              <a:t> II calls this the proportional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20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43" y="1524000"/>
            <a:ext cx="41148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Collecting MBT in </a:t>
            </a:r>
            <a:r>
              <a:rPr lang="en-US" dirty="0" err="1" smtClean="0"/>
              <a:t>WinRiver</a:t>
            </a:r>
            <a:r>
              <a:rPr lang="en-US" dirty="0" smtClean="0"/>
              <a:t> II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7464287" cy="313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904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Add a File as Moving-Bed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474720" cy="4297363"/>
          </a:xfrm>
        </p:spPr>
        <p:txBody>
          <a:bodyPr/>
          <a:lstStyle/>
          <a:p>
            <a:r>
              <a:rPr lang="en-US" dirty="0" smtClean="0"/>
              <a:t>Right Click on the </a:t>
            </a:r>
            <a:r>
              <a:rPr lang="en-US" dirty="0" err="1" smtClean="0"/>
              <a:t>mmt</a:t>
            </a:r>
            <a:r>
              <a:rPr lang="en-US" dirty="0" smtClean="0"/>
              <a:t> filename</a:t>
            </a:r>
          </a:p>
          <a:p>
            <a:r>
              <a:rPr lang="en-US" dirty="0" smtClean="0"/>
              <a:t>Select </a:t>
            </a:r>
            <a:r>
              <a:rPr lang="en-US" dirty="0" smtClean="0"/>
              <a:t>desired </a:t>
            </a:r>
            <a:r>
              <a:rPr lang="en-US" dirty="0" smtClean="0"/>
              <a:t>type of test</a:t>
            </a:r>
          </a:p>
          <a:p>
            <a:r>
              <a:rPr lang="en-US" dirty="0" smtClean="0"/>
              <a:t>From file dialog select file to </a:t>
            </a:r>
            <a:r>
              <a:rPr lang="en-US" dirty="0" smtClean="0"/>
              <a:t>add</a:t>
            </a:r>
          </a:p>
          <a:p>
            <a:r>
              <a:rPr lang="en-US" dirty="0" smtClean="0"/>
              <a:t>This must be done for MBTs collected using the </a:t>
            </a:r>
            <a:r>
              <a:rPr lang="en-US" dirty="0" err="1" smtClean="0"/>
              <a:t>StreamPro</a:t>
            </a:r>
            <a:r>
              <a:rPr lang="en-US" dirty="0" smtClean="0"/>
              <a:t> with a PDA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46" y="1631852"/>
            <a:ext cx="3378644" cy="465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568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Processing MBT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MBTs are located under the QA/QC – Moving Bed Test node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3" y="2994068"/>
            <a:ext cx="252671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87"/>
          <a:stretch/>
        </p:blipFill>
        <p:spPr bwMode="auto">
          <a:xfrm>
            <a:off x="3768213" y="2990551"/>
            <a:ext cx="19478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61"/>
          <a:stretch/>
        </p:blipFill>
        <p:spPr bwMode="auto">
          <a:xfrm>
            <a:off x="6435213" y="2994068"/>
            <a:ext cx="1828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8219" y="2528048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Reprocess / Evaluate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20613" y="2500471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Results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68041" y="2519117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47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C:\Users\dmueller\AppData\Local\Temp\3\SNAGHTML176e7d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666" y="1358705"/>
            <a:ext cx="5333334" cy="40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Reprocess to Manually Evaluate Data</a:t>
            </a:r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6" y="2441917"/>
            <a:ext cx="5333334" cy="40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3890" y="207258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88370" y="537506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Stationary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42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FAIL / PASS – Still valid Loop MBT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4800" y="1366422"/>
            <a:ext cx="5943600" cy="3663950"/>
            <a:chOff x="304800" y="1366422"/>
            <a:chExt cx="5943600" cy="366395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366422"/>
              <a:ext cx="5943600" cy="366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57200" y="4038600"/>
              <a:ext cx="381000" cy="3048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94538" y="2819400"/>
            <a:ext cx="5943600" cy="3663950"/>
            <a:chOff x="3194538" y="2819400"/>
            <a:chExt cx="5943600" cy="366395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538" y="2819400"/>
              <a:ext cx="5943600" cy="366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352800" y="5486400"/>
              <a:ext cx="381000" cy="3048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6124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Test Result with Error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4999"/>
            <a:ext cx="665638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48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Collecting Data in Moving-Bed Conditions</a:t>
            </a:r>
          </a:p>
          <a:p>
            <a:r>
              <a:rPr lang="en-US" dirty="0" smtClean="0"/>
              <a:t>Versions </a:t>
            </a:r>
            <a:r>
              <a:rPr lang="en-US" dirty="0" smtClean="0"/>
              <a:t>available for LC and SMBA</a:t>
            </a:r>
            <a:endParaRPr lang="en-US" dirty="0" smtClean="0"/>
          </a:p>
          <a:p>
            <a:r>
              <a:rPr lang="en-US" dirty="0" smtClean="0"/>
              <a:t>Brief review of LC basics</a:t>
            </a:r>
          </a:p>
          <a:p>
            <a:r>
              <a:rPr lang="en-US" dirty="0" smtClean="0"/>
              <a:t>New LC quality assurance checks</a:t>
            </a:r>
          </a:p>
          <a:p>
            <a:r>
              <a:rPr lang="en-US" dirty="0"/>
              <a:t>Brief review of SMBA </a:t>
            </a:r>
            <a:r>
              <a:rPr lang="en-US" dirty="0" smtClean="0"/>
              <a:t>basics</a:t>
            </a:r>
          </a:p>
          <a:p>
            <a:r>
              <a:rPr lang="en-US" dirty="0" smtClean="0"/>
              <a:t>Using TRDI versions of LC and SMBA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SonTek</a:t>
            </a:r>
            <a:r>
              <a:rPr lang="en-US" dirty="0" smtClean="0"/>
              <a:t> version of LC and SMBA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12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Select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171071" cy="4297363"/>
          </a:xfrm>
        </p:spPr>
        <p:txBody>
          <a:bodyPr/>
          <a:lstStyle/>
          <a:p>
            <a:r>
              <a:rPr lang="en-US" dirty="0" smtClean="0"/>
              <a:t>Check to use</a:t>
            </a:r>
          </a:p>
          <a:p>
            <a:r>
              <a:rPr lang="en-US" dirty="0" smtClean="0"/>
              <a:t>Uncheck to </a:t>
            </a:r>
            <a:r>
              <a:rPr lang="en-US" dirty="0" smtClean="0"/>
              <a:t>not </a:t>
            </a:r>
            <a:r>
              <a:rPr lang="en-US" dirty="0" smtClean="0"/>
              <a:t>use</a:t>
            </a:r>
            <a:endParaRPr lang="en-US" dirty="0"/>
          </a:p>
          <a:p>
            <a:r>
              <a:rPr lang="en-US" dirty="0" smtClean="0"/>
              <a:t>If test is </a:t>
            </a:r>
            <a:r>
              <a:rPr lang="en-US" dirty="0" smtClean="0"/>
              <a:t>invalid (ERROR), </a:t>
            </a:r>
            <a:r>
              <a:rPr lang="en-US" dirty="0" smtClean="0"/>
              <a:t>WR2 will not use the results even if </a:t>
            </a:r>
            <a:r>
              <a:rPr lang="en-US" dirty="0" smtClean="0"/>
              <a:t>checked</a:t>
            </a:r>
          </a:p>
          <a:p>
            <a:r>
              <a:rPr lang="en-US" dirty="0" smtClean="0"/>
              <a:t>Only </a:t>
            </a:r>
            <a:r>
              <a:rPr lang="en-US" u="sng" dirty="0" smtClean="0"/>
              <a:t>loops</a:t>
            </a:r>
            <a:r>
              <a:rPr lang="en-US" dirty="0" smtClean="0"/>
              <a:t> that meet the criteria for a moving-bed condition will be applied.</a:t>
            </a:r>
          </a:p>
          <a:p>
            <a:r>
              <a:rPr lang="en-US" dirty="0" smtClean="0"/>
              <a:t>All positive stationary test will be applied even is less than 1% of mean velocity.</a:t>
            </a:r>
            <a:endParaRPr lang="en-US" dirty="0"/>
          </a:p>
        </p:txBody>
      </p:sp>
      <p:pic>
        <p:nvPicPr>
          <p:cNvPr id="14338" name="Picture 2" descr="C:\Users\dmueller\AppData\Local\Temp\3\SNAGHTML17b58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97" y="1056835"/>
            <a:ext cx="25527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30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MBT Summary with Error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47" y="1828800"/>
            <a:ext cx="8860953" cy="3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428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MBT Summary with valid MBT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" y="1441533"/>
            <a:ext cx="2831430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1533"/>
            <a:ext cx="6332537" cy="396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5715000"/>
            <a:ext cx="334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 loops can be used.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43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Stationary MBT Result</a:t>
            </a:r>
            <a:endParaRPr lang="en-US" dirty="0"/>
          </a:p>
        </p:txBody>
      </p:sp>
      <p:pic>
        <p:nvPicPr>
          <p:cNvPr id="13314" name="Picture 2" descr="C:\Users\dmueller\AppData\Local\Temp\3\SNAGHTML17936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746" y="1515804"/>
            <a:ext cx="6350732" cy="391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6" y="1515804"/>
            <a:ext cx="1966450" cy="42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2788" y="5908431"/>
            <a:ext cx="755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If Stationary is checked it is applied even if less than 1% error.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917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Stationary MBT &lt; 1%</a:t>
            </a:r>
            <a:endParaRPr lang="en-US" dirty="0"/>
          </a:p>
        </p:txBody>
      </p:sp>
      <p:pic>
        <p:nvPicPr>
          <p:cNvPr id="15362" name="Picture 2" descr="C:\Users\dmueller\AppData\Local\Temp\3\SNAGHTML18517c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26" y="1502075"/>
            <a:ext cx="8489022" cy="46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85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Multiple Tests</a:t>
            </a:r>
            <a:endParaRPr lang="en-US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18" y="1776611"/>
            <a:ext cx="5802374" cy="41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9" y="1561514"/>
            <a:ext cx="2136926" cy="458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680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Correction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</a:t>
            </a:r>
          </a:p>
          <a:p>
            <a:pPr lvl="1"/>
            <a:r>
              <a:rPr lang="en-US" dirty="0" smtClean="0"/>
              <a:t>Same as USGS LC</a:t>
            </a:r>
          </a:p>
          <a:p>
            <a:pPr lvl="1"/>
            <a:r>
              <a:rPr lang="en-US" dirty="0" smtClean="0"/>
              <a:t>With multiple Loop MBTs average of results is used</a:t>
            </a:r>
          </a:p>
          <a:p>
            <a:r>
              <a:rPr lang="en-US" dirty="0" smtClean="0"/>
              <a:t>Proportional</a:t>
            </a:r>
          </a:p>
          <a:p>
            <a:pPr lvl="1"/>
            <a:r>
              <a:rPr lang="en-US" dirty="0" smtClean="0"/>
              <a:t>Similar to USGS SMBA</a:t>
            </a:r>
          </a:p>
          <a:p>
            <a:pPr lvl="1"/>
            <a:r>
              <a:rPr lang="en-US" dirty="0" smtClean="0"/>
              <a:t>No negative corrections are applied</a:t>
            </a:r>
          </a:p>
          <a:p>
            <a:pPr lvl="1"/>
            <a:r>
              <a:rPr lang="en-US" dirty="0" smtClean="0"/>
              <a:t>Correction is always applied even if less than 1%</a:t>
            </a:r>
          </a:p>
          <a:p>
            <a:pPr lvl="1"/>
            <a:r>
              <a:rPr lang="en-US" dirty="0" smtClean="0"/>
              <a:t>Used with Stationary or mix of Stationary and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10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Corrections Applied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Discharge corrections based on the results of moving bed tests are </a:t>
            </a:r>
            <a:r>
              <a:rPr lang="en-US" u="sng" dirty="0"/>
              <a:t>only applicable when Bottom Track is the selected navigation reference</a:t>
            </a:r>
            <a:r>
              <a:rPr lang="en-US" dirty="0" smtClean="0"/>
              <a:t>.</a:t>
            </a:r>
          </a:p>
          <a:p>
            <a:r>
              <a:rPr lang="en-US" dirty="0"/>
              <a:t>The corrected discharge is displayed in the MBT Summary and in the Composite Tabular display, the Discharge Summary, the Total Discharge Time Series, Q Measurement </a:t>
            </a:r>
            <a:r>
              <a:rPr lang="en-US" dirty="0" smtClean="0"/>
              <a:t>Summary, and </a:t>
            </a:r>
            <a:r>
              <a:rPr lang="en-US" dirty="0"/>
              <a:t>in </a:t>
            </a:r>
            <a:r>
              <a:rPr lang="en-US" dirty="0" err="1"/>
              <a:t>HydroML</a:t>
            </a:r>
            <a:r>
              <a:rPr lang="en-US" dirty="0"/>
              <a:t> output. </a:t>
            </a:r>
            <a:endParaRPr lang="en-US" dirty="0" smtClean="0"/>
          </a:p>
          <a:p>
            <a:r>
              <a:rPr lang="en-US" dirty="0" smtClean="0"/>
              <a:t>Moving </a:t>
            </a:r>
            <a:r>
              <a:rPr lang="en-US" dirty="0"/>
              <a:t>bed corrections are NOT applied to any other parameters or outputs such as velocity and discharge contour, profile, and time series plots, or the Classic or Generic ASCII outputs.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01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BT with Loop Checked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360" y="1574189"/>
            <a:ext cx="5478572" cy="505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04999" y="1828800"/>
            <a:ext cx="1344637" cy="17584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78036" y="2297723"/>
            <a:ext cx="1491175" cy="31886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63239" y="4752535"/>
            <a:ext cx="2015197" cy="17584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18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GPS with Loop Checked (Bug?)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452" y="1600200"/>
            <a:ext cx="5453062" cy="50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00" y="1828800"/>
            <a:ext cx="1219200" cy="17584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78036" y="2297722"/>
            <a:ext cx="1491175" cy="33293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63239" y="4752535"/>
            <a:ext cx="2015197" cy="17584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56482" y="1223779"/>
            <a:ext cx="506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Discharge is referenced to GPS correctly!!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77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Collecting Data in Moving-Bed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DGPS if possible</a:t>
            </a:r>
          </a:p>
          <a:p>
            <a:pPr lvl="1"/>
            <a:r>
              <a:rPr lang="en-US" dirty="0" smtClean="0"/>
              <a:t>LC &amp; SMBA are NOT substitutes for using </a:t>
            </a:r>
            <a:r>
              <a:rPr lang="en-US" dirty="0" smtClean="0"/>
              <a:t>GPS</a:t>
            </a:r>
          </a:p>
          <a:p>
            <a:pPr lvl="1"/>
            <a:r>
              <a:rPr lang="en-US" dirty="0" smtClean="0"/>
              <a:t>Webinar recorded last month on use of GPS</a:t>
            </a:r>
            <a:endParaRPr lang="en-US" dirty="0" smtClean="0"/>
          </a:p>
          <a:p>
            <a:r>
              <a:rPr lang="en-US" dirty="0" smtClean="0"/>
              <a:t>When to use LC Correction</a:t>
            </a:r>
          </a:p>
          <a:p>
            <a:pPr lvl="1"/>
            <a:r>
              <a:rPr lang="en-US" dirty="0" smtClean="0"/>
              <a:t>GPS use is not valid or possible</a:t>
            </a:r>
          </a:p>
          <a:p>
            <a:pPr lvl="1"/>
            <a:r>
              <a:rPr lang="en-US" dirty="0" smtClean="0"/>
              <a:t>BT and accurate compass heading </a:t>
            </a:r>
            <a:r>
              <a:rPr lang="en-US" dirty="0" smtClean="0"/>
              <a:t>can be </a:t>
            </a:r>
            <a:r>
              <a:rPr lang="en-US" dirty="0" smtClean="0"/>
              <a:t>maintained</a:t>
            </a:r>
            <a:endParaRPr lang="en-US" dirty="0" smtClean="0"/>
          </a:p>
          <a:p>
            <a:r>
              <a:rPr lang="en-US" dirty="0" smtClean="0"/>
              <a:t>When to use SMBA Correction</a:t>
            </a:r>
          </a:p>
          <a:p>
            <a:pPr lvl="1"/>
            <a:r>
              <a:rPr lang="en-US" dirty="0" smtClean="0"/>
              <a:t>GPS use is not valid or possible</a:t>
            </a:r>
          </a:p>
          <a:p>
            <a:pPr lvl="1"/>
            <a:r>
              <a:rPr lang="en-US" dirty="0" smtClean="0"/>
              <a:t>Accurate compass headings cannot be maintained through cross section </a:t>
            </a:r>
          </a:p>
          <a:p>
            <a:pPr lvl="1"/>
            <a:r>
              <a:rPr lang="en-US" dirty="0" smtClean="0"/>
              <a:t>BT </a:t>
            </a:r>
            <a:r>
              <a:rPr lang="en-US" dirty="0" smtClean="0"/>
              <a:t>is </a:t>
            </a:r>
            <a:r>
              <a:rPr lang="en-US" dirty="0" smtClean="0"/>
              <a:t>invalid intermittently</a:t>
            </a:r>
            <a:endParaRPr lang="en-US" dirty="0"/>
          </a:p>
          <a:p>
            <a:r>
              <a:rPr lang="en-US" dirty="0" smtClean="0"/>
              <a:t>When </a:t>
            </a:r>
            <a:r>
              <a:rPr lang="en-US" dirty="0" smtClean="0"/>
              <a:t>to use Mid-Section technique</a:t>
            </a:r>
          </a:p>
          <a:p>
            <a:pPr lvl="1"/>
            <a:r>
              <a:rPr lang="en-US" dirty="0" smtClean="0"/>
              <a:t>Criteria for GPS, Loop Correction, or Stationary Correction not met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25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with USGS LC &amp; SMBA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Rounding in ASCII output file may result in small differences in resulting computed discharge (&lt; 1%)</a:t>
            </a:r>
          </a:p>
          <a:p>
            <a:r>
              <a:rPr lang="en-US" dirty="0" err="1" smtClean="0"/>
              <a:t>WinRiver</a:t>
            </a:r>
            <a:r>
              <a:rPr lang="en-US" dirty="0" smtClean="0"/>
              <a:t> II behavior not in USGS codes:</a:t>
            </a:r>
          </a:p>
          <a:p>
            <a:pPr lvl="1"/>
            <a:r>
              <a:rPr lang="en-US" dirty="0" smtClean="0"/>
              <a:t>Multiple loops can be averaged</a:t>
            </a:r>
          </a:p>
          <a:p>
            <a:pPr lvl="1"/>
            <a:r>
              <a:rPr lang="en-US" dirty="0" smtClean="0"/>
              <a:t>Loops and stationary tests can be applied together</a:t>
            </a:r>
          </a:p>
          <a:p>
            <a:pPr lvl="1"/>
            <a:r>
              <a:rPr lang="en-US" dirty="0" smtClean="0"/>
              <a:t>Stationary test is always applied even if correction is &lt; 1%</a:t>
            </a:r>
          </a:p>
          <a:p>
            <a:pPr lvl="1"/>
            <a:r>
              <a:rPr lang="en-US" dirty="0" smtClean="0"/>
              <a:t>Negative stationary tests are ignored in WR2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56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MBT with </a:t>
            </a:r>
            <a:r>
              <a:rPr lang="en-US" dirty="0" err="1" smtClean="0"/>
              <a:t>RiverSurveyors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Due to potential compass calibration and accuracy issues associated with the </a:t>
            </a:r>
            <a:r>
              <a:rPr lang="en-US" dirty="0" err="1" smtClean="0"/>
              <a:t>RiverSurveyor</a:t>
            </a:r>
            <a:r>
              <a:rPr lang="en-US" dirty="0" smtClean="0"/>
              <a:t> M9/S5 ADCPs, </a:t>
            </a:r>
            <a:r>
              <a:rPr lang="en-US" dirty="0"/>
              <a:t>use of the </a:t>
            </a:r>
            <a:r>
              <a:rPr lang="en-US" dirty="0" smtClean="0"/>
              <a:t>stationary </a:t>
            </a:r>
            <a:r>
              <a:rPr lang="en-US" dirty="0"/>
              <a:t>moving-bed test will be consistently more accurate than the loop test and is </a:t>
            </a:r>
            <a:r>
              <a:rPr lang="en-US" dirty="0" smtClean="0"/>
              <a:t>recommended </a:t>
            </a:r>
            <a:r>
              <a:rPr lang="en-US" dirty="0"/>
              <a:t>as the preferred moving-bed test for </a:t>
            </a:r>
            <a:r>
              <a:rPr lang="en-US" dirty="0" err="1"/>
              <a:t>RiverSurveyors</a:t>
            </a:r>
            <a:r>
              <a:rPr lang="en-US" dirty="0"/>
              <a:t> until the compass calibration </a:t>
            </a:r>
            <a:r>
              <a:rPr lang="en-US" dirty="0" smtClean="0"/>
              <a:t>issues </a:t>
            </a:r>
            <a:r>
              <a:rPr lang="en-US" dirty="0"/>
              <a:t>can be completely resolved (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hydroacoustics.usgs.gov/movingboat/pdfs/Best_Practice_for_Calibrating_SonTek_RiverSurveyor.pdf</a:t>
            </a:r>
            <a:r>
              <a:rPr lang="en-US" dirty="0" smtClean="0"/>
              <a:t>) </a:t>
            </a:r>
          </a:p>
          <a:p>
            <a:r>
              <a:rPr lang="en-US" b="1" dirty="0" smtClean="0"/>
              <a:t>The OSW is working with </a:t>
            </a:r>
            <a:r>
              <a:rPr lang="en-US" b="1" dirty="0" err="1" smtClean="0"/>
              <a:t>SonTek</a:t>
            </a:r>
            <a:r>
              <a:rPr lang="en-US" b="1" dirty="0" smtClean="0"/>
              <a:t> to try and resolve the compass accuracy issue.</a:t>
            </a:r>
          </a:p>
          <a:p>
            <a:r>
              <a:rPr lang="en-US" dirty="0" smtClean="0"/>
              <a:t>This webinar will show how to use </a:t>
            </a:r>
            <a:r>
              <a:rPr lang="en-US" dirty="0" err="1" smtClean="0"/>
              <a:t>RiverSurveyor</a:t>
            </a:r>
            <a:r>
              <a:rPr lang="en-US" dirty="0" smtClean="0"/>
              <a:t> Live with the loop MBT so that it can be properly applied when the compass issue is resolve.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96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Collecting MBT in </a:t>
            </a:r>
            <a:r>
              <a:rPr lang="en-US" dirty="0" err="1" smtClean="0"/>
              <a:t>RiverSurveyor</a:t>
            </a:r>
            <a:r>
              <a:rPr lang="en-US" dirty="0" smtClean="0"/>
              <a:t> Live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22"/>
          <a:stretch/>
        </p:blipFill>
        <p:spPr bwMode="auto">
          <a:xfrm>
            <a:off x="676068" y="1266092"/>
            <a:ext cx="7800099" cy="408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62" y="5619311"/>
            <a:ext cx="7708277" cy="71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62708" y="5507502"/>
            <a:ext cx="801155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78114" y="3708400"/>
            <a:ext cx="3698003" cy="2394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2762" y="6037943"/>
            <a:ext cx="1320800" cy="2394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84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System Tab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11" y="2081297"/>
            <a:ext cx="6058852" cy="369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946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Loop MBT Collection Dialog</a:t>
            </a:r>
            <a:endParaRPr lang="en-US" dirty="0"/>
          </a:p>
        </p:txBody>
      </p:sp>
      <p:pic>
        <p:nvPicPr>
          <p:cNvPr id="22530" name="Picture 2" descr="C:\Users\dmueller\AppData\Local\Temp\3\SNAGHTML1c40d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92" y="1733185"/>
            <a:ext cx="6224123" cy="483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177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Stationary MBT Collection </a:t>
            </a:r>
            <a:r>
              <a:rPr lang="en-US" dirty="0" smtClean="0"/>
              <a:t>Dialog</a:t>
            </a:r>
            <a:endParaRPr lang="en-US" dirty="0"/>
          </a:p>
        </p:txBody>
      </p:sp>
      <p:pic>
        <p:nvPicPr>
          <p:cNvPr id="21506" name="Picture 2" descr="C:\Users\dmueller\AppData\Local\Temp\3\SNAGHTML1c38b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94" y="1491176"/>
            <a:ext cx="5983821" cy="51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dmueller\AppData\Local\Temp\3\SNAGHTML1c3c4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2" y="1491176"/>
            <a:ext cx="2102290" cy="110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108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Loading MBT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open your transect files</a:t>
            </a:r>
          </a:p>
          <a:p>
            <a:r>
              <a:rPr lang="en-US" dirty="0" smtClean="0"/>
              <a:t>Then open your MBT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Only 1 loop can be open at a time</a:t>
            </a:r>
          </a:p>
          <a:p>
            <a:r>
              <a:rPr lang="en-US" dirty="0" smtClean="0"/>
              <a:t>Multiple stationary tests can be opened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36" y="2793901"/>
            <a:ext cx="37719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257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Dialog for Loop MBT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193" y="1655772"/>
            <a:ext cx="4004676" cy="445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914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Dialog for Stationary MBT</a:t>
            </a:r>
            <a:endParaRPr lang="en-US" dirty="0"/>
          </a:p>
        </p:txBody>
      </p:sp>
      <p:pic>
        <p:nvPicPr>
          <p:cNvPr id="2050" name="Picture 2" descr="C:\Users\dmueller\AppData\Local\Temp\1\SNAGHTML1f4a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53" y="1375193"/>
            <a:ext cx="7272167" cy="481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46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Applying MBT for Q Correction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58" y="1292176"/>
            <a:ext cx="28384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38469" y="2787188"/>
            <a:ext cx="3105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Stationary MBT Correction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38469" y="338565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Loop MBT Correction</a:t>
            </a:r>
            <a:endParaRPr lang="en-US" dirty="0"/>
          </a:p>
        </p:txBody>
      </p:sp>
      <p:cxnSp>
        <p:nvCxnSpPr>
          <p:cNvPr id="8" name="Elbow Connector 7"/>
          <p:cNvCxnSpPr>
            <a:stCxn id="3" idx="1"/>
          </p:cNvCxnSpPr>
          <p:nvPr/>
        </p:nvCxnSpPr>
        <p:spPr>
          <a:xfrm rot="10800000" flipV="1">
            <a:off x="4262511" y="2971853"/>
            <a:ext cx="475958" cy="94903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5" idx="1"/>
          </p:cNvCxnSpPr>
          <p:nvPr/>
        </p:nvCxnSpPr>
        <p:spPr>
          <a:xfrm rot="10800000">
            <a:off x="3990541" y="3112063"/>
            <a:ext cx="747929" cy="458259"/>
          </a:xfrm>
          <a:prstGeom prst="bentConnector3">
            <a:avLst>
              <a:gd name="adj1" fmla="val 9984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343465" y="5964702"/>
            <a:ext cx="3157025" cy="3938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63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Available Versions of LC &amp; SMBA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567112" cy="286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03" y="1795417"/>
            <a:ext cx="2824162" cy="31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67200"/>
            <a:ext cx="3945956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7561" y="237230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USGS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83427" y="1419051"/>
            <a:ext cx="311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SonTek</a:t>
            </a:r>
            <a:r>
              <a:rPr lang="en-US" dirty="0" smtClean="0"/>
              <a:t> </a:t>
            </a:r>
            <a:r>
              <a:rPr lang="en-US" dirty="0" err="1" smtClean="0"/>
              <a:t>RiverSurveyor</a:t>
            </a:r>
            <a:r>
              <a:rPr lang="en-US" dirty="0" smtClean="0"/>
              <a:t> Live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83427" y="5484019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TRDI </a:t>
            </a:r>
            <a:r>
              <a:rPr lang="en-US" dirty="0" err="1" smtClean="0"/>
              <a:t>WinRiver</a:t>
            </a:r>
            <a:r>
              <a:rPr lang="en-US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7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Results of Apply MBT Correction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57" y="2276182"/>
            <a:ext cx="7725715" cy="236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6161648" y="1821766"/>
            <a:ext cx="520505" cy="738554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291752" y="1821766"/>
            <a:ext cx="520505" cy="738554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91305" y="5056367"/>
            <a:ext cx="507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these columns are not present right click on heading and select them from the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36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SMBA Correction not </a:t>
            </a:r>
            <a:r>
              <a:rPr lang="en-US" dirty="0" smtClean="0"/>
              <a:t>Displayed (bug?)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72" y="1997612"/>
            <a:ext cx="2252381" cy="370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67" y="2672422"/>
            <a:ext cx="4876191" cy="254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72929" y="2205055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Samples Tab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86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Tracks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Composite Tracks should be turned off when using LC or </a:t>
            </a:r>
            <a:r>
              <a:rPr lang="en-US" u="sng" dirty="0" smtClean="0"/>
              <a:t>SMBA</a:t>
            </a:r>
          </a:p>
          <a:p>
            <a:r>
              <a:rPr lang="en-US" dirty="0" smtClean="0"/>
              <a:t>Bug in RSL</a:t>
            </a:r>
            <a:endParaRPr lang="en-US" dirty="0" smtClean="0"/>
          </a:p>
          <a:p>
            <a:pPr lvl="1"/>
            <a:r>
              <a:rPr lang="en-US" dirty="0" smtClean="0"/>
              <a:t>Uncheck composite tracks in Processing Toolbox – Thresholds and click Apply All</a:t>
            </a:r>
          </a:p>
          <a:p>
            <a:pPr lvl="1"/>
            <a:r>
              <a:rPr lang="en-US" dirty="0" smtClean="0"/>
              <a:t>Return to Processing Toolbox – System Settings and with LC or SM selected click Apply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83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RSL’s LC &amp; SMBA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Follows USGS code very closely</a:t>
            </a:r>
          </a:p>
          <a:p>
            <a:r>
              <a:rPr lang="en-US" dirty="0" smtClean="0"/>
              <a:t>Corrections computed using USGS LC &amp; SMBA formulas</a:t>
            </a:r>
          </a:p>
          <a:p>
            <a:r>
              <a:rPr lang="en-US" dirty="0" smtClean="0"/>
              <a:t>May be some differences in final Q due to rounding differences </a:t>
            </a:r>
          </a:p>
          <a:p>
            <a:r>
              <a:rPr lang="en-US" dirty="0" smtClean="0"/>
              <a:t>Potential issue:</a:t>
            </a:r>
          </a:p>
          <a:p>
            <a:pPr lvl="1"/>
            <a:r>
              <a:rPr lang="en-US" dirty="0" smtClean="0"/>
              <a:t>Invalid BT is identified by repeated identical BT East Velocity</a:t>
            </a:r>
          </a:p>
          <a:p>
            <a:pPr lvl="1"/>
            <a:r>
              <a:rPr lang="en-US" dirty="0" smtClean="0"/>
              <a:t>Recent data showed valid BT with identical BT East Velocity</a:t>
            </a:r>
          </a:p>
          <a:p>
            <a:pPr lvl="1"/>
            <a:r>
              <a:rPr lang="en-US" dirty="0" smtClean="0"/>
              <a:t>USGS LC 4.10 (Beta) has fixed this problem</a:t>
            </a:r>
          </a:p>
          <a:p>
            <a:pPr lvl="1"/>
            <a:r>
              <a:rPr lang="en-US" dirty="0" smtClean="0"/>
              <a:t>Issue will be reported to </a:t>
            </a:r>
            <a:r>
              <a:rPr lang="en-US" dirty="0" err="1" smtClean="0"/>
              <a:t>SonTek</a:t>
            </a:r>
            <a:endParaRPr lang="en-US" dirty="0" smtClean="0"/>
          </a:p>
          <a:p>
            <a:pPr lvl="1"/>
            <a:r>
              <a:rPr lang="en-US" dirty="0" smtClean="0"/>
              <a:t>Only causes error in reported % bad BT, actual results of loop are unaffected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58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USGS</a:t>
            </a:r>
          </a:p>
          <a:p>
            <a:pPr lvl="1"/>
            <a:r>
              <a:rPr lang="en-US" dirty="0" smtClean="0"/>
              <a:t>LC 4.04 available to public</a:t>
            </a:r>
          </a:p>
          <a:p>
            <a:pPr lvl="1"/>
            <a:r>
              <a:rPr lang="en-US" dirty="0" smtClean="0"/>
              <a:t>LC 4.10 being test by </a:t>
            </a:r>
            <a:r>
              <a:rPr lang="en-US" dirty="0" err="1" smtClean="0"/>
              <a:t>HaWG</a:t>
            </a:r>
            <a:endParaRPr lang="en-US" dirty="0"/>
          </a:p>
          <a:p>
            <a:pPr lvl="2"/>
            <a:r>
              <a:rPr lang="en-US" sz="1600" dirty="0" smtClean="0"/>
              <a:t>Speed improvements</a:t>
            </a:r>
          </a:p>
          <a:p>
            <a:pPr lvl="2"/>
            <a:r>
              <a:rPr lang="en-US" sz="1600" dirty="0" smtClean="0"/>
              <a:t>Fixed invalid BT identification for RSL data</a:t>
            </a:r>
          </a:p>
          <a:p>
            <a:pPr lvl="1"/>
            <a:r>
              <a:rPr lang="en-US" dirty="0" smtClean="0"/>
              <a:t>SMBA 6.13</a:t>
            </a:r>
          </a:p>
          <a:p>
            <a:pPr lvl="2"/>
            <a:r>
              <a:rPr lang="en-US" sz="1600" dirty="0" smtClean="0"/>
              <a:t>Speed improvements</a:t>
            </a:r>
          </a:p>
          <a:p>
            <a:r>
              <a:rPr lang="en-US" dirty="0" smtClean="0"/>
              <a:t>TRDI</a:t>
            </a:r>
          </a:p>
          <a:p>
            <a:pPr lvl="1"/>
            <a:r>
              <a:rPr lang="en-US" dirty="0" err="1" smtClean="0"/>
              <a:t>WinRiver</a:t>
            </a:r>
            <a:r>
              <a:rPr lang="en-US" dirty="0" smtClean="0"/>
              <a:t> II 2.10</a:t>
            </a:r>
          </a:p>
          <a:p>
            <a:r>
              <a:rPr lang="en-US" dirty="0" err="1" smtClean="0"/>
              <a:t>SonTek</a:t>
            </a:r>
            <a:endParaRPr lang="en-US" dirty="0" smtClean="0"/>
          </a:p>
          <a:p>
            <a:pPr lvl="1"/>
            <a:r>
              <a:rPr lang="en-US" dirty="0" err="1" smtClean="0"/>
              <a:t>RiverSurveyor</a:t>
            </a:r>
            <a:r>
              <a:rPr lang="en-US" dirty="0" smtClean="0"/>
              <a:t> Live 3.60</a:t>
            </a:r>
          </a:p>
        </p:txBody>
      </p:sp>
    </p:spTree>
    <p:extLst>
      <p:ext uri="{BB962C8B-B14F-4D97-AF65-F5344CB8AC3E}">
        <p14:creationId xmlns:p14="http://schemas.microsoft.com/office/powerpoint/2010/main" val="133650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5415" y="1840523"/>
            <a:ext cx="6112413" cy="2232074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REMEMBER: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LC &amp; SMBA are not substitutes for using GPS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45939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GPS, if possible, for moving-bed conditions</a:t>
            </a:r>
          </a:p>
          <a:p>
            <a:r>
              <a:rPr lang="en-US" dirty="0" smtClean="0"/>
              <a:t>Use Stationary MBT when compass is not accurate throughout the cross section</a:t>
            </a:r>
          </a:p>
          <a:p>
            <a:r>
              <a:rPr lang="en-US" dirty="0" smtClean="0"/>
              <a:t>Evaluate and set extrapolation prior </a:t>
            </a:r>
            <a:r>
              <a:rPr lang="en-US" dirty="0" smtClean="0"/>
              <a:t>to creating files for use by </a:t>
            </a:r>
            <a:r>
              <a:rPr lang="en-US" dirty="0" smtClean="0"/>
              <a:t>USGS LC or SMBA 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smtClean="0"/>
              <a:t>any of the implementations of LC &amp; SMBA (</a:t>
            </a:r>
            <a:r>
              <a:rPr lang="en-US" dirty="0" err="1" smtClean="0"/>
              <a:t>WinRiver</a:t>
            </a:r>
            <a:r>
              <a:rPr lang="en-US" dirty="0" smtClean="0"/>
              <a:t> II, </a:t>
            </a:r>
            <a:r>
              <a:rPr lang="en-US" dirty="0" err="1" smtClean="0"/>
              <a:t>RiverSurveyor</a:t>
            </a:r>
            <a:r>
              <a:rPr lang="en-US" dirty="0" smtClean="0"/>
              <a:t> Live, or USGS)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43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&amp; QUESTIONS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69" y="1823232"/>
            <a:ext cx="3418450" cy="375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766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</a:t>
            </a:r>
            <a:r>
              <a:rPr lang="en-US" dirty="0" smtClean="0"/>
              <a:t>Loop Basics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/>
          <a:lstStyle/>
          <a:p>
            <a:r>
              <a:rPr lang="en-US" dirty="0" smtClean="0"/>
              <a:t>Compass calibration </a:t>
            </a:r>
            <a:r>
              <a:rPr lang="en-US" dirty="0" smtClean="0"/>
              <a:t>and </a:t>
            </a:r>
            <a:r>
              <a:rPr lang="en-US" dirty="0" smtClean="0"/>
              <a:t>accuracy throughout the cross section </a:t>
            </a:r>
            <a:r>
              <a:rPr lang="en-US" dirty="0" smtClean="0"/>
              <a:t>is </a:t>
            </a:r>
            <a:r>
              <a:rPr lang="en-US" dirty="0" smtClean="0"/>
              <a:t>critical</a:t>
            </a:r>
          </a:p>
          <a:p>
            <a:r>
              <a:rPr lang="en-US" dirty="0" smtClean="0"/>
              <a:t>Bottom track must be maintained</a:t>
            </a:r>
          </a:p>
          <a:p>
            <a:r>
              <a:rPr lang="en-US" dirty="0" smtClean="0"/>
              <a:t>Uniform boat speed</a:t>
            </a:r>
          </a:p>
          <a:p>
            <a:r>
              <a:rPr lang="en-US" dirty="0" smtClean="0"/>
              <a:t>Don’t loiter at edges</a:t>
            </a:r>
          </a:p>
          <a:p>
            <a:r>
              <a:rPr lang="en-US" dirty="0" smtClean="0"/>
              <a:t>Return to the exact starting position</a:t>
            </a:r>
          </a:p>
          <a:p>
            <a:r>
              <a:rPr lang="en-US" dirty="0" smtClean="0"/>
              <a:t>Loop duration should be 3 minutes or </a:t>
            </a:r>
            <a:r>
              <a:rPr lang="en-US" dirty="0" smtClean="0"/>
              <a:t>greater (longer=better)</a:t>
            </a:r>
            <a:endParaRPr lang="en-US" dirty="0" smtClean="0"/>
          </a:p>
          <a:p>
            <a:r>
              <a:rPr lang="en-US" dirty="0" smtClean="0"/>
              <a:t>May not be accurate for water velocities less than 0.8 </a:t>
            </a:r>
            <a:r>
              <a:rPr lang="en-US" dirty="0" err="1" smtClean="0"/>
              <a:t>ft</a:t>
            </a:r>
            <a:r>
              <a:rPr lang="en-US" dirty="0" smtClean="0"/>
              <a:t>/s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03182" y="1661795"/>
            <a:ext cx="4743450" cy="1162791"/>
            <a:chOff x="4499698" y="1223227"/>
            <a:chExt cx="4743450" cy="1162791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4981373" y="1223227"/>
              <a:ext cx="0" cy="5250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 rot="16200000">
              <a:off x="5047483" y="1462751"/>
              <a:ext cx="363697" cy="24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hlink"/>
                  </a:solidFill>
                </a:rPr>
                <a:t>Flow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6279801" y="1802043"/>
              <a:ext cx="121466" cy="210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8114353" y="1555021"/>
              <a:ext cx="112879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chemeClr val="tx1"/>
                  </a:solidFill>
                </a:rPr>
                <a:t>Distance moved upstream</a:t>
              </a: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898647" y="1511268"/>
              <a:ext cx="0" cy="612543"/>
            </a:xfrm>
            <a:prstGeom prst="line">
              <a:avLst/>
            </a:prstGeom>
            <a:noFill/>
            <a:ln w="28575" cap="rnd">
              <a:solidFill>
                <a:schemeClr val="accent2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7346286" y="1700595"/>
              <a:ext cx="6078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tx1"/>
                  </a:solidFill>
                </a:rPr>
                <a:t>D</a:t>
              </a:r>
              <a:r>
                <a:rPr lang="en-US" baseline="-25000" dirty="0">
                  <a:solidFill>
                    <a:schemeClr val="tx1"/>
                  </a:solidFill>
                </a:rPr>
                <a:t>UP</a:t>
              </a:r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7848385" y="2123810"/>
              <a:ext cx="100523" cy="175012"/>
            </a:xfrm>
            <a:prstGeom prst="flowChartSor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622211" y="2145687"/>
              <a:ext cx="3225127" cy="99356"/>
            </a:xfrm>
            <a:custGeom>
              <a:avLst/>
              <a:gdLst>
                <a:gd name="T0" fmla="*/ 3080 w 3080"/>
                <a:gd name="T1" fmla="*/ 87 h 109"/>
                <a:gd name="T2" fmla="*/ 681 w 3080"/>
                <a:gd name="T3" fmla="*/ 87 h 109"/>
                <a:gd name="T4" fmla="*/ 29 w 3080"/>
                <a:gd name="T5" fmla="*/ 74 h 109"/>
                <a:gd name="T6" fmla="*/ 42 w 3080"/>
                <a:gd name="T7" fmla="*/ 29 h 109"/>
                <a:gd name="T8" fmla="*/ 1973 w 3080"/>
                <a:gd name="T9" fmla="*/ 47 h 109"/>
                <a:gd name="T10" fmla="*/ 2742 w 3080"/>
                <a:gd name="T11" fmla="*/ 96 h 109"/>
                <a:gd name="T12" fmla="*/ 3057 w 3080"/>
                <a:gd name="T13" fmla="*/ 105 h 109"/>
                <a:gd name="T14" fmla="*/ 3080 w 3080"/>
                <a:gd name="T15" fmla="*/ 87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80"/>
                <a:gd name="T25" fmla="*/ 0 h 109"/>
                <a:gd name="T26" fmla="*/ 3080 w 3080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80" h="109">
                  <a:moveTo>
                    <a:pt x="3080" y="87"/>
                  </a:moveTo>
                  <a:cubicBezTo>
                    <a:pt x="2926" y="0"/>
                    <a:pt x="1246" y="79"/>
                    <a:pt x="681" y="87"/>
                  </a:cubicBezTo>
                  <a:cubicBezTo>
                    <a:pt x="464" y="83"/>
                    <a:pt x="246" y="83"/>
                    <a:pt x="29" y="74"/>
                  </a:cubicBezTo>
                  <a:cubicBezTo>
                    <a:pt x="0" y="73"/>
                    <a:pt x="34" y="33"/>
                    <a:pt x="42" y="29"/>
                  </a:cubicBezTo>
                  <a:cubicBezTo>
                    <a:pt x="689" y="32"/>
                    <a:pt x="1326" y="44"/>
                    <a:pt x="1973" y="47"/>
                  </a:cubicBezTo>
                  <a:cubicBezTo>
                    <a:pt x="2229" y="79"/>
                    <a:pt x="2482" y="90"/>
                    <a:pt x="2742" y="96"/>
                  </a:cubicBezTo>
                  <a:cubicBezTo>
                    <a:pt x="2850" y="109"/>
                    <a:pt x="2948" y="109"/>
                    <a:pt x="3057" y="105"/>
                  </a:cubicBezTo>
                  <a:cubicBezTo>
                    <a:pt x="3060" y="93"/>
                    <a:pt x="3064" y="74"/>
                    <a:pt x="3080" y="87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194983" y="2167563"/>
              <a:ext cx="351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>
              <a:off x="5938440" y="2255069"/>
              <a:ext cx="351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5234776" y="2123810"/>
              <a:ext cx="351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7044198" y="2255069"/>
              <a:ext cx="351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642106" y="1515826"/>
              <a:ext cx="3218844" cy="718279"/>
            </a:xfrm>
            <a:custGeom>
              <a:avLst/>
              <a:gdLst>
                <a:gd name="T0" fmla="*/ 3065 w 3074"/>
                <a:gd name="T1" fmla="*/ 787 h 788"/>
                <a:gd name="T2" fmla="*/ 2917 w 3074"/>
                <a:gd name="T3" fmla="*/ 783 h 788"/>
                <a:gd name="T4" fmla="*/ 2894 w 3074"/>
                <a:gd name="T5" fmla="*/ 769 h 788"/>
                <a:gd name="T6" fmla="*/ 2800 w 3074"/>
                <a:gd name="T7" fmla="*/ 756 h 788"/>
                <a:gd name="T8" fmla="*/ 2683 w 3074"/>
                <a:gd name="T9" fmla="*/ 733 h 788"/>
                <a:gd name="T10" fmla="*/ 2516 w 3074"/>
                <a:gd name="T11" fmla="*/ 720 h 788"/>
                <a:gd name="T12" fmla="*/ 2102 w 3074"/>
                <a:gd name="T13" fmla="*/ 684 h 788"/>
                <a:gd name="T14" fmla="*/ 1513 w 3074"/>
                <a:gd name="T15" fmla="*/ 643 h 788"/>
                <a:gd name="T16" fmla="*/ 1297 w 3074"/>
                <a:gd name="T17" fmla="*/ 612 h 788"/>
                <a:gd name="T18" fmla="*/ 883 w 3074"/>
                <a:gd name="T19" fmla="*/ 594 h 788"/>
                <a:gd name="T20" fmla="*/ 437 w 3074"/>
                <a:gd name="T21" fmla="*/ 607 h 788"/>
                <a:gd name="T22" fmla="*/ 316 w 3074"/>
                <a:gd name="T23" fmla="*/ 594 h 788"/>
                <a:gd name="T24" fmla="*/ 253 w 3074"/>
                <a:gd name="T25" fmla="*/ 571 h 788"/>
                <a:gd name="T26" fmla="*/ 131 w 3074"/>
                <a:gd name="T27" fmla="*/ 562 h 788"/>
                <a:gd name="T28" fmla="*/ 41 w 3074"/>
                <a:gd name="T29" fmla="*/ 540 h 788"/>
                <a:gd name="T30" fmla="*/ 5 w 3074"/>
                <a:gd name="T31" fmla="*/ 522 h 788"/>
                <a:gd name="T32" fmla="*/ 46 w 3074"/>
                <a:gd name="T33" fmla="*/ 486 h 788"/>
                <a:gd name="T34" fmla="*/ 379 w 3074"/>
                <a:gd name="T35" fmla="*/ 450 h 788"/>
                <a:gd name="T36" fmla="*/ 505 w 3074"/>
                <a:gd name="T37" fmla="*/ 445 h 788"/>
                <a:gd name="T38" fmla="*/ 757 w 3074"/>
                <a:gd name="T39" fmla="*/ 418 h 788"/>
                <a:gd name="T40" fmla="*/ 914 w 3074"/>
                <a:gd name="T41" fmla="*/ 391 h 788"/>
                <a:gd name="T42" fmla="*/ 1018 w 3074"/>
                <a:gd name="T43" fmla="*/ 378 h 788"/>
                <a:gd name="T44" fmla="*/ 1342 w 3074"/>
                <a:gd name="T45" fmla="*/ 360 h 788"/>
                <a:gd name="T46" fmla="*/ 1355 w 3074"/>
                <a:gd name="T47" fmla="*/ 355 h 788"/>
                <a:gd name="T48" fmla="*/ 1364 w 3074"/>
                <a:gd name="T49" fmla="*/ 342 h 788"/>
                <a:gd name="T50" fmla="*/ 1427 w 3074"/>
                <a:gd name="T51" fmla="*/ 328 h 788"/>
                <a:gd name="T52" fmla="*/ 1490 w 3074"/>
                <a:gd name="T53" fmla="*/ 306 h 788"/>
                <a:gd name="T54" fmla="*/ 1715 w 3074"/>
                <a:gd name="T55" fmla="*/ 279 h 788"/>
                <a:gd name="T56" fmla="*/ 1841 w 3074"/>
                <a:gd name="T57" fmla="*/ 247 h 788"/>
                <a:gd name="T58" fmla="*/ 1909 w 3074"/>
                <a:gd name="T59" fmla="*/ 229 h 788"/>
                <a:gd name="T60" fmla="*/ 2107 w 3074"/>
                <a:gd name="T61" fmla="*/ 207 h 788"/>
                <a:gd name="T62" fmla="*/ 2219 w 3074"/>
                <a:gd name="T63" fmla="*/ 180 h 788"/>
                <a:gd name="T64" fmla="*/ 2228 w 3074"/>
                <a:gd name="T65" fmla="*/ 166 h 788"/>
                <a:gd name="T66" fmla="*/ 2255 w 3074"/>
                <a:gd name="T67" fmla="*/ 162 h 788"/>
                <a:gd name="T68" fmla="*/ 2269 w 3074"/>
                <a:gd name="T69" fmla="*/ 153 h 788"/>
                <a:gd name="T70" fmla="*/ 2287 w 3074"/>
                <a:gd name="T71" fmla="*/ 148 h 788"/>
                <a:gd name="T72" fmla="*/ 2390 w 3074"/>
                <a:gd name="T73" fmla="*/ 135 h 788"/>
                <a:gd name="T74" fmla="*/ 2426 w 3074"/>
                <a:gd name="T75" fmla="*/ 117 h 788"/>
                <a:gd name="T76" fmla="*/ 2543 w 3074"/>
                <a:gd name="T77" fmla="*/ 99 h 788"/>
                <a:gd name="T78" fmla="*/ 2575 w 3074"/>
                <a:gd name="T79" fmla="*/ 81 h 788"/>
                <a:gd name="T80" fmla="*/ 2786 w 3074"/>
                <a:gd name="T81" fmla="*/ 76 h 788"/>
                <a:gd name="T82" fmla="*/ 2885 w 3074"/>
                <a:gd name="T83" fmla="*/ 49 h 788"/>
                <a:gd name="T84" fmla="*/ 3007 w 3074"/>
                <a:gd name="T85" fmla="*/ 13 h 788"/>
                <a:gd name="T86" fmla="*/ 3074 w 3074"/>
                <a:gd name="T87" fmla="*/ 0 h 7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74"/>
                <a:gd name="T133" fmla="*/ 0 h 788"/>
                <a:gd name="T134" fmla="*/ 3074 w 3074"/>
                <a:gd name="T135" fmla="*/ 788 h 78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74" h="788">
                  <a:moveTo>
                    <a:pt x="3065" y="787"/>
                  </a:moveTo>
                  <a:cubicBezTo>
                    <a:pt x="3016" y="786"/>
                    <a:pt x="2966" y="788"/>
                    <a:pt x="2917" y="783"/>
                  </a:cubicBezTo>
                  <a:cubicBezTo>
                    <a:pt x="2908" y="782"/>
                    <a:pt x="2902" y="772"/>
                    <a:pt x="2894" y="769"/>
                  </a:cubicBezTo>
                  <a:cubicBezTo>
                    <a:pt x="2867" y="758"/>
                    <a:pt x="2829" y="759"/>
                    <a:pt x="2800" y="756"/>
                  </a:cubicBezTo>
                  <a:cubicBezTo>
                    <a:pt x="2765" y="728"/>
                    <a:pt x="2730" y="737"/>
                    <a:pt x="2683" y="733"/>
                  </a:cubicBezTo>
                  <a:cubicBezTo>
                    <a:pt x="2499" y="718"/>
                    <a:pt x="2660" y="728"/>
                    <a:pt x="2516" y="720"/>
                  </a:cubicBezTo>
                  <a:cubicBezTo>
                    <a:pt x="2379" y="689"/>
                    <a:pt x="2242" y="687"/>
                    <a:pt x="2102" y="684"/>
                  </a:cubicBezTo>
                  <a:cubicBezTo>
                    <a:pt x="1903" y="657"/>
                    <a:pt x="1718" y="651"/>
                    <a:pt x="1513" y="643"/>
                  </a:cubicBezTo>
                  <a:cubicBezTo>
                    <a:pt x="1440" y="637"/>
                    <a:pt x="1370" y="618"/>
                    <a:pt x="1297" y="612"/>
                  </a:cubicBezTo>
                  <a:cubicBezTo>
                    <a:pt x="1168" y="601"/>
                    <a:pt x="979" y="598"/>
                    <a:pt x="883" y="594"/>
                  </a:cubicBezTo>
                  <a:cubicBezTo>
                    <a:pt x="731" y="596"/>
                    <a:pt x="586" y="588"/>
                    <a:pt x="437" y="607"/>
                  </a:cubicBezTo>
                  <a:cubicBezTo>
                    <a:pt x="409" y="604"/>
                    <a:pt x="353" y="602"/>
                    <a:pt x="316" y="594"/>
                  </a:cubicBezTo>
                  <a:cubicBezTo>
                    <a:pt x="294" y="589"/>
                    <a:pt x="276" y="575"/>
                    <a:pt x="253" y="571"/>
                  </a:cubicBezTo>
                  <a:cubicBezTo>
                    <a:pt x="221" y="566"/>
                    <a:pt x="150" y="563"/>
                    <a:pt x="131" y="562"/>
                  </a:cubicBezTo>
                  <a:cubicBezTo>
                    <a:pt x="121" y="530"/>
                    <a:pt x="71" y="544"/>
                    <a:pt x="41" y="540"/>
                  </a:cubicBezTo>
                  <a:cubicBezTo>
                    <a:pt x="30" y="533"/>
                    <a:pt x="7" y="535"/>
                    <a:pt x="5" y="522"/>
                  </a:cubicBezTo>
                  <a:cubicBezTo>
                    <a:pt x="0" y="493"/>
                    <a:pt x="26" y="488"/>
                    <a:pt x="46" y="486"/>
                  </a:cubicBezTo>
                  <a:cubicBezTo>
                    <a:pt x="153" y="473"/>
                    <a:pt x="270" y="455"/>
                    <a:pt x="379" y="450"/>
                  </a:cubicBezTo>
                  <a:cubicBezTo>
                    <a:pt x="421" y="448"/>
                    <a:pt x="463" y="447"/>
                    <a:pt x="505" y="445"/>
                  </a:cubicBezTo>
                  <a:cubicBezTo>
                    <a:pt x="589" y="426"/>
                    <a:pt x="671" y="424"/>
                    <a:pt x="757" y="418"/>
                  </a:cubicBezTo>
                  <a:cubicBezTo>
                    <a:pt x="807" y="394"/>
                    <a:pt x="859" y="395"/>
                    <a:pt x="914" y="391"/>
                  </a:cubicBezTo>
                  <a:cubicBezTo>
                    <a:pt x="955" y="368"/>
                    <a:pt x="967" y="374"/>
                    <a:pt x="1018" y="378"/>
                  </a:cubicBezTo>
                  <a:cubicBezTo>
                    <a:pt x="1185" y="372"/>
                    <a:pt x="1225" y="375"/>
                    <a:pt x="1342" y="360"/>
                  </a:cubicBezTo>
                  <a:cubicBezTo>
                    <a:pt x="1346" y="358"/>
                    <a:pt x="1351" y="358"/>
                    <a:pt x="1355" y="355"/>
                  </a:cubicBezTo>
                  <a:cubicBezTo>
                    <a:pt x="1359" y="352"/>
                    <a:pt x="1359" y="345"/>
                    <a:pt x="1364" y="342"/>
                  </a:cubicBezTo>
                  <a:cubicBezTo>
                    <a:pt x="1380" y="333"/>
                    <a:pt x="1409" y="333"/>
                    <a:pt x="1427" y="328"/>
                  </a:cubicBezTo>
                  <a:cubicBezTo>
                    <a:pt x="1443" y="305"/>
                    <a:pt x="1462" y="309"/>
                    <a:pt x="1490" y="306"/>
                  </a:cubicBezTo>
                  <a:cubicBezTo>
                    <a:pt x="1560" y="279"/>
                    <a:pt x="1640" y="282"/>
                    <a:pt x="1715" y="279"/>
                  </a:cubicBezTo>
                  <a:cubicBezTo>
                    <a:pt x="1757" y="257"/>
                    <a:pt x="1794" y="254"/>
                    <a:pt x="1841" y="247"/>
                  </a:cubicBezTo>
                  <a:cubicBezTo>
                    <a:pt x="1864" y="239"/>
                    <a:pt x="1886" y="235"/>
                    <a:pt x="1909" y="229"/>
                  </a:cubicBezTo>
                  <a:cubicBezTo>
                    <a:pt x="1962" y="190"/>
                    <a:pt x="2042" y="212"/>
                    <a:pt x="2107" y="207"/>
                  </a:cubicBezTo>
                  <a:cubicBezTo>
                    <a:pt x="2143" y="189"/>
                    <a:pt x="2180" y="189"/>
                    <a:pt x="2219" y="180"/>
                  </a:cubicBezTo>
                  <a:cubicBezTo>
                    <a:pt x="2222" y="175"/>
                    <a:pt x="2223" y="168"/>
                    <a:pt x="2228" y="166"/>
                  </a:cubicBezTo>
                  <a:cubicBezTo>
                    <a:pt x="2236" y="162"/>
                    <a:pt x="2246" y="165"/>
                    <a:pt x="2255" y="162"/>
                  </a:cubicBezTo>
                  <a:cubicBezTo>
                    <a:pt x="2260" y="160"/>
                    <a:pt x="2264" y="155"/>
                    <a:pt x="2269" y="153"/>
                  </a:cubicBezTo>
                  <a:cubicBezTo>
                    <a:pt x="2275" y="151"/>
                    <a:pt x="2281" y="150"/>
                    <a:pt x="2287" y="148"/>
                  </a:cubicBezTo>
                  <a:cubicBezTo>
                    <a:pt x="2327" y="120"/>
                    <a:pt x="2283" y="147"/>
                    <a:pt x="2390" y="135"/>
                  </a:cubicBezTo>
                  <a:cubicBezTo>
                    <a:pt x="2490" y="123"/>
                    <a:pt x="2360" y="131"/>
                    <a:pt x="2426" y="117"/>
                  </a:cubicBezTo>
                  <a:cubicBezTo>
                    <a:pt x="2465" y="109"/>
                    <a:pt x="2504" y="106"/>
                    <a:pt x="2543" y="99"/>
                  </a:cubicBezTo>
                  <a:cubicBezTo>
                    <a:pt x="2554" y="81"/>
                    <a:pt x="2549" y="82"/>
                    <a:pt x="2575" y="81"/>
                  </a:cubicBezTo>
                  <a:cubicBezTo>
                    <a:pt x="2645" y="78"/>
                    <a:pt x="2716" y="78"/>
                    <a:pt x="2786" y="76"/>
                  </a:cubicBezTo>
                  <a:cubicBezTo>
                    <a:pt x="2813" y="63"/>
                    <a:pt x="2855" y="53"/>
                    <a:pt x="2885" y="49"/>
                  </a:cubicBezTo>
                  <a:cubicBezTo>
                    <a:pt x="2924" y="27"/>
                    <a:pt x="2963" y="20"/>
                    <a:pt x="3007" y="13"/>
                  </a:cubicBezTo>
                  <a:cubicBezTo>
                    <a:pt x="3031" y="5"/>
                    <a:pt x="3048" y="0"/>
                    <a:pt x="3074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H="1" flipV="1">
              <a:off x="6089225" y="2036304"/>
              <a:ext cx="452355" cy="437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5837916" y="1730033"/>
              <a:ext cx="502617" cy="87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7954145" y="1485745"/>
              <a:ext cx="33508" cy="860476"/>
            </a:xfrm>
            <a:custGeom>
              <a:avLst/>
              <a:gdLst>
                <a:gd name="connsiteX0" fmla="*/ 0 w 51881"/>
                <a:gd name="connsiteY0" fmla="*/ 0 h 1498060"/>
                <a:gd name="connsiteX1" fmla="*/ 48638 w 51881"/>
                <a:gd name="connsiteY1" fmla="*/ 350196 h 1498060"/>
                <a:gd name="connsiteX2" fmla="*/ 19456 w 51881"/>
                <a:gd name="connsiteY2" fmla="*/ 651753 h 1498060"/>
                <a:gd name="connsiteX3" fmla="*/ 38911 w 51881"/>
                <a:gd name="connsiteY3" fmla="*/ 1040860 h 1498060"/>
                <a:gd name="connsiteX4" fmla="*/ 0 w 51881"/>
                <a:gd name="connsiteY4" fmla="*/ 1498060 h 1498060"/>
                <a:gd name="connsiteX5" fmla="*/ 0 w 51881"/>
                <a:gd name="connsiteY5" fmla="*/ 1498060 h 14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81" h="1498060">
                  <a:moveTo>
                    <a:pt x="0" y="0"/>
                  </a:moveTo>
                  <a:cubicBezTo>
                    <a:pt x="22697" y="120785"/>
                    <a:pt x="45395" y="241571"/>
                    <a:pt x="48638" y="350196"/>
                  </a:cubicBezTo>
                  <a:cubicBezTo>
                    <a:pt x="51881" y="458821"/>
                    <a:pt x="21077" y="536642"/>
                    <a:pt x="19456" y="651753"/>
                  </a:cubicBezTo>
                  <a:cubicBezTo>
                    <a:pt x="17835" y="766864"/>
                    <a:pt x="42154" y="899809"/>
                    <a:pt x="38911" y="1040860"/>
                  </a:cubicBezTo>
                  <a:cubicBezTo>
                    <a:pt x="35668" y="1181911"/>
                    <a:pt x="0" y="1498060"/>
                    <a:pt x="0" y="1498060"/>
                  </a:cubicBezTo>
                  <a:lnTo>
                    <a:pt x="0" y="1498060"/>
                  </a:lnTo>
                </a:path>
              </a:pathLst>
            </a:custGeom>
            <a:no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4499698" y="1512180"/>
              <a:ext cx="34555" cy="860476"/>
            </a:xfrm>
            <a:custGeom>
              <a:avLst/>
              <a:gdLst>
                <a:gd name="connsiteX0" fmla="*/ 0 w 51881"/>
                <a:gd name="connsiteY0" fmla="*/ 0 h 1498060"/>
                <a:gd name="connsiteX1" fmla="*/ 48638 w 51881"/>
                <a:gd name="connsiteY1" fmla="*/ 350196 h 1498060"/>
                <a:gd name="connsiteX2" fmla="*/ 19456 w 51881"/>
                <a:gd name="connsiteY2" fmla="*/ 651753 h 1498060"/>
                <a:gd name="connsiteX3" fmla="*/ 38911 w 51881"/>
                <a:gd name="connsiteY3" fmla="*/ 1040860 h 1498060"/>
                <a:gd name="connsiteX4" fmla="*/ 0 w 51881"/>
                <a:gd name="connsiteY4" fmla="*/ 1498060 h 1498060"/>
                <a:gd name="connsiteX5" fmla="*/ 0 w 51881"/>
                <a:gd name="connsiteY5" fmla="*/ 1498060 h 14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81" h="1498060">
                  <a:moveTo>
                    <a:pt x="0" y="0"/>
                  </a:moveTo>
                  <a:cubicBezTo>
                    <a:pt x="22697" y="120785"/>
                    <a:pt x="45395" y="241571"/>
                    <a:pt x="48638" y="350196"/>
                  </a:cubicBezTo>
                  <a:cubicBezTo>
                    <a:pt x="51881" y="458821"/>
                    <a:pt x="21077" y="536642"/>
                    <a:pt x="19456" y="651753"/>
                  </a:cubicBezTo>
                  <a:cubicBezTo>
                    <a:pt x="17835" y="766864"/>
                    <a:pt x="42154" y="899809"/>
                    <a:pt x="38911" y="1040860"/>
                  </a:cubicBezTo>
                  <a:cubicBezTo>
                    <a:pt x="35668" y="1181911"/>
                    <a:pt x="0" y="1498060"/>
                    <a:pt x="0" y="1498060"/>
                  </a:cubicBezTo>
                  <a:lnTo>
                    <a:pt x="0" y="1498060"/>
                  </a:lnTo>
                </a:path>
              </a:pathLst>
            </a:custGeom>
            <a:no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602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Criteria in 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Moving-bed velocity &gt; 0.04 </a:t>
            </a:r>
            <a:r>
              <a:rPr lang="en-US" dirty="0" err="1" smtClean="0"/>
              <a:t>ft</a:t>
            </a:r>
            <a:r>
              <a:rPr lang="en-US" dirty="0" smtClean="0"/>
              <a:t>/s</a:t>
            </a:r>
          </a:p>
          <a:p>
            <a:r>
              <a:rPr lang="en-US" dirty="0" smtClean="0"/>
              <a:t>Closure error must be in upstream direction</a:t>
            </a:r>
          </a:p>
          <a:p>
            <a:pPr lvl="1"/>
            <a:r>
              <a:rPr lang="en-US" dirty="0" smtClean="0"/>
              <a:t>Water direction +/- 135 degrees</a:t>
            </a:r>
          </a:p>
          <a:p>
            <a:r>
              <a:rPr lang="en-US" dirty="0" smtClean="0"/>
              <a:t>Moving-bed velocity / Mean water velocity &gt; 0.01</a:t>
            </a:r>
          </a:p>
          <a:p>
            <a:r>
              <a:rPr lang="en-US" dirty="0" smtClean="0"/>
              <a:t>Warnings provided for:</a:t>
            </a:r>
          </a:p>
          <a:p>
            <a:pPr lvl="1"/>
            <a:r>
              <a:rPr lang="en-US" dirty="0" smtClean="0"/>
              <a:t>Percent bad bottom track</a:t>
            </a:r>
          </a:p>
          <a:p>
            <a:pPr lvl="1"/>
            <a:r>
              <a:rPr lang="en-US" dirty="0" smtClean="0"/>
              <a:t>Potential compass error</a:t>
            </a:r>
          </a:p>
          <a:p>
            <a:r>
              <a:rPr lang="en-US" dirty="0" smtClean="0"/>
              <a:t>Determination of loop validity left to the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561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LC Quality Assurance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Navigation must be set to Bottom Track</a:t>
            </a:r>
          </a:p>
          <a:p>
            <a:pPr lvl="1"/>
            <a:r>
              <a:rPr lang="en-US" i="1" dirty="0" smtClean="0"/>
              <a:t>Message:</a:t>
            </a:r>
            <a:r>
              <a:rPr lang="en-US" dirty="0" smtClean="0"/>
              <a:t> “DATA FILE NOT REFERENCED TO BOTTOM TRACK. Reprocess file with reference set to bottom track.”</a:t>
            </a:r>
          </a:p>
          <a:p>
            <a:r>
              <a:rPr lang="en-US" dirty="0" smtClean="0"/>
              <a:t>RSL: Composite tracks must be turned off</a:t>
            </a:r>
          </a:p>
          <a:p>
            <a:pPr lvl="1"/>
            <a:r>
              <a:rPr lang="en-US" i="1" dirty="0"/>
              <a:t>Message:</a:t>
            </a:r>
            <a:r>
              <a:rPr lang="en-US" dirty="0"/>
              <a:t> “Composite tracks are on. The composite tracks feature in </a:t>
            </a:r>
            <a:r>
              <a:rPr lang="en-US" dirty="0" err="1"/>
              <a:t>RiverSurveyor</a:t>
            </a:r>
            <a:r>
              <a:rPr lang="en-US" dirty="0"/>
              <a:t> should be disabled and the </a:t>
            </a:r>
            <a:r>
              <a:rPr lang="en-US" dirty="0" err="1"/>
              <a:t>Matlab</a:t>
            </a:r>
            <a:r>
              <a:rPr lang="en-US" dirty="0"/>
              <a:t> file recreated in </a:t>
            </a:r>
            <a:r>
              <a:rPr lang="en-US" dirty="0" err="1"/>
              <a:t>RiverSurveyor</a:t>
            </a:r>
            <a:r>
              <a:rPr lang="en-US" dirty="0"/>
              <a:t> and then reloaded in </a:t>
            </a:r>
            <a:r>
              <a:rPr lang="en-US" dirty="0" smtClean="0"/>
              <a:t>LC.”</a:t>
            </a:r>
          </a:p>
          <a:p>
            <a:r>
              <a:rPr lang="en-US" dirty="0" smtClean="0"/>
              <a:t>Slow water velocity warning</a:t>
            </a:r>
          </a:p>
          <a:p>
            <a:pPr lvl="1"/>
            <a:r>
              <a:rPr lang="en-US" i="1" dirty="0" smtClean="0"/>
              <a:t>Message:</a:t>
            </a:r>
            <a:r>
              <a:rPr lang="en-US" dirty="0" smtClean="0"/>
              <a:t> “WARNING</a:t>
            </a:r>
            <a:r>
              <a:rPr lang="en-US" dirty="0"/>
              <a:t>: The water velocity is less than 0.8 </a:t>
            </a:r>
            <a:r>
              <a:rPr lang="en-US" dirty="0" err="1"/>
              <a:t>ft</a:t>
            </a:r>
            <a:r>
              <a:rPr lang="en-US" dirty="0"/>
              <a:t>/s and could cause the loop method to be inaccurate. CONSIDER USING A STATIONARY TEST TO CHECK MOVING-BED CONDITIONS</a:t>
            </a:r>
            <a:r>
              <a:rPr lang="en-US" dirty="0" smtClean="0"/>
              <a:t>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03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Invalid Bottom 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Invalid bottom track &gt; 5%</a:t>
            </a:r>
          </a:p>
          <a:p>
            <a:pPr lvl="1"/>
            <a:r>
              <a:rPr lang="en-US" i="1" dirty="0"/>
              <a:t>Message: </a:t>
            </a:r>
            <a:r>
              <a:rPr lang="en-US" dirty="0" smtClean="0"/>
              <a:t>“WARNING</a:t>
            </a:r>
            <a:r>
              <a:rPr lang="en-US" dirty="0"/>
              <a:t>: Percentage of bad bottom track values exceeds 5. Loop may not be accurate. PLEASE REVIEW DATA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Invalid bottom track &gt; 20%</a:t>
            </a:r>
          </a:p>
          <a:p>
            <a:pPr lvl="1"/>
            <a:r>
              <a:rPr lang="en-US" i="1" dirty="0"/>
              <a:t>Message:</a:t>
            </a:r>
            <a:r>
              <a:rPr lang="en-US" dirty="0"/>
              <a:t> </a:t>
            </a:r>
            <a:r>
              <a:rPr lang="en-US" dirty="0" smtClean="0"/>
              <a:t>“ERROR</a:t>
            </a:r>
            <a:r>
              <a:rPr lang="en-US" dirty="0"/>
              <a:t>: Percent invalid Bottom Track exceeds 20 percent. THE LOOP IS NOT ACCURATE. TRY A STATIONARY MOVING-BED TEST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Consecutive invalid bottom track &gt; 9 seconds</a:t>
            </a:r>
          </a:p>
          <a:p>
            <a:pPr lvl="1"/>
            <a:r>
              <a:rPr lang="en-US" i="1" dirty="0"/>
              <a:t>Message:</a:t>
            </a:r>
            <a:r>
              <a:rPr lang="en-US" dirty="0"/>
              <a:t> </a:t>
            </a:r>
            <a:r>
              <a:rPr lang="en-US" dirty="0" smtClean="0"/>
              <a:t>“ERROR</a:t>
            </a:r>
            <a:r>
              <a:rPr lang="en-US" dirty="0"/>
              <a:t>: Consecutive invalid Bottom Track exceeds 9 seconds. THE LOOP IS NOT ACCURATE. TRY A STATIONARY MOVING-BED TEST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27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Find apex of loop</a:t>
            </a:r>
          </a:p>
          <a:p>
            <a:r>
              <a:rPr lang="en-US" sz="2400" dirty="0" smtClean="0"/>
              <a:t>Compute mean and standard deviation of flow direction for each leg</a:t>
            </a:r>
          </a:p>
          <a:p>
            <a:pPr lvl="1"/>
            <a:r>
              <a:rPr lang="en-US" dirty="0" smtClean="0"/>
              <a:t>Difference reported to user</a:t>
            </a:r>
          </a:p>
          <a:p>
            <a:r>
              <a:rPr lang="en-US" sz="2400" dirty="0" smtClean="0"/>
              <a:t>Compute uncertainty associated with difference in flow direction</a:t>
            </a:r>
          </a:p>
          <a:p>
            <a:pPr lvl="1"/>
            <a:r>
              <a:rPr lang="en-US" dirty="0" smtClean="0"/>
              <a:t>95% uncertainty ~ stdDev1 * 2 + stdDev2 * 2</a:t>
            </a:r>
          </a:p>
          <a:p>
            <a:r>
              <a:rPr lang="en-US" sz="2400" dirty="0" smtClean="0"/>
              <a:t>Compute potential error caused by compass </a:t>
            </a:r>
            <a:r>
              <a:rPr lang="en-US" sz="2400" dirty="0" smtClean="0"/>
              <a:t>error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z="2400" dirty="0" smtClean="0"/>
              <a:t>Compass </a:t>
            </a:r>
            <a:r>
              <a:rPr lang="en-US" sz="2400" dirty="0" smtClean="0"/>
              <a:t>ERROR reported</a:t>
            </a:r>
          </a:p>
          <a:p>
            <a:pPr lvl="1"/>
            <a:r>
              <a:rPr lang="en-US" dirty="0" smtClean="0"/>
              <a:t>Difference </a:t>
            </a:r>
            <a:r>
              <a:rPr lang="en-US" dirty="0" smtClean="0"/>
              <a:t>flow directions &gt; 3 degrees</a:t>
            </a:r>
          </a:p>
          <a:p>
            <a:pPr lvl="1"/>
            <a:r>
              <a:rPr lang="en-US" dirty="0" smtClean="0"/>
              <a:t>Difference in flow directions &gt; 95% </a:t>
            </a:r>
            <a:r>
              <a:rPr lang="en-US" dirty="0" smtClean="0"/>
              <a:t>uncertainty</a:t>
            </a:r>
          </a:p>
          <a:p>
            <a:pPr lvl="1"/>
            <a:r>
              <a:rPr lang="en-US" dirty="0" smtClean="0"/>
              <a:t>Potential </a:t>
            </a:r>
            <a:r>
              <a:rPr lang="en-US" dirty="0"/>
              <a:t>error &gt; 5%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403277" y="3939865"/>
            <a:ext cx="3518747" cy="1038404"/>
            <a:chOff x="5322183" y="4743418"/>
            <a:chExt cx="3518747" cy="1038404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5458265" y="4958862"/>
              <a:ext cx="1969477" cy="4853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458265" y="5444197"/>
              <a:ext cx="1969477" cy="3376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427742" y="4958862"/>
              <a:ext cx="0" cy="8229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458265" y="5387926"/>
              <a:ext cx="1969477" cy="56271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554255" y="5179071"/>
              <a:ext cx="5741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Width</a:t>
              </a:r>
              <a:endParaRPr lang="en-US" sz="11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08514" y="5182587"/>
              <a:ext cx="13324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Closure error</a:t>
              </a:r>
            </a:p>
            <a:p>
              <a:r>
                <a:rPr lang="en-US" sz="1100" dirty="0" smtClean="0"/>
                <a:t>due to compass </a:t>
              </a:r>
            </a:p>
          </p:txBody>
        </p:sp>
        <p:sp>
          <p:nvSpPr>
            <p:cNvPr id="18" name="Arc 17"/>
            <p:cNvSpPr/>
            <p:nvPr/>
          </p:nvSpPr>
          <p:spPr>
            <a:xfrm rot="2760851">
              <a:off x="5900183" y="5163181"/>
              <a:ext cx="485335" cy="505759"/>
            </a:xfrm>
            <a:prstGeom prst="arc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22183" y="4743418"/>
              <a:ext cx="11208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Difference in </a:t>
              </a:r>
              <a:br>
                <a:rPr lang="en-US" sz="1100" dirty="0" smtClean="0"/>
              </a:br>
              <a:r>
                <a:rPr lang="en-US" sz="1100" dirty="0" smtClean="0"/>
                <a:t>flow direction</a:t>
              </a:r>
              <a:endParaRPr lang="en-US" sz="11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268351" y="4400207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Vmb</a:t>
            </a:r>
            <a:r>
              <a:rPr lang="en-US" sz="1400" dirty="0" smtClean="0"/>
              <a:t> due to compass</a:t>
            </a:r>
            <a:endParaRPr lang="en-US" sz="1400" dirty="0"/>
          </a:p>
        </p:txBody>
      </p:sp>
      <p:sp>
        <p:nvSpPr>
          <p:cNvPr id="22" name="Right Arrow 21"/>
          <p:cNvSpPr/>
          <p:nvPr/>
        </p:nvSpPr>
        <p:spPr>
          <a:xfrm>
            <a:off x="4839286" y="4506323"/>
            <a:ext cx="302456" cy="134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57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A_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ucida San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HA_2013</Template>
  <TotalTime>1000</TotalTime>
  <Words>1568</Words>
  <Application>Microsoft Office PowerPoint</Application>
  <PresentationFormat>On-screen Show (4:3)</PresentationFormat>
  <Paragraphs>210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HA_2013</vt:lpstr>
      <vt:lpstr>Get Acquainted with the Latest Versions of LC &amp; SMBA</vt:lpstr>
      <vt:lpstr>Outline</vt:lpstr>
      <vt:lpstr>Collecting Data in Moving-Bed Conditions</vt:lpstr>
      <vt:lpstr>Available Versions of LC &amp; SMBA</vt:lpstr>
      <vt:lpstr>Review of Loop Basics</vt:lpstr>
      <vt:lpstr>Previous Criteria in LC</vt:lpstr>
      <vt:lpstr>New LC Quality Assurance Checks</vt:lpstr>
      <vt:lpstr>Invalid Bottom Track</vt:lpstr>
      <vt:lpstr>Compass Evaluation</vt:lpstr>
      <vt:lpstr>Compass Error Message</vt:lpstr>
      <vt:lpstr>Closure &amp; General Errors</vt:lpstr>
      <vt:lpstr>Review of SMBA</vt:lpstr>
      <vt:lpstr>Correction Methods</vt:lpstr>
      <vt:lpstr>Collecting MBT in WinRiver II</vt:lpstr>
      <vt:lpstr>Add a File as Moving-Bed Test</vt:lpstr>
      <vt:lpstr>Processing MBT</vt:lpstr>
      <vt:lpstr>Reprocess to Manually Evaluate Data</vt:lpstr>
      <vt:lpstr>FAIL / PASS – Still valid Loop MBT</vt:lpstr>
      <vt:lpstr>Test Result with Error</vt:lpstr>
      <vt:lpstr>Select Tests</vt:lpstr>
      <vt:lpstr>MBT Summary with Error</vt:lpstr>
      <vt:lpstr>MBT Summary with valid MBT</vt:lpstr>
      <vt:lpstr>Stationary MBT Result</vt:lpstr>
      <vt:lpstr>Example of Stationary MBT &lt; 1%</vt:lpstr>
      <vt:lpstr>Multiple Tests</vt:lpstr>
      <vt:lpstr>Correction Type</vt:lpstr>
      <vt:lpstr>Where are Corrections Applied</vt:lpstr>
      <vt:lpstr>BT with Loop Checked</vt:lpstr>
      <vt:lpstr>GPS with Loop Checked (Bug?)</vt:lpstr>
      <vt:lpstr>Differences with USGS LC &amp; SMBA</vt:lpstr>
      <vt:lpstr>Loop MBT with RiverSurveyors </vt:lpstr>
      <vt:lpstr>Collecting MBT in RiverSurveyor Live</vt:lpstr>
      <vt:lpstr>System Tab</vt:lpstr>
      <vt:lpstr>Loop MBT Collection Dialog</vt:lpstr>
      <vt:lpstr>Stationary MBT Collection Dialog</vt:lpstr>
      <vt:lpstr>Loading MBT </vt:lpstr>
      <vt:lpstr>Dialog for Loop MBT</vt:lpstr>
      <vt:lpstr>Dialog for Stationary MBT</vt:lpstr>
      <vt:lpstr>Applying MBT for Q Correction</vt:lpstr>
      <vt:lpstr>Results of Apply MBT Correction</vt:lpstr>
      <vt:lpstr>SMBA Correction not Displayed (bug?)</vt:lpstr>
      <vt:lpstr>Composite Tracks</vt:lpstr>
      <vt:lpstr>RSL’s LC &amp; SMBA</vt:lpstr>
      <vt:lpstr>Latest Versions</vt:lpstr>
      <vt:lpstr>REMEMBER: LC &amp; SMBA are not substitutes for using GPS</vt:lpstr>
      <vt:lpstr>Summary</vt:lpstr>
      <vt:lpstr>COMMENTS &amp;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Acquainted with the Latest Versions of LC &amp; SMBA</dc:title>
  <dc:creator>Mueller, David S.</dc:creator>
  <cp:lastModifiedBy>Mueller, David S.</cp:lastModifiedBy>
  <cp:revision>48</cp:revision>
  <dcterms:created xsi:type="dcterms:W3CDTF">2013-04-01T14:11:18Z</dcterms:created>
  <dcterms:modified xsi:type="dcterms:W3CDTF">2013-04-03T19:41:19Z</dcterms:modified>
</cp:coreProperties>
</file>