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88" r:id="rId3"/>
    <p:sldId id="282" r:id="rId4"/>
    <p:sldId id="259" r:id="rId5"/>
    <p:sldId id="277" r:id="rId6"/>
    <p:sldId id="281" r:id="rId7"/>
    <p:sldId id="289" r:id="rId8"/>
    <p:sldId id="258" r:id="rId9"/>
    <p:sldId id="270" r:id="rId10"/>
    <p:sldId id="274" r:id="rId11"/>
    <p:sldId id="264" r:id="rId12"/>
    <p:sldId id="275" r:id="rId13"/>
    <p:sldId id="261" r:id="rId14"/>
    <p:sldId id="306" r:id="rId15"/>
    <p:sldId id="307" r:id="rId16"/>
    <p:sldId id="276" r:id="rId17"/>
    <p:sldId id="265" r:id="rId18"/>
    <p:sldId id="263" r:id="rId19"/>
    <p:sldId id="271" r:id="rId20"/>
    <p:sldId id="269" r:id="rId21"/>
    <p:sldId id="272" r:id="rId22"/>
    <p:sldId id="294" r:id="rId23"/>
    <p:sldId id="295" r:id="rId24"/>
    <p:sldId id="296" r:id="rId25"/>
    <p:sldId id="297" r:id="rId26"/>
    <p:sldId id="311" r:id="rId27"/>
    <p:sldId id="303" r:id="rId28"/>
    <p:sldId id="273" r:id="rId29"/>
    <p:sldId id="298" r:id="rId30"/>
    <p:sldId id="299" r:id="rId31"/>
    <p:sldId id="300" r:id="rId32"/>
    <p:sldId id="301" r:id="rId33"/>
    <p:sldId id="302" r:id="rId34"/>
    <p:sldId id="291" r:id="rId35"/>
    <p:sldId id="292" r:id="rId36"/>
    <p:sldId id="293" r:id="rId37"/>
    <p:sldId id="304" r:id="rId38"/>
    <p:sldId id="308" r:id="rId39"/>
    <p:sldId id="309" r:id="rId40"/>
    <p:sldId id="287" r:id="rId41"/>
    <p:sldId id="267" r:id="rId42"/>
    <p:sldId id="290" r:id="rId43"/>
    <p:sldId id="279" r:id="rId44"/>
    <p:sldId id="280" r:id="rId45"/>
    <p:sldId id="305" r:id="rId46"/>
    <p:sldId id="278" r:id="rId47"/>
    <p:sldId id="31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7" d="100"/>
          <a:sy n="87" d="100"/>
        </p:scale>
        <p:origin x="-648" y="780"/>
      </p:cViewPr>
      <p:guideLst>
        <p:guide orient="horz" pos="2160"/>
        <p:guide pos="2880"/>
      </p:guideLst>
    </p:cSldViewPr>
  </p:slideViewPr>
  <p:notesTextViewPr>
    <p:cViewPr>
      <p:scale>
        <a:sx n="1" d="1"/>
        <a:sy n="1" d="1"/>
      </p:scale>
      <p:origin x="0" y="0"/>
    </p:cViewPr>
  </p:notesTextViewPr>
  <p:sorterViewPr>
    <p:cViewPr>
      <p:scale>
        <a:sx n="100" d="100"/>
        <a:sy n="100" d="100"/>
      </p:scale>
      <p:origin x="0" y="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621DD-1BF9-4C9F-8987-0AF44D08E5B1}" type="datetimeFigureOut">
              <a:rPr lang="en-US" smtClean="0"/>
              <a:t>8/28/2013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6140A-91CD-4440-AE2D-25F8A0DD23AF}" type="slidenum">
              <a:rPr lang="en-US" smtClean="0"/>
              <a:t>‹#›</a:t>
            </a:fld>
            <a:endParaRPr lang="en-US"/>
          </a:p>
        </p:txBody>
      </p:sp>
    </p:spTree>
    <p:extLst>
      <p:ext uri="{BB962C8B-B14F-4D97-AF65-F5344CB8AC3E}">
        <p14:creationId xmlns:p14="http://schemas.microsoft.com/office/powerpoint/2010/main" val="3988868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1A3863-FD64-4DF1-B854-10B2E94E72D2}" type="slidenum">
              <a:rPr lang="en-US"/>
              <a:pPr/>
              <a:t>3</a:t>
            </a:fld>
            <a:endParaRPr lang="en-US"/>
          </a:p>
        </p:txBody>
      </p:sp>
      <p:sp>
        <p:nvSpPr>
          <p:cNvPr id="369666" name="Rectangle 2"/>
          <p:cNvSpPr>
            <a:spLocks noGrp="1" noRot="1" noChangeAspect="1" noChangeArrowheads="1" noTextEdit="1"/>
          </p:cNvSpPr>
          <p:nvPr>
            <p:ph type="sldImg"/>
          </p:nvPr>
        </p:nvSpPr>
        <p:spPr>
          <a:xfrm>
            <a:off x="1150938" y="692150"/>
            <a:ext cx="4556125" cy="3416300"/>
          </a:xfrm>
          <a:ln/>
        </p:spPr>
      </p:sp>
      <p:sp>
        <p:nvSpPr>
          <p:cNvPr id="369667" name="Rectangle 3"/>
          <p:cNvSpPr>
            <a:spLocks noGrp="1" noChangeArrowheads="1"/>
          </p:cNvSpPr>
          <p:nvPr>
            <p:ph type="body" idx="1"/>
          </p:nvPr>
        </p:nvSpPr>
        <p:spPr>
          <a:xfrm>
            <a:off x="912813" y="4343400"/>
            <a:ext cx="5030787" cy="4116388"/>
          </a:xfrm>
        </p:spPr>
        <p:txBody>
          <a:bodyPr/>
          <a:lstStyle/>
          <a:p>
            <a:r>
              <a:rPr lang="en-US"/>
              <a:t>Let’s now review the basics of an individual velocity measurement… &lt;CLICK&gt;</a:t>
            </a:r>
          </a:p>
          <a:p>
            <a:endParaRPr lang="en-US"/>
          </a:p>
          <a:p>
            <a:r>
              <a:rPr lang="en-US"/>
              <a:t>The transmitter generates a short pulse of sound which begins traveling through the water. &lt;CLICK&gt; When this sound pulse reaches the sampling volume, &lt;CLICK&gt; a portion of the reflected energy travels back along the receiver transducer axes. The reflected signal is sampled by the acoustic receiver transducers &lt;CLICK&gt; and the FlowTracker measures the change in frequency (Doppler shift) for each receiver. &lt;CLICK&gt; This Doppler shift is proportional to the velocity of the particles moving towards are away for each receiver. Knowing the relative orientation of the transducers allows the calculation of 2D or 3D water velocity. &lt;END OF SLIDE&gt;</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14011-166E-404A-A27D-3F8B8DFC9A48}" type="slidenum">
              <a:rPr lang="en-US"/>
              <a:pPr/>
              <a:t>18</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0DC3C9-76C1-47E1-94E3-D990A7C14009}" type="slidenum">
              <a:rPr lang="en-US" smtClean="0"/>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0DC3C9-76C1-47E1-94E3-D990A7C14009}" type="slidenum">
              <a:rPr lang="en-US" smtClean="0"/>
              <a:pPr/>
              <a:t>21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BCA4D6A-0ACB-4ADC-BC17-91202B9285C8}" type="slidenum">
              <a:rPr lang="en-US" smtClean="0">
                <a:latin typeface="Arial" pitchFamily="34" charset="0"/>
                <a:cs typeface="Arial" pitchFamily="34" charset="0"/>
              </a:rPr>
              <a:pPr/>
              <a:t>26</a:t>
            </a:fld>
            <a:endParaRPr lang="en-US" smtClean="0">
              <a:latin typeface="Arial" pitchFamily="34" charset="0"/>
              <a:cs typeface="Arial" pitchFamily="34" charset="0"/>
            </a:endParaRPr>
          </a:p>
        </p:txBody>
      </p:sp>
      <p:sp>
        <p:nvSpPr>
          <p:cNvPr id="103427" name="Rectangle 2"/>
          <p:cNvSpPr>
            <a:spLocks noGrp="1" noRot="1" noChangeAspect="1" noChangeArrowheads="1" noTextEdit="1"/>
          </p:cNvSpPr>
          <p:nvPr>
            <p:ph type="sldImg"/>
          </p:nvPr>
        </p:nvSpPr>
        <p:spPr>
          <a:xfrm>
            <a:off x="1144588" y="685800"/>
            <a:ext cx="4570412" cy="3429000"/>
          </a:xfrm>
          <a:ln/>
        </p:spPr>
      </p:sp>
      <p:sp>
        <p:nvSpPr>
          <p:cNvPr id="103428" name="Rectangle 3"/>
          <p:cNvSpPr>
            <a:spLocks noGrp="1" noChangeArrowheads="1"/>
          </p:cNvSpPr>
          <p:nvPr>
            <p:ph type="body" idx="1"/>
          </p:nvPr>
        </p:nvSpPr>
        <p:spPr>
          <a:xfrm>
            <a:off x="686098" y="4343704"/>
            <a:ext cx="5485805" cy="411389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C0782-7746-4A2F-937E-4F82E072D8C0}" type="slidenum">
              <a:rPr lang="en-US"/>
              <a:pPr/>
              <a:t>40</a:t>
            </a:fld>
            <a:endParaRPr lang="en-US"/>
          </a:p>
        </p:txBody>
      </p:sp>
      <p:sp>
        <p:nvSpPr>
          <p:cNvPr id="388098" name="Rectangle 2"/>
          <p:cNvSpPr>
            <a:spLocks noGrp="1" noRot="1" noChangeAspect="1" noChangeArrowheads="1" noTextEdit="1"/>
          </p:cNvSpPr>
          <p:nvPr>
            <p:ph type="sldImg"/>
          </p:nvPr>
        </p:nvSpPr>
        <p:spPr>
          <a:xfrm>
            <a:off x="1150938" y="692150"/>
            <a:ext cx="4556125" cy="3416300"/>
          </a:xfrm>
          <a:ln/>
        </p:spPr>
      </p:sp>
      <p:sp>
        <p:nvSpPr>
          <p:cNvPr id="388099" name="Rectangle 3"/>
          <p:cNvSpPr>
            <a:spLocks noGrp="1" noChangeArrowheads="1"/>
          </p:cNvSpPr>
          <p:nvPr>
            <p:ph type="body" idx="1"/>
          </p:nvPr>
        </p:nvSpPr>
        <p:spPr>
          <a:xfrm>
            <a:off x="912813" y="4343400"/>
            <a:ext cx="5030787" cy="4116388"/>
          </a:xfrm>
        </p:spPr>
        <p:txBody>
          <a:bodyPr/>
          <a:lstStyle/>
          <a:p>
            <a:r>
              <a:rPr lang="en-US"/>
              <a:t>FlowTrackers automatically filter velocity “spikes” out of the data. A value is considered a spike if BOTH…. The velocity is at least 3 standard devations from the mean AND the velocity is at least 0.1 ft/second from the mean.</a:t>
            </a:r>
          </a:p>
          <a:p>
            <a:endParaRPr lang="en-US"/>
          </a:p>
          <a:p>
            <a:r>
              <a:rPr lang="en-US"/>
              <a:t>The number of filtered spikes is displaye and recorded at the end of each measurements.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3738"/>
            <a:ext cx="4552950" cy="3414712"/>
          </a:xfrm>
        </p:spPr>
      </p:sp>
      <p:sp>
        <p:nvSpPr>
          <p:cNvPr id="3" name="Notes Placeholder 2"/>
          <p:cNvSpPr>
            <a:spLocks noGrp="1"/>
          </p:cNvSpPr>
          <p:nvPr>
            <p:ph type="body" idx="1"/>
          </p:nvPr>
        </p:nvSpPr>
        <p:spPr/>
        <p:txBody>
          <a:bodyPr/>
          <a:lstStyle/>
          <a:p>
            <a:pPr defTabSz="864931" eaLnBrk="0" fontAlgn="base" hangingPunct="0">
              <a:spcBef>
                <a:spcPct val="30000"/>
              </a:spcBef>
              <a:spcAft>
                <a:spcPct val="0"/>
              </a:spcAft>
              <a:defRPr/>
            </a:pPr>
            <a:r>
              <a:rPr lang="en-US" sz="1100" dirty="0">
                <a:latin typeface="Times New Roman" pitchFamily="18" charset="0"/>
              </a:rPr>
              <a:t>The FlowTracker is only capable of measuring at the manufacturer’s maximum-velocity specification of 4.5 m/s if the flow is perpendicular to the transmitting transducer face and the hardware is configured to measure velocities only in a range of ± 4.5 m/s. If the water velocity exceeds this range, it will report erroneous velocities. The receiving transducers can measure a velocity range of only ± 1.15 m/s; because of the geometric arrangement of the transmitting and receiving transducers, a velocity of 4.5 m/s flowing perpendicular to the transmitting transducer face results in a velocity towards a receiving transducer of 1.15 m/s.  A velocity component directly toward or away from the receiving transducers larger than 1.15 m/s will cause errors even when the total velocity magnitude is below the maximum. </a:t>
            </a:r>
          </a:p>
          <a:p>
            <a:endParaRPr lang="en-US" dirty="0"/>
          </a:p>
        </p:txBody>
      </p:sp>
      <p:sp>
        <p:nvSpPr>
          <p:cNvPr id="4" name="Slide Number Placeholder 3"/>
          <p:cNvSpPr>
            <a:spLocks noGrp="1"/>
          </p:cNvSpPr>
          <p:nvPr>
            <p:ph type="sldNum" sz="quarter" idx="10"/>
          </p:nvPr>
        </p:nvSpPr>
        <p:spPr/>
        <p:txBody>
          <a:bodyPr/>
          <a:lstStyle/>
          <a:p>
            <a:pPr>
              <a:defRPr/>
            </a:pPr>
            <a:fld id="{48874D93-6E4D-4C6B-92EC-DCF85ABE516D}" type="slidenum">
              <a:rPr lang="en-US" smtClean="0"/>
              <a:pPr>
                <a:defRPr/>
              </a:pPr>
              <a:t>41</a:t>
            </a:fld>
            <a:endParaRPr lang="en-US"/>
          </a:p>
        </p:txBody>
      </p:sp>
    </p:spTree>
    <p:extLst>
      <p:ext uri="{BB962C8B-B14F-4D97-AF65-F5344CB8AC3E}">
        <p14:creationId xmlns:p14="http://schemas.microsoft.com/office/powerpoint/2010/main" val="2688871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81D0A-BE05-43CE-B50A-B3C3318AF493}" type="slidenum">
              <a:rPr lang="en-US"/>
              <a:pPr/>
              <a:t>47</a:t>
            </a:fld>
            <a:endParaRPr lang="en-US"/>
          </a:p>
        </p:txBody>
      </p:sp>
      <p:sp>
        <p:nvSpPr>
          <p:cNvPr id="381954" name="Rectangle 2"/>
          <p:cNvSpPr>
            <a:spLocks noGrp="1" noRot="1" noChangeAspect="1" noChangeArrowheads="1" noTextEdit="1"/>
          </p:cNvSpPr>
          <p:nvPr>
            <p:ph type="sldImg"/>
          </p:nvPr>
        </p:nvSpPr>
        <p:spPr>
          <a:xfrm>
            <a:off x="1150938" y="692150"/>
            <a:ext cx="4556125" cy="3416300"/>
          </a:xfrm>
          <a:ln/>
        </p:spPr>
      </p:sp>
      <p:sp>
        <p:nvSpPr>
          <p:cNvPr id="381955" name="Rectangle 3"/>
          <p:cNvSpPr>
            <a:spLocks noGrp="1" noChangeArrowheads="1"/>
          </p:cNvSpPr>
          <p:nvPr>
            <p:ph type="body" idx="1"/>
          </p:nvPr>
        </p:nvSpPr>
        <p:spPr>
          <a:xfrm>
            <a:off x="912813" y="4343400"/>
            <a:ext cx="5030787" cy="4116388"/>
          </a:xfrm>
        </p:spPr>
        <p:txBody>
          <a:bodyPr/>
          <a:lstStyle/>
          <a:p>
            <a:r>
              <a:rPr lang="en-US"/>
              <a:t>Standard Error of Velocity, as reported by the FlowTracker, is calcuated by dividing the standard deviation of the raw one-seond velocity samples by the square root of the number of samples. Typically the standard error velocity is dominated by real variations in flow, and will vary depending on the measurement envirnment. The standard error of veolicty is show at the end of each velocity measurement.</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9A3E2-2E2A-4C13-B95C-CA82A6CF5845}" type="slidenum">
              <a:rPr lang="en-US"/>
              <a:pPr/>
              <a:t>4</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r>
              <a:rPr lang="en-US"/>
              <a:t>SonTek, the FlowTracker manufacturer, states that SNR’s greater than 10 dB are recommended. It is USGS policy that the FlowTracker NOT be used when SNR’s drop below 4 db. If you are unsure whether a stream will be “too clear” for a FlowTracker measurement, check the SNR values with the FlowTracker in a few locations across the channel prior to attempting a discharge measurement.</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8C2BC-B8D2-4998-B29B-29AF225594A0}" type="slidenum">
              <a:rPr lang="en-US"/>
              <a:pPr/>
              <a:t>8</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Velocity Depth method</a:t>
            </a:r>
            <a:r>
              <a:rPr lang="en-US" baseline="0" dirty="0" smtClean="0"/>
              <a:t> is where we sample our velocities that are used to represent the mean velocity for a vertical. The preferred method is to use the two-point method making measurements at 20% and 80% from the surface. For </a:t>
            </a:r>
            <a:r>
              <a:rPr lang="en-US" baseline="0" dirty="0" err="1" smtClean="0"/>
              <a:t>flowtracks</a:t>
            </a:r>
            <a:r>
              <a:rPr lang="en-US" baseline="0" dirty="0" smtClean="0"/>
              <a:t> we use this in depths &gt; 1.5 feet.</a:t>
            </a:r>
          </a:p>
          <a:p>
            <a:endParaRPr lang="en-US" baseline="0" dirty="0" smtClean="0"/>
          </a:p>
          <a:p>
            <a:r>
              <a:rPr lang="en-US" baseline="0" dirty="0" smtClean="0"/>
              <a:t>Six tenths depth </a:t>
            </a:r>
            <a:r>
              <a:rPr lang="en-US" baseline="0" dirty="0" err="1" smtClean="0"/>
              <a:t>modeth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196140A-91CD-4440-AE2D-25F8A0DD23AF}" type="slidenum">
              <a:rPr lang="en-US" smtClean="0"/>
              <a:t>10</a:t>
            </a:fld>
            <a:endParaRPr lang="en-US"/>
          </a:p>
        </p:txBody>
      </p:sp>
    </p:spTree>
    <p:extLst>
      <p:ext uri="{BB962C8B-B14F-4D97-AF65-F5344CB8AC3E}">
        <p14:creationId xmlns:p14="http://schemas.microsoft.com/office/powerpoint/2010/main" val="399820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BB429F-B18E-4214-8841-5CB9D00FAA6F}" type="slidenum">
              <a:rPr lang="en-US"/>
              <a:pPr/>
              <a:t>11</a:t>
            </a:fld>
            <a:endParaRPr lang="en-U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7F949-2612-461F-9ECC-3B51FAA93648}" type="slidenum">
              <a:rPr lang="en-US"/>
              <a:pPr/>
              <a:t>13</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018FB-CD5A-46B5-A96F-4345AA3C1B64}" type="slidenum">
              <a:rPr lang="en-US"/>
              <a:pPr/>
              <a:t>14</a:t>
            </a:fld>
            <a:endParaRPr lang="en-US"/>
          </a:p>
        </p:txBody>
      </p:sp>
      <p:sp>
        <p:nvSpPr>
          <p:cNvPr id="384002" name="Rectangle 2"/>
          <p:cNvSpPr>
            <a:spLocks noGrp="1" noRot="1" noChangeAspect="1" noChangeArrowheads="1" noTextEdit="1"/>
          </p:cNvSpPr>
          <p:nvPr>
            <p:ph type="sldImg"/>
          </p:nvPr>
        </p:nvSpPr>
        <p:spPr>
          <a:xfrm>
            <a:off x="1150938" y="692150"/>
            <a:ext cx="4556125" cy="3416300"/>
          </a:xfrm>
          <a:ln/>
        </p:spPr>
      </p:sp>
      <p:sp>
        <p:nvSpPr>
          <p:cNvPr id="384003" name="Rectangle 3"/>
          <p:cNvSpPr>
            <a:spLocks noGrp="1" noChangeArrowheads="1"/>
          </p:cNvSpPr>
          <p:nvPr>
            <p:ph type="body" idx="1"/>
          </p:nvPr>
        </p:nvSpPr>
        <p:spPr>
          <a:xfrm>
            <a:off x="912813" y="4343400"/>
            <a:ext cx="5030787" cy="4116388"/>
          </a:xfrm>
        </p:spPr>
        <p:txBody>
          <a:bodyPr/>
          <a:lstStyle/>
          <a:p>
            <a:r>
              <a:rPr lang="en-US"/>
              <a:t>There is potential for acoustic interference from reflections on underwater objects. The system tries to automatically avoid this interference with a boundary adjustment. Reflections can occur from the bottom, the water surface, or from submerged obstacles such as rocks or logs. To help minimize boundary issues, always try to keep the sample volume at least 2 inches from any boundary. If the sample volume is on top of or beyond an underwater object, the velocity data will be meaningless.</a:t>
            </a:r>
          </a:p>
          <a:p>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65888-672D-44B0-9498-56E6A7A57FE4}" type="slidenum">
              <a:rPr lang="en-US"/>
              <a:pPr/>
              <a:t>15</a:t>
            </a:fld>
            <a:endParaRPr lang="en-US"/>
          </a:p>
        </p:txBody>
      </p:sp>
      <p:sp>
        <p:nvSpPr>
          <p:cNvPr id="386050" name="Rectangle 2"/>
          <p:cNvSpPr>
            <a:spLocks noGrp="1" noRot="1" noChangeAspect="1" noChangeArrowheads="1" noTextEdit="1"/>
          </p:cNvSpPr>
          <p:nvPr>
            <p:ph type="sldImg"/>
          </p:nvPr>
        </p:nvSpPr>
        <p:spPr>
          <a:xfrm>
            <a:off x="1150938" y="692150"/>
            <a:ext cx="4556125" cy="3416300"/>
          </a:xfrm>
          <a:ln/>
        </p:spPr>
      </p:sp>
      <p:sp>
        <p:nvSpPr>
          <p:cNvPr id="386051" name="Rectangle 3"/>
          <p:cNvSpPr>
            <a:spLocks noGrp="1" noChangeArrowheads="1"/>
          </p:cNvSpPr>
          <p:nvPr>
            <p:ph type="body" idx="1"/>
          </p:nvPr>
        </p:nvSpPr>
        <p:spPr>
          <a:xfrm>
            <a:off x="912813" y="4343400"/>
            <a:ext cx="5030787" cy="4116388"/>
          </a:xfrm>
        </p:spPr>
        <p:txBody>
          <a:bodyPr/>
          <a:lstStyle/>
          <a:p>
            <a:r>
              <a:rPr lang="en-US"/>
              <a:t>The boundary variable reported will have one of the following values:</a:t>
            </a:r>
          </a:p>
          <a:p>
            <a:r>
              <a:rPr lang="en-US"/>
              <a:t>0 (or Best) if no adjustment was necessary or minimal impact on performance</a:t>
            </a:r>
          </a:p>
          <a:p>
            <a:r>
              <a:rPr lang="en-US"/>
              <a:t>1 (or Good) if Moderate impact on system performance</a:t>
            </a:r>
          </a:p>
          <a:p>
            <a:r>
              <a:rPr lang="en-US"/>
              <a:t>2 (Fair) if notable impact on system preformance</a:t>
            </a:r>
          </a:p>
          <a:p>
            <a:r>
              <a:rPr lang="en-US"/>
              <a:t>3 (Poor) Major boundary adjustments necessary, and the maximum veocity measurable will be 4 ft/sec</a:t>
            </a:r>
          </a:p>
          <a:p>
            <a:endParaRPr lang="en-US"/>
          </a:p>
          <a:p>
            <a:r>
              <a:rPr lang="en-US"/>
              <a:t>Please note: This variable only indicates that data quality has been degraded because a boundary condition was detected and the instrument attempted to make changes to compensate for this problem. If a boundary condition exists but is </a:t>
            </a:r>
            <a:r>
              <a:rPr lang="en-US" u="sng"/>
              <a:t>not correctly detected</a:t>
            </a:r>
            <a:r>
              <a:rPr lang="en-US"/>
              <a:t> by the FlowTracker, the boundary flag may be 0 (Best), but the data will be POOR!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21E18B7-7FFC-4588-B832-DFF3903BDBE9}"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61A3">
            <a:alpha val="0"/>
          </a:srgbClr>
        </a:solidFill>
        <a:effectLst/>
      </p:bgPr>
    </p:bg>
    <p:spTree>
      <p:nvGrpSpPr>
        <p:cNvPr id="1" name=""/>
        <p:cNvGrpSpPr/>
        <p:nvPr/>
      </p:nvGrpSpPr>
      <p:grpSpPr>
        <a:xfrm>
          <a:off x="0" y="0"/>
          <a:ext cx="0" cy="0"/>
          <a:chOff x="0" y="0"/>
          <a:chExt cx="0" cy="0"/>
        </a:xfrm>
      </p:grpSpPr>
      <p:pic>
        <p:nvPicPr>
          <p:cNvPr id="6" name="Picture 7" descr="ident_4_onscreen_png"/>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455488" y="461962"/>
            <a:ext cx="20574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1026"/>
          <p:cNvSpPr>
            <a:spLocks noGrp="1" noChangeArrowheads="1"/>
          </p:cNvSpPr>
          <p:nvPr>
            <p:ph type="ctrTitle"/>
          </p:nvPr>
        </p:nvSpPr>
        <p:spPr>
          <a:xfrm>
            <a:off x="381000" y="2286000"/>
            <a:ext cx="8305800" cy="1143000"/>
          </a:xfrm>
        </p:spPr>
        <p:txBody>
          <a:bodyPr/>
          <a:lstStyle>
            <a:lvl1pPr>
              <a:defRPr sz="3600">
                <a:solidFill>
                  <a:srgbClr val="0061A3"/>
                </a:solidFill>
                <a:latin typeface="Verdana" pitchFamily="34" charset="0"/>
                <a:ea typeface="Verdana" pitchFamily="34" charset="0"/>
                <a:cs typeface="Verdana" pitchFamily="34" charset="0"/>
              </a:defRPr>
            </a:lvl1pPr>
          </a:lstStyle>
          <a:p>
            <a:pPr lvl="0"/>
            <a:r>
              <a:rPr lang="en-US" noProof="0" smtClean="0"/>
              <a:t>Click to edit Master title style</a:t>
            </a:r>
            <a:endParaRPr lang="en-US" noProof="0" dirty="0" smtClean="0"/>
          </a:p>
        </p:txBody>
      </p:sp>
      <p:sp>
        <p:nvSpPr>
          <p:cNvPr id="104451" name="Rectangle 1027"/>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sz="2400">
                <a:solidFill>
                  <a:schemeClr val="tx2">
                    <a:lumMod val="65000"/>
                    <a:lumOff val="35000"/>
                  </a:schemeClr>
                </a:solidFill>
                <a:latin typeface="Verdana" pitchFamily="34" charset="0"/>
                <a:ea typeface="Verdana" pitchFamily="34" charset="0"/>
                <a:cs typeface="Verdana" pitchFamily="34" charset="0"/>
              </a:defRPr>
            </a:lvl1pPr>
          </a:lstStyle>
          <a:p>
            <a:pPr lvl="0"/>
            <a:r>
              <a:rPr lang="en-US" noProof="0" smtClean="0"/>
              <a:t>Click to edit Master subtitle style</a:t>
            </a:r>
            <a:endParaRPr lang="en-US" noProof="0" dirty="0" smtClean="0"/>
          </a:p>
        </p:txBody>
      </p:sp>
      <p:sp>
        <p:nvSpPr>
          <p:cNvPr id="104455" name="Rectangle 1031"/>
          <p:cNvSpPr>
            <a:spLocks noChangeArrowheads="1"/>
          </p:cNvSpPr>
          <p:nvPr/>
        </p:nvSpPr>
        <p:spPr bwMode="auto">
          <a:xfrm>
            <a:off x="404813" y="6083300"/>
            <a:ext cx="20161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p>
            <a:pPr defTabSz="885825"/>
            <a:r>
              <a:rPr lang="en-US" sz="1000" b="1" dirty="0">
                <a:solidFill>
                  <a:schemeClr val="tx2">
                    <a:lumMod val="65000"/>
                    <a:lumOff val="35000"/>
                  </a:schemeClr>
                </a:solidFill>
              </a:rPr>
              <a:t>U.S. Department of the Interior</a:t>
            </a:r>
          </a:p>
          <a:p>
            <a:pPr defTabSz="885825"/>
            <a:r>
              <a:rPr lang="en-US" sz="1000" b="1" dirty="0">
                <a:solidFill>
                  <a:schemeClr val="tx2">
                    <a:lumMod val="65000"/>
                    <a:lumOff val="35000"/>
                  </a:schemeClr>
                </a:solidFill>
              </a:rPr>
              <a:t>U.S. Geological Survey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103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3073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27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2"/>
          </p:nvPr>
        </p:nvSpPr>
        <p:spPr>
          <a:xfrm>
            <a:off x="3124200" y="6248400"/>
            <a:ext cx="2895600" cy="47625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376405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500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371600"/>
            <a:ext cx="8305800" cy="3276600"/>
          </a:xfrm>
        </p:spPr>
        <p:txBody>
          <a:bodyPr/>
          <a:lstStyle>
            <a:lvl1pPr>
              <a:defRPr sz="2400"/>
            </a:lvl1pPr>
            <a:lvl2pPr>
              <a:defRPr sz="2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533400" y="4724400"/>
            <a:ext cx="8305800" cy="1524000"/>
          </a:xfrm>
        </p:spPr>
        <p:txBody>
          <a:bodyPr/>
          <a:lstStyle>
            <a:lvl1pPr>
              <a:defRPr sz="2400"/>
            </a:lvl1pPr>
            <a:lvl2pPr>
              <a:defRPr sz="2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120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66993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10100" y="1371600"/>
            <a:ext cx="4076700" cy="44958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606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884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682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48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668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1A3">
            <a:alpha val="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dirty="0"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Rectangle 4"/>
          <p:cNvSpPr/>
          <p:nvPr/>
        </p:nvSpPr>
        <p:spPr>
          <a:xfrm>
            <a:off x="381000" y="6324600"/>
            <a:ext cx="1143000" cy="449094"/>
          </a:xfrm>
          <a:prstGeom prst="rect">
            <a:avLst/>
          </a:prstGeom>
          <a:blipFill dpi="0" rotWithShape="1">
            <a:blip r:embed="rId15">
              <a:alphaModFix amt="2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3600" b="1">
          <a:solidFill>
            <a:srgbClr val="0061A3"/>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3600" b="1">
          <a:solidFill>
            <a:srgbClr val="FFFF99"/>
          </a:solidFill>
          <a:latin typeface="Arial" charset="0"/>
        </a:defRPr>
      </a:lvl2pPr>
      <a:lvl3pPr algn="l" rtl="0" eaLnBrk="1" fontAlgn="base" hangingPunct="1">
        <a:spcBef>
          <a:spcPct val="0"/>
        </a:spcBef>
        <a:spcAft>
          <a:spcPct val="0"/>
        </a:spcAft>
        <a:defRPr sz="3600" b="1">
          <a:solidFill>
            <a:srgbClr val="FFFF99"/>
          </a:solidFill>
          <a:latin typeface="Arial" charset="0"/>
        </a:defRPr>
      </a:lvl3pPr>
      <a:lvl4pPr algn="l" rtl="0" eaLnBrk="1" fontAlgn="base" hangingPunct="1">
        <a:spcBef>
          <a:spcPct val="0"/>
        </a:spcBef>
        <a:spcAft>
          <a:spcPct val="0"/>
        </a:spcAft>
        <a:defRPr sz="3600" b="1">
          <a:solidFill>
            <a:srgbClr val="FFFF99"/>
          </a:solidFill>
          <a:latin typeface="Arial" charset="0"/>
        </a:defRPr>
      </a:lvl4pPr>
      <a:lvl5pPr algn="l" rtl="0" eaLnBrk="1" fontAlgn="base" hangingPunct="1">
        <a:spcBef>
          <a:spcPct val="0"/>
        </a:spcBef>
        <a:spcAft>
          <a:spcPct val="0"/>
        </a:spcAft>
        <a:defRPr sz="3600" b="1">
          <a:solidFill>
            <a:srgbClr val="FFFF99"/>
          </a:solidFill>
          <a:latin typeface="Arial" charset="0"/>
        </a:defRPr>
      </a:lvl5pPr>
      <a:lvl6pPr marL="457200" algn="l" rtl="0" eaLnBrk="1" fontAlgn="base" hangingPunct="1">
        <a:spcBef>
          <a:spcPct val="0"/>
        </a:spcBef>
        <a:spcAft>
          <a:spcPct val="0"/>
        </a:spcAft>
        <a:defRPr sz="3600" b="1">
          <a:solidFill>
            <a:srgbClr val="FFFF99"/>
          </a:solidFill>
          <a:latin typeface="Arial" charset="0"/>
        </a:defRPr>
      </a:lvl6pPr>
      <a:lvl7pPr marL="914400" algn="l" rtl="0" eaLnBrk="1" fontAlgn="base" hangingPunct="1">
        <a:spcBef>
          <a:spcPct val="0"/>
        </a:spcBef>
        <a:spcAft>
          <a:spcPct val="0"/>
        </a:spcAft>
        <a:defRPr sz="3600" b="1">
          <a:solidFill>
            <a:srgbClr val="FFFF99"/>
          </a:solidFill>
          <a:latin typeface="Arial" charset="0"/>
        </a:defRPr>
      </a:lvl7pPr>
      <a:lvl8pPr marL="1371600" algn="l" rtl="0" eaLnBrk="1" fontAlgn="base" hangingPunct="1">
        <a:spcBef>
          <a:spcPct val="0"/>
        </a:spcBef>
        <a:spcAft>
          <a:spcPct val="0"/>
        </a:spcAft>
        <a:defRPr sz="3600" b="1">
          <a:solidFill>
            <a:srgbClr val="FFFF99"/>
          </a:solidFill>
          <a:latin typeface="Arial" charset="0"/>
        </a:defRPr>
      </a:lvl8pPr>
      <a:lvl9pPr marL="1828800" algn="l" rtl="0" eaLnBrk="1" fontAlgn="base" hangingPunct="1">
        <a:spcBef>
          <a:spcPct val="0"/>
        </a:spcBef>
        <a:spcAft>
          <a:spcPct val="0"/>
        </a:spcAft>
        <a:defRPr sz="3600" b="1">
          <a:solidFill>
            <a:srgbClr val="FFFF99"/>
          </a:solidFill>
          <a:latin typeface="Arial" charset="0"/>
        </a:defRPr>
      </a:lvl9pPr>
    </p:titleStyle>
    <p:bodyStyle>
      <a:lvl1pPr marL="342900" indent="-342900" algn="l" rtl="0" eaLnBrk="1" fontAlgn="base" hangingPunct="1">
        <a:spcBef>
          <a:spcPct val="20000"/>
        </a:spcBef>
        <a:spcAft>
          <a:spcPct val="0"/>
        </a:spcAft>
        <a:buClr>
          <a:srgbClr val="0061A3"/>
        </a:buClr>
        <a:buSzPct val="125000"/>
        <a:buFont typeface="Wingdings" pitchFamily="2" charset="2"/>
        <a:buChar char="§"/>
        <a:defRPr sz="2400" b="1">
          <a:solidFill>
            <a:schemeClr val="tx1">
              <a:lumMod val="85000"/>
              <a:lumOff val="15000"/>
            </a:schemeClr>
          </a:solidFill>
          <a:latin typeface="Verdana" pitchFamily="34" charset="0"/>
          <a:ea typeface="Verdana" pitchFamily="34" charset="0"/>
          <a:cs typeface="Verdana" pitchFamily="34" charset="0"/>
        </a:defRPr>
      </a:lvl1pPr>
      <a:lvl2pPr marL="742950" indent="-285750" algn="l" rtl="0" eaLnBrk="1" fontAlgn="base" hangingPunct="1">
        <a:spcBef>
          <a:spcPct val="20000"/>
        </a:spcBef>
        <a:spcAft>
          <a:spcPct val="0"/>
        </a:spcAft>
        <a:buClr>
          <a:srgbClr val="0061A3"/>
        </a:buClr>
        <a:buSzPct val="125000"/>
        <a:buFont typeface="Arial" pitchFamily="34" charset="0"/>
        <a:buChar char="•"/>
        <a:defRPr sz="2200" b="1">
          <a:solidFill>
            <a:schemeClr val="tx1">
              <a:lumMod val="85000"/>
              <a:lumOff val="15000"/>
            </a:schemeClr>
          </a:solidFill>
          <a:latin typeface="Verdana" pitchFamily="34" charset="0"/>
          <a:ea typeface="Verdana" pitchFamily="34" charset="0"/>
          <a:cs typeface="Verdana" pitchFamily="34" charset="0"/>
        </a:defRPr>
      </a:lvl2pPr>
      <a:lvl3pPr marL="1143000" indent="-228600" algn="l" rtl="0" eaLnBrk="1" fontAlgn="base" hangingPunct="1">
        <a:spcBef>
          <a:spcPct val="20000"/>
        </a:spcBef>
        <a:spcAft>
          <a:spcPct val="0"/>
        </a:spcAft>
        <a:buClr>
          <a:srgbClr val="0061A3"/>
        </a:buClr>
        <a:buSzPct val="80000"/>
        <a:buFont typeface="Courier New" pitchFamily="49" charset="0"/>
        <a:buChar char="o"/>
        <a:defRPr sz="2000" b="1">
          <a:solidFill>
            <a:schemeClr val="tx1">
              <a:lumMod val="85000"/>
              <a:lumOff val="15000"/>
            </a:schemeClr>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Clr>
          <a:srgbClr val="0061A3"/>
        </a:buClr>
        <a:buSzPct val="125000"/>
        <a:buFont typeface="Verdana" pitchFamily="34" charset="0"/>
        <a:buChar char="−"/>
        <a:defRPr b="1">
          <a:solidFill>
            <a:schemeClr val="tx1">
              <a:lumMod val="85000"/>
              <a:lumOff val="15000"/>
            </a:schemeClr>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Clr>
          <a:srgbClr val="0061A3"/>
        </a:buClr>
        <a:buSzPct val="125000"/>
        <a:buFont typeface="Verdana" pitchFamily="34" charset="0"/>
        <a:buChar char="›"/>
        <a:defRPr b="1">
          <a:solidFill>
            <a:schemeClr val="tx1">
              <a:lumMod val="85000"/>
              <a:lumOff val="15000"/>
            </a:schemeClr>
          </a:solidFill>
          <a:latin typeface="Verdana" pitchFamily="34" charset="0"/>
          <a:ea typeface="Verdana" pitchFamily="34" charset="0"/>
          <a:cs typeface="Verdana" pitchFamily="34" charset="0"/>
        </a:defRPr>
      </a:lvl5pPr>
      <a:lvl6pPr marL="25146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hydroacoustics.usgs.gov/midsection/software.shtml"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hydroacoustics.usgs.gov/"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Effective Review of FlowTracker Measurements</a:t>
            </a:r>
            <a:endParaRPr lang="en-US" dirty="0"/>
          </a:p>
        </p:txBody>
      </p:sp>
      <p:sp>
        <p:nvSpPr>
          <p:cNvPr id="3" name="Subtitle 2"/>
          <p:cNvSpPr>
            <a:spLocks noGrp="1"/>
          </p:cNvSpPr>
          <p:nvPr>
            <p:ph type="subTitle" idx="1"/>
          </p:nvPr>
        </p:nvSpPr>
        <p:spPr/>
        <p:txBody>
          <a:bodyPr/>
          <a:lstStyle/>
          <a:p>
            <a:r>
              <a:rPr lang="en-US" dirty="0" smtClean="0"/>
              <a:t>OSW Webinar				Mike Rehmel</a:t>
            </a:r>
          </a:p>
          <a:p>
            <a:r>
              <a:rPr lang="en-US" dirty="0" smtClean="0"/>
              <a:t>August 27, 2013</a:t>
            </a:r>
          </a:p>
          <a:p>
            <a:endParaRPr lang="en-US" dirty="0" smtClean="0"/>
          </a:p>
          <a:p>
            <a:r>
              <a:rPr lang="en-US" dirty="0" smtClean="0"/>
              <a:t>(Please Mute your phones!)</a:t>
            </a:r>
            <a:endParaRPr lang="en-US" dirty="0"/>
          </a:p>
        </p:txBody>
      </p:sp>
    </p:spTree>
    <p:extLst>
      <p:ext uri="{BB962C8B-B14F-4D97-AF65-F5344CB8AC3E}">
        <p14:creationId xmlns:p14="http://schemas.microsoft.com/office/powerpoint/2010/main" val="1273850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Depth Method</a:t>
            </a:r>
            <a:endParaRPr lang="en-US" dirty="0"/>
          </a:p>
        </p:txBody>
      </p:sp>
      <p:sp>
        <p:nvSpPr>
          <p:cNvPr id="3" name="Content Placeholder 2"/>
          <p:cNvSpPr>
            <a:spLocks noGrp="1"/>
          </p:cNvSpPr>
          <p:nvPr>
            <p:ph idx="1"/>
          </p:nvPr>
        </p:nvSpPr>
        <p:spPr>
          <a:xfrm>
            <a:off x="381000" y="1371600"/>
            <a:ext cx="8251002" cy="4495800"/>
          </a:xfrm>
        </p:spPr>
        <p:txBody>
          <a:bodyPr/>
          <a:lstStyle/>
          <a:p>
            <a:r>
              <a:rPr lang="en-US" dirty="0" smtClean="0"/>
              <a:t>Two-point Method is </a:t>
            </a:r>
            <a:br>
              <a:rPr lang="en-US" dirty="0" smtClean="0"/>
            </a:br>
            <a:r>
              <a:rPr lang="en-US" dirty="0" smtClean="0"/>
              <a:t>the preferred method</a:t>
            </a:r>
            <a:br>
              <a:rPr lang="en-US" dirty="0" smtClean="0"/>
            </a:br>
            <a:r>
              <a:rPr lang="en-US" dirty="0" smtClean="0"/>
              <a:t>for midsection </a:t>
            </a:r>
            <a:br>
              <a:rPr lang="en-US" dirty="0" smtClean="0"/>
            </a:br>
            <a:r>
              <a:rPr lang="en-US" dirty="0" smtClean="0"/>
              <a:t>measurements</a:t>
            </a:r>
          </a:p>
          <a:p>
            <a:pPr lvl="1"/>
            <a:r>
              <a:rPr lang="en-US" dirty="0" smtClean="0"/>
              <a:t>Use in depths &gt; 1.5 </a:t>
            </a:r>
            <a:r>
              <a:rPr lang="en-US" dirty="0" err="1" smtClean="0"/>
              <a:t>ft</a:t>
            </a:r>
            <a:endParaRPr lang="en-US" dirty="0" smtClean="0"/>
          </a:p>
          <a:p>
            <a:r>
              <a:rPr lang="en-US" dirty="0" smtClean="0"/>
              <a:t>Six-tenths depth Method</a:t>
            </a:r>
          </a:p>
          <a:p>
            <a:pPr lvl="1"/>
            <a:r>
              <a:rPr lang="en-US" dirty="0" smtClean="0"/>
              <a:t>Use depths between .25 and 1.5 </a:t>
            </a:r>
            <a:r>
              <a:rPr lang="en-US" dirty="0" err="1" smtClean="0"/>
              <a:t>ft</a:t>
            </a:r>
            <a:endParaRPr lang="en-US" dirty="0" smtClean="0"/>
          </a:p>
          <a:p>
            <a:r>
              <a:rPr lang="en-US" dirty="0" smtClean="0"/>
              <a:t>Three-Point Method</a:t>
            </a:r>
          </a:p>
          <a:p>
            <a:pPr lvl="1"/>
            <a:r>
              <a:rPr lang="en-US" dirty="0" smtClean="0"/>
              <a:t>Used in abnormally distributed velocities</a:t>
            </a:r>
          </a:p>
          <a:p>
            <a:pPr lvl="2"/>
            <a:r>
              <a:rPr lang="en-US" dirty="0" smtClean="0"/>
              <a:t>0.2 (top) &gt; 2X 0.8 (bottom)</a:t>
            </a:r>
          </a:p>
          <a:p>
            <a:pPr lvl="2"/>
            <a:r>
              <a:rPr lang="en-US" dirty="0" smtClean="0"/>
              <a:t>0.8 (bottom) &gt; 0.2 (top)</a:t>
            </a:r>
          </a:p>
          <a:p>
            <a:pPr lvl="2"/>
            <a:r>
              <a:rPr lang="en-US" dirty="0" smtClean="0"/>
              <a:t>0.8 affected by turbulence or obstruction</a:t>
            </a:r>
          </a:p>
          <a:p>
            <a:pPr lvl="1"/>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768" y="1370609"/>
            <a:ext cx="4018232" cy="244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8763000" y="1816925"/>
            <a:ext cx="152400" cy="1524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8317675" y="2626425"/>
            <a:ext cx="152400" cy="1524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7784275" y="3036125"/>
            <a:ext cx="152400" cy="1524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76557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rrowheads="1"/>
          </p:cNvSpPr>
          <p:nvPr>
            <p:ph type="title"/>
          </p:nvPr>
        </p:nvSpPr>
        <p:spPr/>
        <p:txBody>
          <a:bodyPr/>
          <a:lstStyle/>
          <a:p>
            <a:r>
              <a:rPr lang="en-US" sz="4000" dirty="0" smtClean="0"/>
              <a:t>Velocity </a:t>
            </a:r>
            <a:r>
              <a:rPr lang="en-US" sz="4000" dirty="0"/>
              <a:t>Sample Time</a:t>
            </a:r>
          </a:p>
        </p:txBody>
      </p:sp>
      <p:sp>
        <p:nvSpPr>
          <p:cNvPr id="256003" name="Rectangle 3"/>
          <p:cNvSpPr>
            <a:spLocks noGrp="1" noChangeArrowheads="1"/>
          </p:cNvSpPr>
          <p:nvPr>
            <p:ph type="body" idx="1"/>
          </p:nvPr>
        </p:nvSpPr>
        <p:spPr>
          <a:xfrm>
            <a:off x="685800" y="1981200"/>
            <a:ext cx="7772400" cy="3113088"/>
          </a:xfrm>
        </p:spPr>
        <p:txBody>
          <a:bodyPr/>
          <a:lstStyle/>
          <a:p>
            <a:r>
              <a:rPr lang="en-US"/>
              <a:t>Under </a:t>
            </a:r>
            <a:r>
              <a:rPr lang="en-US" u="sng"/>
              <a:t>normal</a:t>
            </a:r>
            <a:r>
              <a:rPr lang="en-US"/>
              <a:t> measurement conditions, each point velocity measurement should be sampled for a minimum of </a:t>
            </a:r>
            <a:r>
              <a:rPr lang="en-US" u="sng"/>
              <a:t>40 seconds</a:t>
            </a:r>
          </a:p>
          <a:p>
            <a:r>
              <a:rPr lang="en-US"/>
              <a:t>Under </a:t>
            </a:r>
            <a:r>
              <a:rPr lang="en-US" u="sng"/>
              <a:t>extreme</a:t>
            </a:r>
            <a:r>
              <a:rPr lang="en-US"/>
              <a:t> conditions, such as rapidly changing stage, a shorter sample time </a:t>
            </a:r>
            <a:r>
              <a:rPr lang="en-US" u="sng"/>
              <a:t>may be used</a:t>
            </a:r>
            <a:r>
              <a:rPr lang="en-US"/>
              <a:t> to lessen the measurement time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876800"/>
            <a:ext cx="30003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876800"/>
            <a:ext cx="30670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48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Verticals</a:t>
            </a:r>
            <a:endParaRPr lang="en-US" dirty="0"/>
          </a:p>
        </p:txBody>
      </p:sp>
      <p:sp>
        <p:nvSpPr>
          <p:cNvPr id="3" name="Content Placeholder 2"/>
          <p:cNvSpPr>
            <a:spLocks noGrp="1"/>
          </p:cNvSpPr>
          <p:nvPr>
            <p:ph idx="1"/>
          </p:nvPr>
        </p:nvSpPr>
        <p:spPr/>
        <p:txBody>
          <a:bodyPr/>
          <a:lstStyle/>
          <a:p>
            <a:r>
              <a:rPr lang="en-US" dirty="0" smtClean="0"/>
              <a:t>The # of verticals and their placement significantly affect the measurement quality</a:t>
            </a:r>
          </a:p>
          <a:p>
            <a:r>
              <a:rPr lang="en-US" dirty="0" smtClean="0"/>
              <a:t>Collect 25 – 30 verticals</a:t>
            </a:r>
          </a:p>
          <a:p>
            <a:r>
              <a:rPr lang="en-US" dirty="0" smtClean="0"/>
              <a:t>No vertical should have more than 10% of the flow</a:t>
            </a:r>
          </a:p>
          <a:p>
            <a:r>
              <a:rPr lang="en-US" dirty="0" smtClean="0"/>
              <a:t>Ideally no subsection contains more than 5%</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114800"/>
            <a:ext cx="6010275"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370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rrowheads="1"/>
          </p:cNvSpPr>
          <p:nvPr>
            <p:ph type="title"/>
          </p:nvPr>
        </p:nvSpPr>
        <p:spPr>
          <a:xfrm>
            <a:off x="668338" y="268288"/>
            <a:ext cx="7772400" cy="1143000"/>
          </a:xfrm>
        </p:spPr>
        <p:txBody>
          <a:bodyPr/>
          <a:lstStyle/>
          <a:p>
            <a:r>
              <a:rPr lang="en-US" dirty="0" smtClean="0"/>
              <a:t>Sampling Volume Location</a:t>
            </a:r>
            <a:endParaRPr lang="en-US" sz="3600" dirty="0"/>
          </a:p>
        </p:txBody>
      </p:sp>
      <p:sp>
        <p:nvSpPr>
          <p:cNvPr id="217092" name="Text Box 4"/>
          <p:cNvSpPr txBox="1">
            <a:spLocks noChangeArrowheads="1"/>
          </p:cNvSpPr>
          <p:nvPr/>
        </p:nvSpPr>
        <p:spPr bwMode="auto">
          <a:xfrm>
            <a:off x="484188" y="1524000"/>
            <a:ext cx="80089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spcBef>
                <a:spcPct val="50000"/>
              </a:spcBef>
            </a:pPr>
            <a:r>
              <a:rPr lang="en-US" sz="2400" b="1" dirty="0" smtClean="0">
                <a:latin typeface="Verdana" pitchFamily="34" charset="0"/>
                <a:ea typeface="Verdana" pitchFamily="34" charset="0"/>
                <a:cs typeface="Verdana" pitchFamily="34" charset="0"/>
              </a:rPr>
              <a:t>Bracket </a:t>
            </a:r>
            <a:r>
              <a:rPr lang="en-US" sz="2400" b="1" dirty="0">
                <a:latin typeface="Verdana" pitchFamily="34" charset="0"/>
                <a:ea typeface="Verdana" pitchFamily="34" charset="0"/>
                <a:cs typeface="Verdana" pitchFamily="34" charset="0"/>
              </a:rPr>
              <a:t>offsets the sample volume so that it is </a:t>
            </a:r>
            <a:r>
              <a:rPr lang="en-US" sz="2400" b="1" dirty="0" smtClean="0">
                <a:latin typeface="Verdana" pitchFamily="34" charset="0"/>
                <a:ea typeface="Verdana" pitchFamily="34" charset="0"/>
                <a:cs typeface="Verdana" pitchFamily="34" charset="0"/>
              </a:rPr>
              <a:t>approximately </a:t>
            </a:r>
            <a:r>
              <a:rPr lang="en-US" sz="2400" b="1" dirty="0">
                <a:latin typeface="Verdana" pitchFamily="34" charset="0"/>
                <a:ea typeface="Verdana" pitchFamily="34" charset="0"/>
                <a:cs typeface="Verdana" pitchFamily="34" charset="0"/>
              </a:rPr>
              <a:t>2 inches past the wading rod</a:t>
            </a:r>
          </a:p>
          <a:p>
            <a:pPr>
              <a:spcBef>
                <a:spcPct val="50000"/>
              </a:spcBef>
              <a:buFontTx/>
              <a:buChar char="•"/>
            </a:pPr>
            <a:endParaRPr lang="en-US" sz="3200" b="0" dirty="0">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669673"/>
            <a:ext cx="4508994" cy="215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8" y="3359254"/>
            <a:ext cx="2874099" cy="274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290888"/>
            <a:ext cx="3276600" cy="34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576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rrowheads="1"/>
          </p:cNvSpPr>
          <p:nvPr>
            <p:ph type="title"/>
          </p:nvPr>
        </p:nvSpPr>
        <p:spPr>
          <a:xfrm>
            <a:off x="696913" y="228600"/>
            <a:ext cx="7772400" cy="1143000"/>
          </a:xfrm>
        </p:spPr>
        <p:txBody>
          <a:bodyPr/>
          <a:lstStyle/>
          <a:p>
            <a:r>
              <a:rPr lang="en-US" sz="4000" dirty="0" smtClean="0"/>
              <a:t>Boundary Issues</a:t>
            </a:r>
            <a:endParaRPr lang="en-US" sz="4000" dirty="0"/>
          </a:p>
        </p:txBody>
      </p:sp>
      <p:sp>
        <p:nvSpPr>
          <p:cNvPr id="382979" name="Rectangle 3"/>
          <p:cNvSpPr>
            <a:spLocks noGrp="1" noChangeArrowheads="1"/>
          </p:cNvSpPr>
          <p:nvPr>
            <p:ph type="body" idx="1"/>
          </p:nvPr>
        </p:nvSpPr>
        <p:spPr>
          <a:xfrm>
            <a:off x="625475" y="1628775"/>
            <a:ext cx="7772400" cy="4473575"/>
          </a:xfrm>
        </p:spPr>
        <p:txBody>
          <a:bodyPr/>
          <a:lstStyle/>
          <a:p>
            <a:pPr>
              <a:lnSpc>
                <a:spcPct val="90000"/>
              </a:lnSpc>
            </a:pPr>
            <a:r>
              <a:rPr lang="en-US" dirty="0"/>
              <a:t>There is potential for acoustic interference from reflections on underwater objects. </a:t>
            </a:r>
          </a:p>
          <a:p>
            <a:pPr>
              <a:lnSpc>
                <a:spcPct val="90000"/>
              </a:lnSpc>
            </a:pPr>
            <a:r>
              <a:rPr lang="en-US" dirty="0"/>
              <a:t>Reflections can occur from the bottom, the water surface, or from submerged obstacles such as rocks or logs.</a:t>
            </a:r>
          </a:p>
          <a:p>
            <a:pPr>
              <a:lnSpc>
                <a:spcPct val="90000"/>
              </a:lnSpc>
            </a:pPr>
            <a:r>
              <a:rPr lang="en-US" dirty="0"/>
              <a:t>The system attempts avoid this interference with an automatic boundary adjustment.</a:t>
            </a:r>
          </a:p>
          <a:p>
            <a:pPr>
              <a:lnSpc>
                <a:spcPct val="90000"/>
              </a:lnSpc>
            </a:pPr>
            <a:endParaRPr lang="en-US" dirty="0"/>
          </a:p>
          <a:p>
            <a:pPr>
              <a:lnSpc>
                <a:spcPct val="90000"/>
              </a:lnSpc>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634826"/>
            <a:ext cx="3899394" cy="1864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70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rrowheads="1"/>
          </p:cNvSpPr>
          <p:nvPr>
            <p:ph type="title"/>
          </p:nvPr>
        </p:nvSpPr>
        <p:spPr/>
        <p:txBody>
          <a:bodyPr/>
          <a:lstStyle/>
          <a:p>
            <a:r>
              <a:rPr lang="en-US" sz="4000" dirty="0" smtClean="0"/>
              <a:t>Boundary </a:t>
            </a:r>
            <a:r>
              <a:rPr lang="en-US" sz="4000" dirty="0"/>
              <a:t>Adjustment</a:t>
            </a:r>
          </a:p>
        </p:txBody>
      </p:sp>
      <p:sp>
        <p:nvSpPr>
          <p:cNvPr id="385027" name="Rectangle 3"/>
          <p:cNvSpPr>
            <a:spLocks noGrp="1" noChangeArrowheads="1"/>
          </p:cNvSpPr>
          <p:nvPr>
            <p:ph type="body" idx="1"/>
          </p:nvPr>
        </p:nvSpPr>
        <p:spPr>
          <a:xfrm>
            <a:off x="685800" y="1676400"/>
            <a:ext cx="7772400" cy="3810000"/>
          </a:xfrm>
        </p:spPr>
        <p:txBody>
          <a:bodyPr/>
          <a:lstStyle/>
          <a:p>
            <a:pPr>
              <a:buFont typeface="Wingdings" pitchFamily="2" charset="2"/>
              <a:buNone/>
            </a:pPr>
            <a:r>
              <a:rPr lang="en-US" sz="2400" dirty="0"/>
              <a:t>The Boundary variable may have one of following values:</a:t>
            </a:r>
          </a:p>
          <a:p>
            <a:pPr lvl="1"/>
            <a:r>
              <a:rPr lang="en-US" sz="2000" dirty="0"/>
              <a:t>0 (Best) - No adjustment necessary or minimal impact on performance</a:t>
            </a:r>
          </a:p>
          <a:p>
            <a:pPr lvl="1"/>
            <a:r>
              <a:rPr lang="en-US" sz="2000" dirty="0"/>
              <a:t>1 (Good) – Moderate impact on system performance</a:t>
            </a:r>
          </a:p>
          <a:p>
            <a:pPr lvl="1"/>
            <a:r>
              <a:rPr lang="en-US" sz="2000" dirty="0"/>
              <a:t>2 (Fair) – Notable impact on system performance </a:t>
            </a:r>
          </a:p>
          <a:p>
            <a:pPr lvl="1"/>
            <a:r>
              <a:rPr lang="en-US" sz="2000" dirty="0"/>
              <a:t>3 (Poor) -  Major boundary adjustments necessary, maximum velocity &lt; 4 </a:t>
            </a:r>
            <a:r>
              <a:rPr lang="en-US" sz="2000" dirty="0" err="1"/>
              <a:t>ft</a:t>
            </a:r>
            <a:r>
              <a:rPr lang="en-US" sz="2000" dirty="0"/>
              <a:t>/sec	</a:t>
            </a:r>
          </a:p>
        </p:txBody>
      </p:sp>
      <p:sp>
        <p:nvSpPr>
          <p:cNvPr id="385028" name="Text Box 4"/>
          <p:cNvSpPr txBox="1">
            <a:spLocks noChangeArrowheads="1"/>
          </p:cNvSpPr>
          <p:nvPr/>
        </p:nvSpPr>
        <p:spPr bwMode="auto">
          <a:xfrm>
            <a:off x="1600200" y="5562600"/>
            <a:ext cx="7659688"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0" i="1" dirty="0">
                <a:solidFill>
                  <a:schemeClr val="hlink"/>
                </a:solidFill>
                <a:latin typeface="Book Antiqua" pitchFamily="18" charset="0"/>
              </a:rPr>
              <a:t>NOTE:</a:t>
            </a:r>
            <a:r>
              <a:rPr lang="en-US" sz="2200" b="0" dirty="0">
                <a:solidFill>
                  <a:schemeClr val="hlink"/>
                </a:solidFill>
                <a:latin typeface="Book Antiqua" pitchFamily="18" charset="0"/>
              </a:rPr>
              <a:t> If a boundary condition is not correctly detected by the FlowTracker the boundary flag may be 0 (Best), but the data will be poor!</a:t>
            </a:r>
          </a:p>
        </p:txBody>
      </p:sp>
    </p:spTree>
    <p:extLst>
      <p:ext uri="{BB962C8B-B14F-4D97-AF65-F5344CB8AC3E}">
        <p14:creationId xmlns:p14="http://schemas.microsoft.com/office/powerpoint/2010/main" val="3271060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Section Width</a:t>
            </a:r>
            <a:endParaRPr lang="en-US" dirty="0"/>
          </a:p>
        </p:txBody>
      </p:sp>
      <p:sp>
        <p:nvSpPr>
          <p:cNvPr id="3" name="Content Placeholder 2"/>
          <p:cNvSpPr>
            <a:spLocks noGrp="1"/>
          </p:cNvSpPr>
          <p:nvPr>
            <p:ph idx="1"/>
          </p:nvPr>
        </p:nvSpPr>
        <p:spPr>
          <a:xfrm>
            <a:off x="381000" y="1371600"/>
            <a:ext cx="5334000" cy="4495800"/>
          </a:xfrm>
        </p:spPr>
        <p:txBody>
          <a:bodyPr/>
          <a:lstStyle/>
          <a:p>
            <a:r>
              <a:rPr lang="en-US" dirty="0" smtClean="0"/>
              <a:t>OSW has no policies on minimum section width for midsection measurements</a:t>
            </a:r>
          </a:p>
          <a:p>
            <a:r>
              <a:rPr lang="en-US" dirty="0" smtClean="0"/>
              <a:t>For pygmy meters .3 </a:t>
            </a:r>
            <a:r>
              <a:rPr lang="en-US" dirty="0" err="1" smtClean="0"/>
              <a:t>ft</a:t>
            </a:r>
            <a:r>
              <a:rPr lang="en-US" dirty="0" smtClean="0"/>
              <a:t> is a common rule-of-thumb and is reasonable for a FlowTracker</a:t>
            </a:r>
          </a:p>
          <a:p>
            <a:r>
              <a:rPr lang="en-US" dirty="0" smtClean="0"/>
              <a:t>Can go less but consider</a:t>
            </a:r>
          </a:p>
          <a:p>
            <a:pPr lvl="1"/>
            <a:r>
              <a:rPr lang="en-US" dirty="0" smtClean="0"/>
              <a:t>Offset between rod and sample volume</a:t>
            </a:r>
          </a:p>
          <a:p>
            <a:pPr lvl="1"/>
            <a:r>
              <a:rPr lang="en-US" dirty="0" smtClean="0"/>
              <a:t>Is midsection method appropriate?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906" y="1752600"/>
            <a:ext cx="2852254" cy="3581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869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457200" y="207963"/>
            <a:ext cx="8229600" cy="782637"/>
          </a:xfrm>
          <a:noFill/>
          <a:ln>
            <a:noFill/>
          </a:ln>
          <a:effectLst/>
        </p:spPr>
        <p:txBody>
          <a:bodyPr/>
          <a:lstStyle/>
          <a:p>
            <a:pPr>
              <a:defRPr/>
            </a:pPr>
            <a:r>
              <a:rPr lang="en-US" sz="4000" dirty="0" smtClean="0"/>
              <a:t>Wading Rod Alignment</a:t>
            </a:r>
          </a:p>
        </p:txBody>
      </p:sp>
      <p:sp>
        <p:nvSpPr>
          <p:cNvPr id="24579" name="Rectangle 3"/>
          <p:cNvSpPr>
            <a:spLocks noGrp="1" noChangeArrowheads="1"/>
          </p:cNvSpPr>
          <p:nvPr>
            <p:ph type="body" sz="half" idx="4294967295"/>
          </p:nvPr>
        </p:nvSpPr>
        <p:spPr>
          <a:xfrm>
            <a:off x="457200" y="1316038"/>
            <a:ext cx="4267200" cy="4978400"/>
          </a:xfrm>
        </p:spPr>
        <p:txBody>
          <a:bodyPr/>
          <a:lstStyle/>
          <a:p>
            <a:r>
              <a:rPr lang="en-US" sz="2400" dirty="0" smtClean="0"/>
              <a:t>Probe/wading rod orientation is VERY important when making a measurement!</a:t>
            </a:r>
          </a:p>
          <a:p>
            <a:r>
              <a:rPr lang="en-US" sz="2400" dirty="0" smtClean="0"/>
              <a:t>The wading rod should </a:t>
            </a:r>
            <a:r>
              <a:rPr lang="en-US" sz="2400" u="sng" dirty="0" smtClean="0"/>
              <a:t>always</a:t>
            </a:r>
            <a:r>
              <a:rPr lang="en-US" sz="2400" dirty="0" smtClean="0"/>
              <a:t> be held perpendicular to the tag line, so that the pulse generated by the transmitter is parallel to the tagline</a:t>
            </a:r>
          </a:p>
        </p:txBody>
      </p:sp>
      <p:pic>
        <p:nvPicPr>
          <p:cNvPr id="117764" name="Picture 4" descr="ProbeOTopView"/>
          <p:cNvPicPr>
            <a:picLocks noGrp="1" noChangeAspect="1" noChangeArrowheads="1"/>
          </p:cNvPicPr>
          <p:nvPr>
            <p:ph sz="half" idx="4294967295"/>
          </p:nvPr>
        </p:nvPicPr>
        <p:blipFill>
          <a:blip r:embed="rId3"/>
          <a:stretch>
            <a:fillRect/>
          </a:stretch>
        </p:blipFill>
        <p:spPr>
          <a:xfrm>
            <a:off x="4921250" y="1970088"/>
            <a:ext cx="4038600" cy="1412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962400"/>
            <a:ext cx="14478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746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a:xfrm>
            <a:off x="704850" y="0"/>
            <a:ext cx="7772400" cy="1143000"/>
          </a:xfrm>
        </p:spPr>
        <p:txBody>
          <a:bodyPr/>
          <a:lstStyle/>
          <a:p>
            <a:r>
              <a:rPr lang="en-US" sz="4000" dirty="0" smtClean="0"/>
              <a:t>Flow </a:t>
            </a:r>
            <a:r>
              <a:rPr lang="en-US" sz="4000" dirty="0"/>
              <a:t>Angles</a:t>
            </a:r>
          </a:p>
        </p:txBody>
      </p:sp>
      <p:sp>
        <p:nvSpPr>
          <p:cNvPr id="219139" name="Rectangle 3"/>
          <p:cNvSpPr>
            <a:spLocks noGrp="1" noChangeArrowheads="1"/>
          </p:cNvSpPr>
          <p:nvPr>
            <p:ph type="body" idx="1"/>
          </p:nvPr>
        </p:nvSpPr>
        <p:spPr>
          <a:xfrm>
            <a:off x="757238" y="1263650"/>
            <a:ext cx="7735887" cy="4989513"/>
          </a:xfrm>
        </p:spPr>
        <p:txBody>
          <a:bodyPr/>
          <a:lstStyle/>
          <a:p>
            <a:r>
              <a:rPr lang="en-US" dirty="0"/>
              <a:t>Velocities measured in the Y direction by the FlowTracker means there is angled flow</a:t>
            </a:r>
          </a:p>
          <a:p>
            <a:r>
              <a:rPr lang="en-US" dirty="0"/>
              <a:t>Angled </a:t>
            </a:r>
            <a:r>
              <a:rPr lang="en-US" dirty="0" smtClean="0"/>
              <a:t>flow:</a:t>
            </a:r>
            <a:endParaRPr lang="en-US" dirty="0"/>
          </a:p>
          <a:p>
            <a:pPr lvl="1"/>
            <a:r>
              <a:rPr lang="en-US" dirty="0"/>
              <a:t>Flow not perpendicular to the tagline</a:t>
            </a:r>
          </a:p>
          <a:p>
            <a:pPr lvl="1"/>
            <a:r>
              <a:rPr lang="en-US" dirty="0"/>
              <a:t>Wading rod not being held </a:t>
            </a:r>
            <a:r>
              <a:rPr lang="en-US" dirty="0" smtClean="0"/>
              <a:t>perpendicular </a:t>
            </a:r>
            <a:r>
              <a:rPr lang="en-US" dirty="0"/>
              <a:t>to the tagline</a:t>
            </a:r>
          </a:p>
          <a:p>
            <a:r>
              <a:rPr lang="en-US" dirty="0"/>
              <a:t>Small variations are normal, but if large fluctuations of flow angles are reported, a more uniform cross section should be located for the measurement</a:t>
            </a:r>
          </a:p>
        </p:txBody>
      </p:sp>
    </p:spTree>
    <p:extLst>
      <p:ext uri="{BB962C8B-B14F-4D97-AF65-F5344CB8AC3E}">
        <p14:creationId xmlns:p14="http://schemas.microsoft.com/office/powerpoint/2010/main" val="3172012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Wading Rod Alignment and Flow Angles</a:t>
            </a:r>
            <a:endParaRPr lang="en-US" dirty="0"/>
          </a:p>
        </p:txBody>
      </p:sp>
      <p:sp>
        <p:nvSpPr>
          <p:cNvPr id="3" name="Content Placeholder 2"/>
          <p:cNvSpPr>
            <a:spLocks noGrp="1"/>
          </p:cNvSpPr>
          <p:nvPr>
            <p:ph idx="1"/>
          </p:nvPr>
        </p:nvSpPr>
        <p:spPr/>
        <p:txBody>
          <a:bodyPr/>
          <a:lstStyle/>
          <a:p>
            <a:r>
              <a:rPr lang="en-US" dirty="0" smtClean="0"/>
              <a:t>For a given rod-alignment error, the resulting velocity is higher when true flow is at an angle to the cross section</a:t>
            </a:r>
            <a:endParaRPr lang="en-US" dirty="0"/>
          </a:p>
          <a:p>
            <a:r>
              <a:rPr lang="en-US" dirty="0" smtClean="0"/>
              <a:t>Flow perpendicular to tag line</a:t>
            </a:r>
          </a:p>
          <a:p>
            <a:pPr lvl="1"/>
            <a:r>
              <a:rPr lang="en-US" dirty="0" smtClean="0"/>
              <a:t>7 degree alignment error = &lt; 1% error in velocity</a:t>
            </a:r>
          </a:p>
          <a:p>
            <a:r>
              <a:rPr lang="en-US" dirty="0" smtClean="0"/>
              <a:t>Flow 25 degrees from perpendicular </a:t>
            </a:r>
          </a:p>
          <a:p>
            <a:pPr lvl="1"/>
            <a:r>
              <a:rPr lang="en-US" dirty="0"/>
              <a:t>7 degree alignment error = </a:t>
            </a:r>
            <a:r>
              <a:rPr lang="en-US" dirty="0" smtClean="0"/>
              <a:t>&gt; 4.5% </a:t>
            </a:r>
            <a:r>
              <a:rPr lang="en-US" dirty="0"/>
              <a:t>error in </a:t>
            </a:r>
            <a:r>
              <a:rPr lang="en-US" dirty="0" smtClean="0"/>
              <a:t>velocity</a:t>
            </a:r>
          </a:p>
          <a:p>
            <a:r>
              <a:rPr lang="en-US" dirty="0" smtClean="0"/>
              <a:t>Minimize errors by</a:t>
            </a:r>
            <a:br>
              <a:rPr lang="en-US" dirty="0" smtClean="0"/>
            </a:br>
            <a:r>
              <a:rPr lang="en-US" dirty="0" smtClean="0"/>
              <a:t>aligning tagline  </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379" y="4648200"/>
            <a:ext cx="3474467" cy="2048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bwMode="auto">
          <a:xfrm flipV="1">
            <a:off x="5562600" y="5257800"/>
            <a:ext cx="2514600" cy="41484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Down Arrow 6"/>
          <p:cNvSpPr/>
          <p:nvPr/>
        </p:nvSpPr>
        <p:spPr bwMode="auto">
          <a:xfrm>
            <a:off x="6629400" y="4800600"/>
            <a:ext cx="381000" cy="588422"/>
          </a:xfrm>
          <a:prstGeom prst="down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 i="0" u="none" strike="noStrike" cap="none" normalizeH="0" baseline="0" dirty="0" smtClean="0">
                <a:ln>
                  <a:noFill/>
                </a:ln>
                <a:solidFill>
                  <a:schemeClr val="tx1"/>
                </a:solidFill>
                <a:effectLst/>
                <a:latin typeface="Arial" charset="0"/>
              </a:rPr>
              <a:t>FLOW</a:t>
            </a:r>
          </a:p>
        </p:txBody>
      </p:sp>
      <p:cxnSp>
        <p:nvCxnSpPr>
          <p:cNvPr id="9" name="Straight Connector 8"/>
          <p:cNvCxnSpPr/>
          <p:nvPr/>
        </p:nvCxnSpPr>
        <p:spPr bwMode="auto">
          <a:xfrm flipV="1">
            <a:off x="5562600" y="5707183"/>
            <a:ext cx="2438400" cy="888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06432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FlowTracker Basics</a:t>
            </a:r>
          </a:p>
          <a:p>
            <a:r>
              <a:rPr lang="en-US" dirty="0" smtClean="0"/>
              <a:t>The Midsection Discharge Measurement</a:t>
            </a:r>
          </a:p>
          <a:p>
            <a:r>
              <a:rPr lang="en-US" dirty="0" smtClean="0"/>
              <a:t>The FlowTracker Discharge Measurement Summary Output</a:t>
            </a:r>
          </a:p>
          <a:p>
            <a:r>
              <a:rPr lang="en-US" dirty="0" smtClean="0"/>
              <a:t>DatView</a:t>
            </a:r>
          </a:p>
          <a:p>
            <a:r>
              <a:rPr lang="en-US" dirty="0" smtClean="0"/>
              <a:t>Documenting Potential Quality Issues</a:t>
            </a:r>
          </a:p>
          <a:p>
            <a:r>
              <a:rPr lang="en-US" dirty="0" smtClean="0"/>
              <a:t>Rating Measurements</a:t>
            </a:r>
          </a:p>
          <a:p>
            <a:endParaRPr lang="en-US" dirty="0"/>
          </a:p>
        </p:txBody>
      </p:sp>
    </p:spTree>
    <p:extLst>
      <p:ext uri="{BB962C8B-B14F-4D97-AF65-F5344CB8AC3E}">
        <p14:creationId xmlns:p14="http://schemas.microsoft.com/office/powerpoint/2010/main" val="1223030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Mounting Correction</a:t>
            </a:r>
            <a:endParaRPr lang="en-US" dirty="0"/>
          </a:p>
        </p:txBody>
      </p:sp>
      <p:sp>
        <p:nvSpPr>
          <p:cNvPr id="7" name="Content Placeholder 6"/>
          <p:cNvSpPr>
            <a:spLocks noGrp="1"/>
          </p:cNvSpPr>
          <p:nvPr>
            <p:ph idx="1"/>
          </p:nvPr>
        </p:nvSpPr>
        <p:spPr>
          <a:xfrm>
            <a:off x="228600" y="1295400"/>
            <a:ext cx="4857108" cy="4973638"/>
          </a:xfrm>
        </p:spPr>
        <p:txBody>
          <a:bodyPr/>
          <a:lstStyle/>
          <a:p>
            <a:r>
              <a:rPr lang="en-US" sz="2000" dirty="0" smtClean="0"/>
              <a:t>While there may be some flow disturbance from </a:t>
            </a:r>
            <a:r>
              <a:rPr lang="en-US" sz="2000" dirty="0"/>
              <a:t>wading rod, mount, and </a:t>
            </a:r>
            <a:r>
              <a:rPr lang="en-US" sz="2000" dirty="0" smtClean="0"/>
              <a:t>probe, simulations indicate that the effect of the hydrographer in the stream is </a:t>
            </a:r>
            <a:r>
              <a:rPr lang="en-US" sz="2000" u="sng" dirty="0" smtClean="0"/>
              <a:t>greater</a:t>
            </a:r>
          </a:p>
          <a:p>
            <a:r>
              <a:rPr lang="en-US" sz="2000" dirty="0" smtClean="0"/>
              <a:t>Use of mounting correction factor in FlowTracker </a:t>
            </a:r>
            <a:r>
              <a:rPr lang="en-US" sz="2000" u="sng" dirty="0" smtClean="0"/>
              <a:t>not</a:t>
            </a:r>
            <a:r>
              <a:rPr lang="en-US" sz="2000" dirty="0" smtClean="0"/>
              <a:t> recommended</a:t>
            </a:r>
          </a:p>
          <a:p>
            <a:endParaRPr lang="en-US" dirty="0"/>
          </a:p>
        </p:txBody>
      </p:sp>
      <p:pic>
        <p:nvPicPr>
          <p:cNvPr id="5" name="Picture 2"/>
          <p:cNvPicPr>
            <a:picLocks noChangeAspect="1" noChangeArrowheads="1"/>
          </p:cNvPicPr>
          <p:nvPr/>
        </p:nvPicPr>
        <p:blipFill>
          <a:blip r:embed="rId3" cstate="print"/>
          <a:srcRect l="3929" t="18095" r="63928" b="2857"/>
          <a:stretch>
            <a:fillRect/>
          </a:stretch>
        </p:blipFill>
        <p:spPr bwMode="auto">
          <a:xfrm>
            <a:off x="5791200" y="1295400"/>
            <a:ext cx="2927062" cy="2699401"/>
          </a:xfrm>
          <a:prstGeom prst="rect">
            <a:avLst/>
          </a:prstGeom>
          <a:ln>
            <a:noFill/>
          </a:ln>
          <a:effectLst>
            <a:outerShdw blurRad="190500" algn="tl" rotWithShape="0">
              <a:srgbClr val="000000">
                <a:alpha val="70000"/>
              </a:srgbClr>
            </a:outerShdw>
          </a:effec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35" y="4419600"/>
            <a:ext cx="809592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hevron 2"/>
          <p:cNvSpPr/>
          <p:nvPr/>
        </p:nvSpPr>
        <p:spPr bwMode="auto">
          <a:xfrm>
            <a:off x="380999" y="5295900"/>
            <a:ext cx="241335" cy="228600"/>
          </a:xfrm>
          <a:prstGeom prst="chevron">
            <a:avLst/>
          </a:prstGeom>
          <a:solidFill>
            <a:srgbClr val="FF0000"/>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87697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a:t>
            </a:r>
            <a:r>
              <a:rPr lang="en-US" dirty="0" err="1" smtClean="0"/>
              <a:t>Hydrographer</a:t>
            </a:r>
            <a:endParaRPr lang="en-US" dirty="0"/>
          </a:p>
        </p:txBody>
      </p:sp>
      <p:sp>
        <p:nvSpPr>
          <p:cNvPr id="7" name="Content Placeholder 6"/>
          <p:cNvSpPr>
            <a:spLocks noGrp="1"/>
          </p:cNvSpPr>
          <p:nvPr>
            <p:ph idx="1"/>
          </p:nvPr>
        </p:nvSpPr>
        <p:spPr>
          <a:xfrm>
            <a:off x="228600" y="1295400"/>
            <a:ext cx="4857108" cy="4973638"/>
          </a:xfrm>
        </p:spPr>
        <p:txBody>
          <a:bodyPr/>
          <a:lstStyle/>
          <a:p>
            <a:r>
              <a:rPr lang="en-US" sz="2000" dirty="0" smtClean="0"/>
              <a:t>Stand in position that least affects the velocity of the water passing the FlowTracker sample volume</a:t>
            </a:r>
          </a:p>
          <a:p>
            <a:r>
              <a:rPr lang="en-US" sz="2000" dirty="0" smtClean="0"/>
              <a:t>Hold wading rod at tag line</a:t>
            </a:r>
          </a:p>
          <a:p>
            <a:r>
              <a:rPr lang="en-US" sz="2000" dirty="0" smtClean="0"/>
              <a:t>Stand 1-3 inches D.S. of tagline and 1.5 </a:t>
            </a:r>
            <a:r>
              <a:rPr lang="en-US" sz="2000" dirty="0" err="1" smtClean="0"/>
              <a:t>ft</a:t>
            </a:r>
            <a:r>
              <a:rPr lang="en-US" sz="2000" dirty="0" smtClean="0"/>
              <a:t> or more way from wading rod</a:t>
            </a:r>
          </a:p>
          <a:p>
            <a:r>
              <a:rPr lang="en-US" sz="2000" dirty="0" smtClean="0"/>
              <a:t>Avoid standing in water if feet and legs would occupy a considerable percentage of the cross section</a:t>
            </a:r>
          </a:p>
          <a:p>
            <a:endParaRPr lang="en-US" dirty="0"/>
          </a:p>
        </p:txBody>
      </p:sp>
      <p:pic>
        <p:nvPicPr>
          <p:cNvPr id="8" name="Picture 2" descr="C:\Documents and Settings\kaoberg\Desktop\03-002_05.jpg"/>
          <p:cNvPicPr>
            <a:picLocks noChangeAspect="1" noChangeArrowheads="1"/>
          </p:cNvPicPr>
          <p:nvPr/>
        </p:nvPicPr>
        <p:blipFill>
          <a:blip r:embed="rId3" cstate="print"/>
          <a:srcRect l="6496" r="35846"/>
          <a:stretch>
            <a:fillRect/>
          </a:stretch>
        </p:blipFill>
        <p:spPr bwMode="auto">
          <a:xfrm>
            <a:off x="5276285" y="1316183"/>
            <a:ext cx="2661185" cy="3068782"/>
          </a:xfrm>
          <a:prstGeom prst="rect">
            <a:avLst/>
          </a:prstGeom>
          <a:noFill/>
          <a:ln w="9525">
            <a:noFill/>
            <a:miter lim="800000"/>
            <a:headEnd/>
            <a:tailEnd/>
          </a:ln>
          <a:effectLst/>
        </p:spPr>
      </p:pic>
    </p:spTree>
    <p:extLst>
      <p:ext uri="{BB962C8B-B14F-4D97-AF65-F5344CB8AC3E}">
        <p14:creationId xmlns:p14="http://schemas.microsoft.com/office/powerpoint/2010/main" val="1500663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FlowTracker Discharge Measurement Summary</a:t>
            </a:r>
            <a:endParaRPr lang="en-US" dirty="0"/>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676400"/>
            <a:ext cx="8077201" cy="396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122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Measurement Summary</a:t>
            </a:r>
            <a:endParaRPr lang="en-US" dirty="0"/>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00214"/>
            <a:ext cx="7162800" cy="4081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943600"/>
            <a:ext cx="61055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021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Measurement Summary</a:t>
            </a:r>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524000"/>
            <a:ext cx="4237944"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513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Measurement Summary</a:t>
            </a:r>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610552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074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noRot="1" noChangeArrowheads="1"/>
          </p:cNvSpPr>
          <p:nvPr>
            <p:ph type="title" idx="4294967295"/>
          </p:nvPr>
        </p:nvSpPr>
        <p:spPr/>
        <p:txBody>
          <a:bodyPr/>
          <a:lstStyle/>
          <a:p>
            <a:pPr>
              <a:defRPr/>
            </a:pPr>
            <a:r>
              <a:rPr lang="en-US" sz="2800" dirty="0" smtClean="0"/>
              <a:t>QC Tests</a:t>
            </a:r>
            <a:br>
              <a:rPr lang="en-US" sz="2800" dirty="0" smtClean="0"/>
            </a:br>
            <a:endParaRPr lang="en-US" sz="2000" i="1" dirty="0" smtClean="0"/>
          </a:p>
        </p:txBody>
      </p:sp>
      <p:sp>
        <p:nvSpPr>
          <p:cNvPr id="51203" name="Rectangle 5"/>
          <p:cNvSpPr>
            <a:spLocks noChangeArrowheads="1"/>
          </p:cNvSpPr>
          <p:nvPr/>
        </p:nvSpPr>
        <p:spPr bwMode="auto">
          <a:xfrm>
            <a:off x="0" y="1328738"/>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216070" name="Rectangle 6"/>
          <p:cNvSpPr>
            <a:spLocks noRot="1" noChangeArrowheads="1"/>
          </p:cNvSpPr>
          <p:nvPr/>
        </p:nvSpPr>
        <p:spPr bwMode="auto">
          <a:xfrm>
            <a:off x="449263" y="236538"/>
            <a:ext cx="8245475" cy="1412875"/>
          </a:xfrm>
          <a:prstGeom prst="rect">
            <a:avLst/>
          </a:prstGeom>
          <a:noFill/>
          <a:ln w="9525">
            <a:noFill/>
            <a:miter lim="800000"/>
            <a:headEnd/>
            <a:tailEnd/>
          </a:ln>
          <a:effectLst>
            <a:outerShdw dist="35921" dir="2700000" algn="ctr" rotWithShape="0">
              <a:schemeClr val="bg2"/>
            </a:outerShdw>
          </a:effectLst>
        </p:spPr>
        <p:txBody>
          <a:bodyPr anchor="ctr"/>
          <a:lstStyle/>
          <a:p>
            <a:pPr algn="ctr">
              <a:defRPr/>
            </a:pPr>
            <a:endParaRPr lang="en-US" sz="3600" b="1" i="1">
              <a:solidFill>
                <a:schemeClr val="tx2"/>
              </a:solidFill>
              <a:cs typeface="Arial" charset="0"/>
            </a:endParaRPr>
          </a:p>
        </p:txBody>
      </p:sp>
      <p:pic>
        <p:nvPicPr>
          <p:cNvPr id="216285" name="Picture 221" descr="IMGP0320"/>
          <p:cNvPicPr>
            <a:picLocks noChangeAspect="1" noChangeArrowheads="1"/>
          </p:cNvPicPr>
          <p:nvPr/>
        </p:nvPicPr>
        <p:blipFill>
          <a:blip r:embed="rId3"/>
          <a:srcRect/>
          <a:stretch>
            <a:fillRect/>
          </a:stretch>
        </p:blipFill>
        <p:spPr bwMode="auto">
          <a:xfrm>
            <a:off x="5758872" y="4044373"/>
            <a:ext cx="3033713" cy="2273300"/>
          </a:xfrm>
          <a:prstGeom prst="rect">
            <a:avLst/>
          </a:prstGeom>
          <a:ln>
            <a:noFill/>
          </a:ln>
          <a:effectLst>
            <a:softEdge rad="112500"/>
          </a:effectLst>
        </p:spPr>
      </p:pic>
      <p:grpSp>
        <p:nvGrpSpPr>
          <p:cNvPr id="2" name="Group 226"/>
          <p:cNvGrpSpPr>
            <a:grpSpLocks/>
          </p:cNvGrpSpPr>
          <p:nvPr/>
        </p:nvGrpSpPr>
        <p:grpSpPr bwMode="auto">
          <a:xfrm>
            <a:off x="316633" y="1085747"/>
            <a:ext cx="5070475" cy="2847976"/>
            <a:chOff x="84" y="1833"/>
            <a:chExt cx="3194" cy="1794"/>
          </a:xfrm>
        </p:grpSpPr>
        <p:pic>
          <p:nvPicPr>
            <p:cNvPr id="216284" name="Picture 220" descr="AutomatedBeamCheckGraph"/>
            <p:cNvPicPr>
              <a:picLocks noChangeAspect="1" noChangeArrowheads="1"/>
            </p:cNvPicPr>
            <p:nvPr/>
          </p:nvPicPr>
          <p:blipFill>
            <a:blip r:embed="rId4"/>
            <a:srcRect/>
            <a:stretch>
              <a:fillRect/>
            </a:stretch>
          </p:blipFill>
          <p:spPr bwMode="auto">
            <a:xfrm>
              <a:off x="84" y="1833"/>
              <a:ext cx="3194" cy="1458"/>
            </a:xfrm>
            <a:prstGeom prst="rect">
              <a:avLst/>
            </a:prstGeom>
            <a:ln>
              <a:noFill/>
            </a:ln>
            <a:effectLst>
              <a:outerShdw blurRad="292100" dist="139700" dir="2700000" algn="tl" rotWithShape="0">
                <a:srgbClr val="333333">
                  <a:alpha val="65000"/>
                </a:srgbClr>
              </a:outerShdw>
            </a:effectLst>
          </p:spPr>
        </p:pic>
        <p:sp>
          <p:nvSpPr>
            <p:cNvPr id="51210" name="Text Box 223"/>
            <p:cNvSpPr txBox="1">
              <a:spLocks noChangeArrowheads="1"/>
            </p:cNvSpPr>
            <p:nvPr/>
          </p:nvSpPr>
          <p:spPr bwMode="auto">
            <a:xfrm>
              <a:off x="447" y="3336"/>
              <a:ext cx="2750" cy="291"/>
            </a:xfrm>
            <a:prstGeom prst="rect">
              <a:avLst/>
            </a:prstGeom>
            <a:noFill/>
            <a:ln w="38100">
              <a:noFill/>
              <a:miter lim="800000"/>
              <a:headEnd/>
              <a:tailEnd type="none" w="med" len="lg"/>
            </a:ln>
          </p:spPr>
          <p:txBody>
            <a:bodyPr wrap="square">
              <a:spAutoFit/>
            </a:bodyPr>
            <a:lstStyle/>
            <a:p>
              <a:pPr algn="ctr" eaLnBrk="0" hangingPunct="0">
                <a:spcBef>
                  <a:spcPct val="50000"/>
                </a:spcBef>
              </a:pPr>
              <a:endParaRPr lang="en-US" sz="2400" b="1" dirty="0"/>
            </a:p>
          </p:txBody>
        </p:sp>
      </p:grpSp>
      <p:pic>
        <p:nvPicPr>
          <p:cNvPr id="216288" name="Picture 224" descr="BeamCheckGoodGraphOnly"/>
          <p:cNvPicPr>
            <a:picLocks noChangeAspect="1" noChangeArrowheads="1"/>
          </p:cNvPicPr>
          <p:nvPr/>
        </p:nvPicPr>
        <p:blipFill>
          <a:blip r:embed="rId5"/>
          <a:srcRect/>
          <a:stretch>
            <a:fillRect/>
          </a:stretch>
        </p:blipFill>
        <p:spPr bwMode="auto">
          <a:xfrm>
            <a:off x="5506893" y="2562947"/>
            <a:ext cx="3429000" cy="1958975"/>
          </a:xfrm>
          <a:prstGeom prst="rect">
            <a:avLst/>
          </a:prstGeom>
          <a:ln>
            <a:noFill/>
          </a:ln>
          <a:effectLst>
            <a:outerShdw blurRad="292100" dist="139700" dir="2700000" algn="tl" rotWithShape="0">
              <a:srgbClr val="333333">
                <a:alpha val="65000"/>
              </a:srgbClr>
            </a:outerShdw>
          </a:effectLst>
        </p:spPr>
      </p:pic>
      <p:sp>
        <p:nvSpPr>
          <p:cNvPr id="51208" name="Text Box 222"/>
          <p:cNvSpPr txBox="1">
            <a:spLocks noChangeArrowheads="1"/>
          </p:cNvSpPr>
          <p:nvPr/>
        </p:nvSpPr>
        <p:spPr bwMode="auto">
          <a:xfrm>
            <a:off x="6386657" y="1186296"/>
            <a:ext cx="2286000" cy="1323439"/>
          </a:xfrm>
          <a:prstGeom prst="rect">
            <a:avLst/>
          </a:prstGeom>
          <a:noFill/>
          <a:ln w="12700">
            <a:solidFill>
              <a:schemeClr val="tx1"/>
            </a:solidFill>
            <a:miter lim="800000"/>
            <a:headEnd/>
            <a:tailEnd type="none" w="med" len="lg"/>
          </a:ln>
        </p:spPr>
        <p:txBody>
          <a:bodyPr>
            <a:spAutoFit/>
          </a:bodyPr>
          <a:lstStyle/>
          <a:p>
            <a:pPr algn="ctr" eaLnBrk="0" hangingPunct="0">
              <a:spcBef>
                <a:spcPct val="50000"/>
              </a:spcBef>
            </a:pPr>
            <a:r>
              <a:rPr lang="en-US" sz="2000" b="1" dirty="0"/>
              <a:t>Bucket test </a:t>
            </a:r>
            <a:r>
              <a:rPr lang="en-US" sz="2000" b="1" dirty="0" smtClean="0"/>
              <a:t>– new/repaired instruments or failed </a:t>
            </a:r>
            <a:r>
              <a:rPr lang="en-US" sz="2000" b="1" dirty="0" err="1" smtClean="0"/>
              <a:t>QCTest</a:t>
            </a:r>
            <a:r>
              <a:rPr lang="en-US" sz="2000" b="1" dirty="0" smtClean="0"/>
              <a:t> </a:t>
            </a:r>
            <a:endParaRPr lang="en-US" sz="2000" b="1" dirty="0"/>
          </a:p>
        </p:txBody>
      </p:sp>
      <p:sp>
        <p:nvSpPr>
          <p:cNvPr id="11" name="Content Placeholder 2"/>
          <p:cNvSpPr txBox="1">
            <a:spLocks/>
          </p:cNvSpPr>
          <p:nvPr/>
        </p:nvSpPr>
        <p:spPr>
          <a:xfrm>
            <a:off x="381000" y="3542434"/>
            <a:ext cx="4800600" cy="2324966"/>
          </a:xfrm>
          <a:prstGeom prst="rect">
            <a:avLst/>
          </a:prstGeom>
        </p:spPr>
        <p:txBody>
          <a:bodyPr/>
          <a:lstStyle>
            <a:lvl1pPr marL="342900" indent="-342900" algn="l" rtl="0" eaLnBrk="1" fontAlgn="base" hangingPunct="1">
              <a:spcBef>
                <a:spcPct val="20000"/>
              </a:spcBef>
              <a:spcAft>
                <a:spcPct val="0"/>
              </a:spcAft>
              <a:buClr>
                <a:srgbClr val="0061A3"/>
              </a:buClr>
              <a:buSzPct val="125000"/>
              <a:buFont typeface="Wingdings" pitchFamily="2" charset="2"/>
              <a:buChar char="§"/>
              <a:defRPr sz="2400" b="1">
                <a:solidFill>
                  <a:schemeClr val="tx1">
                    <a:lumMod val="85000"/>
                    <a:lumOff val="15000"/>
                  </a:schemeClr>
                </a:solidFill>
                <a:latin typeface="Verdana" pitchFamily="34" charset="0"/>
                <a:ea typeface="Verdana" pitchFamily="34" charset="0"/>
                <a:cs typeface="Verdana" pitchFamily="34" charset="0"/>
              </a:defRPr>
            </a:lvl1pPr>
            <a:lvl2pPr marL="742950" indent="-285750" algn="l" rtl="0" eaLnBrk="1" fontAlgn="base" hangingPunct="1">
              <a:spcBef>
                <a:spcPct val="20000"/>
              </a:spcBef>
              <a:spcAft>
                <a:spcPct val="0"/>
              </a:spcAft>
              <a:buClr>
                <a:srgbClr val="0061A3"/>
              </a:buClr>
              <a:buSzPct val="125000"/>
              <a:buFont typeface="Arial" pitchFamily="34" charset="0"/>
              <a:buChar char="•"/>
              <a:defRPr sz="2200" b="1">
                <a:solidFill>
                  <a:schemeClr val="tx1">
                    <a:lumMod val="85000"/>
                    <a:lumOff val="15000"/>
                  </a:schemeClr>
                </a:solidFill>
                <a:latin typeface="Verdana" pitchFamily="34" charset="0"/>
                <a:ea typeface="Verdana" pitchFamily="34" charset="0"/>
                <a:cs typeface="Verdana" pitchFamily="34" charset="0"/>
              </a:defRPr>
            </a:lvl2pPr>
            <a:lvl3pPr marL="1143000" indent="-228600" algn="l" rtl="0" eaLnBrk="1" fontAlgn="base" hangingPunct="1">
              <a:spcBef>
                <a:spcPct val="20000"/>
              </a:spcBef>
              <a:spcAft>
                <a:spcPct val="0"/>
              </a:spcAft>
              <a:buClr>
                <a:srgbClr val="0061A3"/>
              </a:buClr>
              <a:buSzPct val="80000"/>
              <a:buFont typeface="Courier New" pitchFamily="49" charset="0"/>
              <a:buChar char="o"/>
              <a:defRPr sz="2000" b="1">
                <a:solidFill>
                  <a:schemeClr val="tx1">
                    <a:lumMod val="85000"/>
                    <a:lumOff val="15000"/>
                  </a:schemeClr>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Clr>
                <a:srgbClr val="0061A3"/>
              </a:buClr>
              <a:buSzPct val="125000"/>
              <a:buFont typeface="Verdana" pitchFamily="34" charset="0"/>
              <a:buChar char="−"/>
              <a:defRPr b="1">
                <a:solidFill>
                  <a:schemeClr val="tx1">
                    <a:lumMod val="85000"/>
                    <a:lumOff val="15000"/>
                  </a:schemeClr>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Clr>
                <a:srgbClr val="0061A3"/>
              </a:buClr>
              <a:buSzPct val="125000"/>
              <a:buFont typeface="Verdana" pitchFamily="34" charset="0"/>
              <a:buChar char="›"/>
              <a:defRPr b="1">
                <a:solidFill>
                  <a:schemeClr val="tx1">
                    <a:lumMod val="85000"/>
                    <a:lumOff val="15000"/>
                  </a:schemeClr>
                </a:solidFill>
                <a:latin typeface="Verdana" pitchFamily="34" charset="0"/>
                <a:ea typeface="Verdana" pitchFamily="34" charset="0"/>
                <a:cs typeface="Verdana" pitchFamily="34" charset="0"/>
              </a:defRPr>
            </a:lvl5pPr>
            <a:lvl6pPr marL="25146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9pPr>
          </a:lstStyle>
          <a:p>
            <a:r>
              <a:rPr lang="en-US" kern="0" dirty="0" smtClean="0"/>
              <a:t>Auto QC Test with each measurement</a:t>
            </a:r>
          </a:p>
          <a:p>
            <a:r>
              <a:rPr lang="en-US" kern="0" dirty="0" smtClean="0"/>
              <a:t>Complete in moving water </a:t>
            </a:r>
          </a:p>
          <a:p>
            <a:r>
              <a:rPr lang="en-US" kern="0" dirty="0"/>
              <a:t>A</a:t>
            </a:r>
            <a:r>
              <a:rPr lang="en-US" kern="0" dirty="0" smtClean="0"/>
              <a:t>way from any boundaries</a:t>
            </a:r>
            <a:endParaRPr lang="en-US" kern="0" dirty="0"/>
          </a:p>
        </p:txBody>
      </p:sp>
    </p:spTree>
    <p:extLst>
      <p:ext uri="{BB962C8B-B14F-4D97-AF65-F5344CB8AC3E}">
        <p14:creationId xmlns:p14="http://schemas.microsoft.com/office/powerpoint/2010/main" val="1383077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Quality Control Issues Should Be Considered</a:t>
            </a:r>
            <a:endParaRPr lang="en-US" dirty="0"/>
          </a:p>
        </p:txBody>
      </p:sp>
      <p:sp>
        <p:nvSpPr>
          <p:cNvPr id="3" name="Content Placeholder 2"/>
          <p:cNvSpPr>
            <a:spLocks noGrp="1"/>
          </p:cNvSpPr>
          <p:nvPr>
            <p:ph idx="1"/>
          </p:nvPr>
        </p:nvSpPr>
        <p:spPr/>
        <p:txBody>
          <a:bodyPr/>
          <a:lstStyle/>
          <a:p>
            <a:r>
              <a:rPr lang="en-US" dirty="0" smtClean="0"/>
              <a:t>Document any considerations given</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28800"/>
            <a:ext cx="6067425" cy="595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673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DatView Software for Review of Questionable Measurements</a:t>
            </a:r>
          </a:p>
        </p:txBody>
      </p:sp>
      <p:sp>
        <p:nvSpPr>
          <p:cNvPr id="3" name="Content Placeholder 2"/>
          <p:cNvSpPr>
            <a:spLocks noGrp="1"/>
          </p:cNvSpPr>
          <p:nvPr>
            <p:ph idx="1"/>
          </p:nvPr>
        </p:nvSpPr>
        <p:spPr>
          <a:xfrm>
            <a:off x="381000" y="1371600"/>
            <a:ext cx="3276600" cy="4026458"/>
          </a:xfrm>
        </p:spPr>
        <p:txBody>
          <a:bodyPr/>
          <a:lstStyle/>
          <a:p>
            <a:r>
              <a:rPr lang="en-US" sz="2000" dirty="0"/>
              <a:t>Useful to determine source of issues with stations flagged in the quality control section of the SonTek Software</a:t>
            </a:r>
          </a:p>
          <a:p>
            <a:r>
              <a:rPr lang="en-US" sz="2000" dirty="0"/>
              <a:t>Does not need to be used on measurements  without any </a:t>
            </a:r>
            <a:r>
              <a:rPr lang="en-US" sz="2000" dirty="0" smtClean="0"/>
              <a:t>issues </a:t>
            </a:r>
            <a:endParaRPr lang="en-US" sz="2000" dirty="0"/>
          </a:p>
          <a:p>
            <a:endParaRPr lang="en-US" dirty="0"/>
          </a:p>
        </p:txBody>
      </p:sp>
      <p:pic>
        <p:nvPicPr>
          <p:cNvPr id="4" name="Picture 7"/>
          <p:cNvPicPr>
            <a:picLocks noChangeAspect="1" noChangeArrowheads="1"/>
          </p:cNvPicPr>
          <p:nvPr/>
        </p:nvPicPr>
        <p:blipFill>
          <a:blip r:embed="rId2"/>
          <a:srcRect/>
          <a:stretch>
            <a:fillRect/>
          </a:stretch>
        </p:blipFill>
        <p:spPr bwMode="auto">
          <a:xfrm>
            <a:off x="3733800" y="1524000"/>
            <a:ext cx="5175568" cy="3874058"/>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bwMode="auto">
          <a:xfrm>
            <a:off x="506681" y="5395089"/>
            <a:ext cx="8229600" cy="76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61A3"/>
              </a:buClr>
              <a:buSzPct val="125000"/>
              <a:buFont typeface="Wingdings" pitchFamily="2" charset="2"/>
              <a:buChar char="§"/>
              <a:defRPr sz="2400" b="1">
                <a:solidFill>
                  <a:schemeClr val="tx1">
                    <a:lumMod val="85000"/>
                    <a:lumOff val="15000"/>
                  </a:schemeClr>
                </a:solidFill>
                <a:latin typeface="Verdana" pitchFamily="34" charset="0"/>
                <a:ea typeface="Verdana" pitchFamily="34" charset="0"/>
                <a:cs typeface="Verdana" pitchFamily="34" charset="0"/>
              </a:defRPr>
            </a:lvl1pPr>
            <a:lvl2pPr marL="742950" indent="-285750" algn="l" rtl="0" eaLnBrk="1" fontAlgn="base" hangingPunct="1">
              <a:spcBef>
                <a:spcPct val="20000"/>
              </a:spcBef>
              <a:spcAft>
                <a:spcPct val="0"/>
              </a:spcAft>
              <a:buClr>
                <a:srgbClr val="0061A3"/>
              </a:buClr>
              <a:buSzPct val="125000"/>
              <a:buFont typeface="Arial" pitchFamily="34" charset="0"/>
              <a:buChar char="•"/>
              <a:defRPr sz="2200" b="1">
                <a:solidFill>
                  <a:schemeClr val="tx1">
                    <a:lumMod val="85000"/>
                    <a:lumOff val="15000"/>
                  </a:schemeClr>
                </a:solidFill>
                <a:latin typeface="Verdana" pitchFamily="34" charset="0"/>
                <a:ea typeface="Verdana" pitchFamily="34" charset="0"/>
                <a:cs typeface="Verdana" pitchFamily="34" charset="0"/>
              </a:defRPr>
            </a:lvl2pPr>
            <a:lvl3pPr marL="1143000" indent="-228600" algn="l" rtl="0" eaLnBrk="1" fontAlgn="base" hangingPunct="1">
              <a:spcBef>
                <a:spcPct val="20000"/>
              </a:spcBef>
              <a:spcAft>
                <a:spcPct val="0"/>
              </a:spcAft>
              <a:buClr>
                <a:srgbClr val="0061A3"/>
              </a:buClr>
              <a:buSzPct val="80000"/>
              <a:buFont typeface="Courier New" pitchFamily="49" charset="0"/>
              <a:buChar char="o"/>
              <a:defRPr sz="2000" b="1">
                <a:solidFill>
                  <a:schemeClr val="tx1">
                    <a:lumMod val="85000"/>
                    <a:lumOff val="15000"/>
                  </a:schemeClr>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Clr>
                <a:srgbClr val="0061A3"/>
              </a:buClr>
              <a:buSzPct val="125000"/>
              <a:buFont typeface="Verdana" pitchFamily="34" charset="0"/>
              <a:buChar char="−"/>
              <a:defRPr b="1">
                <a:solidFill>
                  <a:schemeClr val="tx1">
                    <a:lumMod val="85000"/>
                    <a:lumOff val="15000"/>
                  </a:schemeClr>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Clr>
                <a:srgbClr val="0061A3"/>
              </a:buClr>
              <a:buSzPct val="125000"/>
              <a:buFont typeface="Verdana" pitchFamily="34" charset="0"/>
              <a:buChar char="›"/>
              <a:defRPr b="1">
                <a:solidFill>
                  <a:schemeClr val="tx1">
                    <a:lumMod val="85000"/>
                    <a:lumOff val="15000"/>
                  </a:schemeClr>
                </a:solidFill>
                <a:latin typeface="Verdana" pitchFamily="34" charset="0"/>
                <a:ea typeface="Verdana" pitchFamily="34" charset="0"/>
                <a:cs typeface="Verdana" pitchFamily="34" charset="0"/>
              </a:defRPr>
            </a:lvl5pPr>
            <a:lvl6pPr marL="25146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9pPr>
          </a:lstStyle>
          <a:p>
            <a:r>
              <a:rPr lang="en-US" sz="2000" kern="0" dirty="0" smtClean="0"/>
              <a:t>Available at: </a:t>
            </a:r>
            <a:r>
              <a:rPr lang="en-US" sz="1600" dirty="0">
                <a:hlinkClick r:id="rId3"/>
              </a:rPr>
              <a:t>http://hydroacoustics.usgs.gov/midsection/software.shtml</a:t>
            </a:r>
            <a:endParaRPr lang="en-US" sz="1600" kern="0" dirty="0"/>
          </a:p>
        </p:txBody>
      </p:sp>
    </p:spTree>
    <p:extLst>
      <p:ext uri="{BB962C8B-B14F-4D97-AF65-F5344CB8AC3E}">
        <p14:creationId xmlns:p14="http://schemas.microsoft.com/office/powerpoint/2010/main" val="63821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Loaded in DatView</a:t>
            </a:r>
            <a:endParaRPr lang="en-US" dirty="0"/>
          </a:p>
        </p:txBody>
      </p:sp>
      <p:sp>
        <p:nvSpPr>
          <p:cNvPr id="3" name="Content Placeholder 2"/>
          <p:cNvSpPr>
            <a:spLocks noGrp="1"/>
          </p:cNvSpPr>
          <p:nvPr>
            <p:ph idx="1"/>
          </p:nvPr>
        </p:nvSpPr>
        <p:spPr/>
        <p:txBody>
          <a:bodyPr/>
          <a:lstStyle/>
          <a:p>
            <a:endParaRPr lang="en-US" dirty="0"/>
          </a:p>
        </p:txBody>
      </p:sp>
      <p:pic>
        <p:nvPicPr>
          <p:cNvPr id="13314" name="Picture 2" descr="C:\Users\msrehmel\AppData\Local\Temp\1\SNAGHTML823b8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597" y="1447800"/>
            <a:ext cx="7103252"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419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rrowheads="1"/>
          </p:cNvSpPr>
          <p:nvPr>
            <p:ph type="title"/>
          </p:nvPr>
        </p:nvSpPr>
        <p:spPr>
          <a:xfrm>
            <a:off x="650875" y="0"/>
            <a:ext cx="7772400" cy="1143000"/>
          </a:xfrm>
        </p:spPr>
        <p:txBody>
          <a:bodyPr/>
          <a:lstStyle/>
          <a:p>
            <a:r>
              <a:rPr lang="en-US" sz="4000" dirty="0" smtClean="0"/>
              <a:t>Basics of How it Works</a:t>
            </a:r>
            <a:endParaRPr lang="en-US" sz="4000" dirty="0"/>
          </a:p>
        </p:txBody>
      </p:sp>
      <p:sp>
        <p:nvSpPr>
          <p:cNvPr id="368643" name="Rectangle 3"/>
          <p:cNvSpPr>
            <a:spLocks noGrp="1" noChangeArrowheads="1"/>
          </p:cNvSpPr>
          <p:nvPr>
            <p:ph type="body" sz="half" idx="1"/>
          </p:nvPr>
        </p:nvSpPr>
        <p:spPr>
          <a:xfrm>
            <a:off x="566738" y="1381125"/>
            <a:ext cx="5768975" cy="4356100"/>
          </a:xfrm>
        </p:spPr>
        <p:txBody>
          <a:bodyPr/>
          <a:lstStyle/>
          <a:p>
            <a:r>
              <a:rPr lang="en-US" sz="1800" dirty="0"/>
              <a:t>Transmitter generates a narrow beam of sound </a:t>
            </a:r>
          </a:p>
          <a:p>
            <a:r>
              <a:rPr lang="en-US" sz="1800" dirty="0"/>
              <a:t>Pulse travels through the sampling volume and is reflected in all directions by particles in the water</a:t>
            </a:r>
          </a:p>
          <a:p>
            <a:r>
              <a:rPr lang="en-US" sz="1800" dirty="0"/>
              <a:t>Receivers sample the reflected sound at the time corresponding to the return from the sample volume</a:t>
            </a:r>
          </a:p>
          <a:p>
            <a:r>
              <a:rPr lang="en-US" sz="1800" dirty="0" smtClean="0"/>
              <a:t>Measures the </a:t>
            </a:r>
            <a:r>
              <a:rPr lang="en-US" sz="1800" dirty="0"/>
              <a:t>change in frequency (Doppler shift) between the transmitted and received signals</a:t>
            </a:r>
          </a:p>
          <a:p>
            <a:r>
              <a:rPr lang="en-US" sz="1800" dirty="0"/>
              <a:t>Doppler shift is proportional to the velocity of the particles</a:t>
            </a:r>
          </a:p>
          <a:p>
            <a:r>
              <a:rPr lang="en-US" sz="1800" dirty="0"/>
              <a:t>2D or 3D water velocities are calculated</a:t>
            </a:r>
          </a:p>
        </p:txBody>
      </p:sp>
      <p:pic>
        <p:nvPicPr>
          <p:cNvPr id="368644" name="Picture 4" descr="BistaticAxi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02425" y="2490788"/>
            <a:ext cx="1733550" cy="2701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45" name="Picture 5" descr="ProbeColo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632575" y="1111250"/>
            <a:ext cx="2143125" cy="952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52067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DatView Cross Section Tab</a:t>
            </a:r>
            <a:endParaRPr lang="en-US" dirty="0"/>
          </a:p>
        </p:txBody>
      </p:sp>
      <p:sp>
        <p:nvSpPr>
          <p:cNvPr id="3" name="Content Placeholder 2"/>
          <p:cNvSpPr>
            <a:spLocks noGrp="1"/>
          </p:cNvSpPr>
          <p:nvPr>
            <p:ph idx="1"/>
          </p:nvPr>
        </p:nvSpPr>
        <p:spPr/>
        <p:txBody>
          <a:bodyPr/>
          <a:lstStyle/>
          <a:p>
            <a:endParaRPr lang="en-US"/>
          </a:p>
        </p:txBody>
      </p:sp>
      <p:pic>
        <p:nvPicPr>
          <p:cNvPr id="14338" name="Picture 2" descr="C:\Users\msrehmel\AppData\Local\Temp\1\SNAGHTML83fe3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6948835"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97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DatView Cross Section</a:t>
            </a:r>
            <a:endParaRPr lang="en-US" dirty="0"/>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467600" cy="1993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543" y="3733800"/>
            <a:ext cx="7599363"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071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DatView Cross Section</a:t>
            </a:r>
            <a:endParaRPr lang="en-US" dirty="0"/>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89289"/>
            <a:ext cx="7599363"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3810000"/>
            <a:ext cx="7599363"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0113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DatView Cross Section</a:t>
            </a:r>
            <a:endParaRPr lang="en-US" dirty="0"/>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00175"/>
            <a:ext cx="7599363"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733800"/>
            <a:ext cx="7599363"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0113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Failing Thermistor</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6238875" cy="742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2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Measurement in DatView</a:t>
            </a:r>
            <a:endParaRPr lang="en-US" dirty="0"/>
          </a:p>
        </p:txBody>
      </p:sp>
      <p:sp>
        <p:nvSpPr>
          <p:cNvPr id="3" name="Content Placeholder 2"/>
          <p:cNvSpPr>
            <a:spLocks noGrp="1"/>
          </p:cNvSpPr>
          <p:nvPr>
            <p:ph idx="1"/>
          </p:nvPr>
        </p:nvSpPr>
        <p:spPr/>
        <p:txBody>
          <a:bodyPr/>
          <a:lstStyle/>
          <a:p>
            <a:endParaRPr lang="en-US"/>
          </a:p>
        </p:txBody>
      </p:sp>
      <p:pic>
        <p:nvPicPr>
          <p:cNvPr id="6148" name="Picture 4" descr="C:\Users\msrehmel\AppData\Local\Temp\1\SNAGHTML46d78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45029"/>
            <a:ext cx="8001000" cy="714163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971800"/>
            <a:ext cx="7542213"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35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Probe Temp Not Equilibrated</a:t>
            </a:r>
            <a:endParaRPr lang="en-US" dirty="0"/>
          </a:p>
        </p:txBody>
      </p:sp>
      <p:sp>
        <p:nvSpPr>
          <p:cNvPr id="3" name="Content Placeholder 2"/>
          <p:cNvSpPr>
            <a:spLocks noGrp="1"/>
          </p:cNvSpPr>
          <p:nvPr>
            <p:ph idx="1"/>
          </p:nvPr>
        </p:nvSpPr>
        <p:spPr/>
        <p:txBody>
          <a:bodyPr/>
          <a:lstStyle/>
          <a:p>
            <a:r>
              <a:rPr lang="en-US" dirty="0" smtClean="0"/>
              <a:t>Viewed in DatView – Cross Section – Mean Temperature</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0"/>
            <a:ext cx="7485063"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349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SNR Issue</a:t>
            </a:r>
            <a:endParaRPr lang="en-US" dirty="0"/>
          </a:p>
        </p:txBody>
      </p:sp>
      <p:sp>
        <p:nvSpPr>
          <p:cNvPr id="3" name="Content Placeholder 2"/>
          <p:cNvSpPr>
            <a:spLocks noGrp="1"/>
          </p:cNvSpPr>
          <p:nvPr>
            <p:ph idx="1"/>
          </p:nvPr>
        </p:nvSpPr>
        <p:spPr/>
        <p:txBody>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48" y="1066800"/>
            <a:ext cx="6076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90725"/>
            <a:ext cx="604837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660" y="3326266"/>
            <a:ext cx="58007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9410" y="4429804"/>
            <a:ext cx="503872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2068" y="5595937"/>
            <a:ext cx="503872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433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Content Placeholder 2"/>
          <p:cNvSpPr>
            <a:spLocks noGrp="1"/>
          </p:cNvSpPr>
          <p:nvPr>
            <p:ph idx="1"/>
          </p:nvPr>
        </p:nvSpPr>
        <p:spPr/>
        <p:txBody>
          <a:bodyPr/>
          <a:lstStyle/>
          <a:p>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523999"/>
            <a:ext cx="8337306" cy="91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93" y="2590800"/>
            <a:ext cx="67564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122" y="3962400"/>
            <a:ext cx="5953125"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7911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 DatView</a:t>
            </a:r>
            <a:endParaRPr lang="en-US" dirty="0"/>
          </a:p>
        </p:txBody>
      </p:sp>
      <p:sp>
        <p:nvSpPr>
          <p:cNvPr id="3" name="Content Placeholder 2"/>
          <p:cNvSpPr>
            <a:spLocks noGrp="1"/>
          </p:cNvSpPr>
          <p:nvPr>
            <p:ph idx="1"/>
          </p:nvPr>
        </p:nvSpPr>
        <p:spPr/>
        <p:txBody>
          <a:bodyPr/>
          <a:lstStyle/>
          <a:p>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457754"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3733800"/>
            <a:ext cx="7780337"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051651"/>
            <a:ext cx="401955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94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rrowheads="1"/>
          </p:cNvSpPr>
          <p:nvPr>
            <p:ph type="title"/>
          </p:nvPr>
        </p:nvSpPr>
        <p:spPr>
          <a:xfrm>
            <a:off x="698500" y="0"/>
            <a:ext cx="7772400" cy="1143000"/>
          </a:xfrm>
        </p:spPr>
        <p:txBody>
          <a:bodyPr/>
          <a:lstStyle/>
          <a:p>
            <a:r>
              <a:rPr lang="en-US" dirty="0" smtClean="0"/>
              <a:t>Signal-To-Noise Ratio (SNR)</a:t>
            </a:r>
            <a:endParaRPr lang="en-US" dirty="0"/>
          </a:p>
        </p:txBody>
      </p:sp>
      <p:sp>
        <p:nvSpPr>
          <p:cNvPr id="215043" name="Rectangle 3"/>
          <p:cNvSpPr>
            <a:spLocks noGrp="1" noChangeArrowheads="1"/>
          </p:cNvSpPr>
          <p:nvPr>
            <p:ph type="body" idx="1"/>
          </p:nvPr>
        </p:nvSpPr>
        <p:spPr>
          <a:xfrm>
            <a:off x="673100" y="1066799"/>
            <a:ext cx="7772400" cy="5114925"/>
          </a:xfrm>
        </p:spPr>
        <p:txBody>
          <a:bodyPr/>
          <a:lstStyle/>
          <a:p>
            <a:r>
              <a:rPr lang="en-US" dirty="0"/>
              <a:t>Measure of the strength of the acoustic reflection from the particles in the water</a:t>
            </a:r>
          </a:p>
          <a:p>
            <a:r>
              <a:rPr lang="en-US" dirty="0" smtClean="0"/>
              <a:t>If water is “too clear”, the return to the receiving transducers will be low</a:t>
            </a:r>
          </a:p>
          <a:p>
            <a:r>
              <a:rPr lang="en-US" dirty="0"/>
              <a:t>Low SNR can reduce the quality of your  data</a:t>
            </a:r>
          </a:p>
          <a:p>
            <a:r>
              <a:rPr lang="en-US" dirty="0" smtClean="0"/>
              <a:t>Ideally, SNRs </a:t>
            </a:r>
            <a:r>
              <a:rPr lang="en-US" dirty="0"/>
              <a:t>&gt; 10 dB </a:t>
            </a:r>
          </a:p>
          <a:p>
            <a:r>
              <a:rPr lang="en-US" dirty="0"/>
              <a:t>The FlowTracker should not be used when SNR drops below 4 </a:t>
            </a:r>
            <a:r>
              <a:rPr lang="en-US" dirty="0" smtClean="0"/>
              <a:t>dB </a:t>
            </a:r>
          </a:p>
          <a:p>
            <a:r>
              <a:rPr lang="en-US" dirty="0"/>
              <a:t>If you are unsure whether a stream will be “too clear” for a FlowTracker, place it in the water to check SNR values</a:t>
            </a:r>
            <a:r>
              <a:rPr lang="en-US" dirty="0" smtClean="0"/>
              <a:t>.</a:t>
            </a:r>
            <a:endParaRPr lang="en-US" dirty="0"/>
          </a:p>
        </p:txBody>
      </p:sp>
    </p:spTree>
    <p:extLst>
      <p:ext uri="{BB962C8B-B14F-4D97-AF65-F5344CB8AC3E}">
        <p14:creationId xmlns:p14="http://schemas.microsoft.com/office/powerpoint/2010/main" val="25594713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Rot="1" noChangeArrowheads="1"/>
          </p:cNvSpPr>
          <p:nvPr>
            <p:ph type="title"/>
          </p:nvPr>
        </p:nvSpPr>
        <p:spPr>
          <a:xfrm>
            <a:off x="668338" y="287338"/>
            <a:ext cx="7772400" cy="1143000"/>
          </a:xfrm>
        </p:spPr>
        <p:txBody>
          <a:bodyPr/>
          <a:lstStyle/>
          <a:p>
            <a:r>
              <a:rPr lang="en-US" sz="4000" dirty="0" smtClean="0"/>
              <a:t>Spike </a:t>
            </a:r>
            <a:r>
              <a:rPr lang="en-US" sz="4000" dirty="0"/>
              <a:t>Filtering</a:t>
            </a:r>
          </a:p>
        </p:txBody>
      </p:sp>
      <p:sp>
        <p:nvSpPr>
          <p:cNvPr id="387075" name="Rectangle 3"/>
          <p:cNvSpPr>
            <a:spLocks noGrp="1" noChangeArrowheads="1"/>
          </p:cNvSpPr>
          <p:nvPr>
            <p:ph type="body" idx="1"/>
          </p:nvPr>
        </p:nvSpPr>
        <p:spPr>
          <a:xfrm>
            <a:off x="703263" y="1377950"/>
            <a:ext cx="7772400" cy="5246688"/>
          </a:xfrm>
        </p:spPr>
        <p:txBody>
          <a:bodyPr/>
          <a:lstStyle/>
          <a:p>
            <a:r>
              <a:rPr lang="en-US" dirty="0"/>
              <a:t>FlowTrackers automatically filter velocity “spikes” out of the data.</a:t>
            </a:r>
          </a:p>
          <a:p>
            <a:r>
              <a:rPr lang="en-US" dirty="0"/>
              <a:t>A value is considered a spike if </a:t>
            </a:r>
            <a:r>
              <a:rPr lang="en-US" i="1" dirty="0"/>
              <a:t>both</a:t>
            </a:r>
            <a:r>
              <a:rPr lang="en-US" dirty="0"/>
              <a:t>:</a:t>
            </a:r>
          </a:p>
          <a:p>
            <a:pPr lvl="1"/>
            <a:r>
              <a:rPr lang="en-US" dirty="0"/>
              <a:t>Velocity is at least 3 standard deviations from the mean</a:t>
            </a:r>
          </a:p>
          <a:p>
            <a:pPr lvl="1"/>
            <a:r>
              <a:rPr lang="en-US" dirty="0"/>
              <a:t>Velocity is at least 0.1 </a:t>
            </a:r>
            <a:r>
              <a:rPr lang="en-US" dirty="0" err="1"/>
              <a:t>ft</a:t>
            </a:r>
            <a:r>
              <a:rPr lang="en-US" dirty="0"/>
              <a:t>/second from the mean </a:t>
            </a:r>
          </a:p>
          <a:p>
            <a:r>
              <a:rPr lang="en-US" dirty="0" smtClean="0"/>
              <a:t>A few spikes are OK. If a vertical contains a large number of spikes, verify sample location and redo vertical</a:t>
            </a:r>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385588"/>
            <a:ext cx="5701846" cy="1472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8816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FlowTracker in Fast Flow</a:t>
            </a:r>
            <a:endParaRPr lang="en-US" dirty="0"/>
          </a:p>
        </p:txBody>
      </p:sp>
      <p:sp>
        <p:nvSpPr>
          <p:cNvPr id="3" name="Content Placeholder 2"/>
          <p:cNvSpPr>
            <a:spLocks noGrp="1"/>
          </p:cNvSpPr>
          <p:nvPr>
            <p:ph idx="1"/>
          </p:nvPr>
        </p:nvSpPr>
        <p:spPr>
          <a:xfrm>
            <a:off x="457200" y="1295400"/>
            <a:ext cx="5493026" cy="5135563"/>
          </a:xfrm>
        </p:spPr>
        <p:txBody>
          <a:bodyPr/>
          <a:lstStyle/>
          <a:p>
            <a:r>
              <a:rPr lang="en-US" sz="2400" dirty="0" smtClean="0"/>
              <a:t>FlowTracker maximum velocity = 14.7 </a:t>
            </a:r>
            <a:r>
              <a:rPr lang="en-US" sz="2400" dirty="0" err="1" smtClean="0"/>
              <a:t>ft</a:t>
            </a:r>
            <a:r>
              <a:rPr lang="en-US" sz="2400" dirty="0" smtClean="0"/>
              <a:t>/sec</a:t>
            </a:r>
          </a:p>
          <a:p>
            <a:pPr lvl="1"/>
            <a:r>
              <a:rPr lang="en-US" sz="2000" dirty="0" smtClean="0"/>
              <a:t>When flow perpendicular</a:t>
            </a:r>
          </a:p>
          <a:p>
            <a:pPr lvl="1"/>
            <a:r>
              <a:rPr lang="en-US" sz="2000" dirty="0" smtClean="0"/>
              <a:t>Maximum velocity that can be measured in the direction of a transducer is only 3.7 </a:t>
            </a:r>
            <a:r>
              <a:rPr lang="en-US" sz="2000" dirty="0" err="1" smtClean="0"/>
              <a:t>ft</a:t>
            </a:r>
            <a:r>
              <a:rPr lang="en-US" sz="2000" dirty="0" smtClean="0"/>
              <a:t>/sec</a:t>
            </a:r>
          </a:p>
          <a:p>
            <a:pPr lvl="1"/>
            <a:r>
              <a:rPr lang="en-US" sz="2000" dirty="0" smtClean="0"/>
              <a:t>Velocities towards or away from the transducers &gt; 3.7 </a:t>
            </a:r>
            <a:r>
              <a:rPr lang="en-US" sz="2000" dirty="0" err="1" smtClean="0"/>
              <a:t>ft</a:t>
            </a:r>
            <a:r>
              <a:rPr lang="en-US" sz="2000" dirty="0" smtClean="0"/>
              <a:t>/sec will cause erroneous velocities</a:t>
            </a:r>
          </a:p>
          <a:p>
            <a:pPr lvl="1"/>
            <a:r>
              <a:rPr lang="en-US" sz="2000" dirty="0" smtClean="0"/>
              <a:t>Can occur in fast, turbulent flow with angles</a:t>
            </a:r>
          </a:p>
          <a:p>
            <a:pPr lvl="1"/>
            <a:r>
              <a:rPr lang="en-US" sz="2000" dirty="0" smtClean="0"/>
              <a:t>Typically appears as velocities with wrong magnitude and sign</a:t>
            </a:r>
            <a:endParaRPr lang="en-US" dirty="0" smtClean="0"/>
          </a:p>
          <a:p>
            <a:pPr marL="0" indent="0">
              <a:buNone/>
            </a:pPr>
            <a:endParaRPr lang="en-US" dirty="0"/>
          </a:p>
        </p:txBody>
      </p:sp>
      <p:pic>
        <p:nvPicPr>
          <p:cNvPr id="4" name="Picture 4" descr="BistaticAx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5950226" y="1536630"/>
            <a:ext cx="2888974" cy="450277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344032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Adjusting Errors</a:t>
            </a:r>
            <a:endParaRPr lang="en-US" dirty="0"/>
          </a:p>
        </p:txBody>
      </p:sp>
      <p:sp>
        <p:nvSpPr>
          <p:cNvPr id="3" name="Content Placeholder 2"/>
          <p:cNvSpPr>
            <a:spLocks noGrp="1"/>
          </p:cNvSpPr>
          <p:nvPr>
            <p:ph idx="1"/>
          </p:nvPr>
        </p:nvSpPr>
        <p:spPr/>
        <p:txBody>
          <a:bodyPr/>
          <a:lstStyle/>
          <a:p>
            <a:r>
              <a:rPr lang="en-US" dirty="0" smtClean="0"/>
              <a:t>If an error is found after ending the measurement, such as a location or depth entered incorrectly, there is no way to make the adjustment in software</a:t>
            </a:r>
          </a:p>
          <a:p>
            <a:r>
              <a:rPr lang="en-US" dirty="0" smtClean="0"/>
              <a:t>Must adjust and </a:t>
            </a:r>
            <a:r>
              <a:rPr lang="en-US" dirty="0" err="1" smtClean="0"/>
              <a:t>recompute</a:t>
            </a:r>
            <a:r>
              <a:rPr lang="en-US" dirty="0" smtClean="0"/>
              <a:t> discharge by hand</a:t>
            </a:r>
          </a:p>
          <a:p>
            <a:r>
              <a:rPr lang="en-US" dirty="0" smtClean="0"/>
              <a:t>Carefully </a:t>
            </a:r>
            <a:r>
              <a:rPr lang="en-US" u="sng" dirty="0" smtClean="0"/>
              <a:t>document</a:t>
            </a:r>
            <a:r>
              <a:rPr lang="en-US" dirty="0" smtClean="0"/>
              <a:t> any changes!</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419600"/>
            <a:ext cx="58483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4552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Uncertainty</a:t>
            </a:r>
            <a:endParaRPr lang="en-US" dirty="0"/>
          </a:p>
        </p:txBody>
      </p:sp>
      <p:sp>
        <p:nvSpPr>
          <p:cNvPr id="3" name="Content Placeholder 2"/>
          <p:cNvSpPr>
            <a:spLocks noGrp="1"/>
          </p:cNvSpPr>
          <p:nvPr>
            <p:ph idx="1"/>
          </p:nvPr>
        </p:nvSpPr>
        <p:spPr/>
        <p:txBody>
          <a:bodyPr/>
          <a:lstStyle/>
          <a:p>
            <a:r>
              <a:rPr lang="en-US" dirty="0" smtClean="0"/>
              <a:t>Two types reported</a:t>
            </a:r>
          </a:p>
          <a:p>
            <a:pPr lvl="1"/>
            <a:r>
              <a:rPr lang="en-US" dirty="0" smtClean="0"/>
              <a:t>ISO</a:t>
            </a:r>
          </a:p>
          <a:p>
            <a:pPr lvl="2"/>
            <a:r>
              <a:rPr lang="en-US" dirty="0" smtClean="0"/>
              <a:t>Based on “typical” errors</a:t>
            </a:r>
          </a:p>
          <a:p>
            <a:pPr lvl="2"/>
            <a:r>
              <a:rPr lang="en-US" dirty="0" smtClean="0"/>
              <a:t>Heavily influenced by # stations</a:t>
            </a:r>
          </a:p>
          <a:p>
            <a:pPr lvl="1"/>
            <a:r>
              <a:rPr lang="en-US" dirty="0" smtClean="0"/>
              <a:t>Stats</a:t>
            </a:r>
          </a:p>
          <a:p>
            <a:pPr lvl="2"/>
            <a:r>
              <a:rPr lang="en-US" dirty="0" smtClean="0"/>
              <a:t>Follows IVE method developed by USGS</a:t>
            </a:r>
          </a:p>
          <a:p>
            <a:pPr lvl="2"/>
            <a:r>
              <a:rPr lang="en-US" dirty="0" smtClean="0"/>
              <a:t>Based on data collected</a:t>
            </a:r>
          </a:p>
          <a:p>
            <a:pPr lvl="2"/>
            <a:r>
              <a:rPr lang="en-US" dirty="0" smtClean="0"/>
              <a:t>Captures random sources of errors</a:t>
            </a:r>
          </a:p>
          <a:p>
            <a:pPr lvl="2"/>
            <a:r>
              <a:rPr lang="en-US" dirty="0" smtClean="0"/>
              <a:t>Does not capture systematic errors</a:t>
            </a:r>
          </a:p>
          <a:p>
            <a:pPr lvl="3"/>
            <a:r>
              <a:rPr lang="en-US" dirty="0" smtClean="0"/>
              <a:t>Non standard profile</a:t>
            </a:r>
          </a:p>
          <a:p>
            <a:pPr lvl="3"/>
            <a:r>
              <a:rPr lang="en-US" dirty="0" smtClean="0"/>
              <a:t>Hydrographer technique</a:t>
            </a:r>
          </a:p>
          <a:p>
            <a:pPr lvl="2"/>
            <a:endParaRPr lang="en-US" dirty="0" smtClean="0"/>
          </a:p>
          <a:p>
            <a:pPr lvl="2"/>
            <a:endParaRPr lang="en-US" dirty="0" smtClean="0"/>
          </a:p>
          <a:p>
            <a:pPr lvl="2"/>
            <a:endParaRPr lang="en-US" dirty="0" smtClean="0"/>
          </a:p>
          <a:p>
            <a:pPr lvl="2"/>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371600"/>
            <a:ext cx="27432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032" y="4800600"/>
            <a:ext cx="2621567" cy="192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559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Rating</a:t>
            </a:r>
            <a:endParaRPr lang="en-US" dirty="0"/>
          </a:p>
        </p:txBody>
      </p:sp>
      <p:sp>
        <p:nvSpPr>
          <p:cNvPr id="3" name="Content Placeholder 2"/>
          <p:cNvSpPr>
            <a:spLocks noGrp="1"/>
          </p:cNvSpPr>
          <p:nvPr>
            <p:ph idx="1"/>
          </p:nvPr>
        </p:nvSpPr>
        <p:spPr/>
        <p:txBody>
          <a:bodyPr/>
          <a:lstStyle/>
          <a:p>
            <a:r>
              <a:rPr lang="en-US" dirty="0" smtClean="0"/>
              <a:t>Excellent 2%, Good 5%, Fair 8%, Poor &gt;8%</a:t>
            </a:r>
          </a:p>
          <a:p>
            <a:pPr lvl="1"/>
            <a:r>
              <a:rPr lang="en-US" dirty="0" smtClean="0"/>
              <a:t>Consider reported uncertainty</a:t>
            </a:r>
          </a:p>
          <a:p>
            <a:pPr lvl="1"/>
            <a:r>
              <a:rPr lang="en-US" dirty="0" smtClean="0"/>
              <a:t>Typically should not rate </a:t>
            </a:r>
            <a:br>
              <a:rPr lang="en-US" dirty="0" smtClean="0"/>
            </a:br>
            <a:r>
              <a:rPr lang="en-US" dirty="0" smtClean="0"/>
              <a:t>better than the reported </a:t>
            </a:r>
            <a:br>
              <a:rPr lang="en-US" dirty="0" smtClean="0"/>
            </a:br>
            <a:r>
              <a:rPr lang="en-US" dirty="0" smtClean="0"/>
              <a:t>uncertainty</a:t>
            </a:r>
          </a:p>
          <a:p>
            <a:pPr lvl="1"/>
            <a:r>
              <a:rPr lang="en-US" dirty="0" smtClean="0"/>
              <a:t>Lower rating for any </a:t>
            </a:r>
            <a:br>
              <a:rPr lang="en-US" dirty="0" smtClean="0"/>
            </a:br>
            <a:r>
              <a:rPr lang="en-US" dirty="0" smtClean="0"/>
              <a:t>additional potential </a:t>
            </a:r>
            <a:br>
              <a:rPr lang="en-US" dirty="0" smtClean="0"/>
            </a:br>
            <a:r>
              <a:rPr lang="en-US" dirty="0" smtClean="0"/>
              <a:t>systematic bias</a:t>
            </a:r>
          </a:p>
          <a:p>
            <a:pPr lvl="2"/>
            <a:r>
              <a:rPr lang="en-US" dirty="0" smtClean="0"/>
              <a:t>Non-standard velocity profile</a:t>
            </a:r>
          </a:p>
          <a:p>
            <a:pPr lvl="2"/>
            <a:r>
              <a:rPr lang="en-US" dirty="0" smtClean="0"/>
              <a:t>Consistent high flow angles (tag line at angle)</a:t>
            </a:r>
          </a:p>
          <a:p>
            <a:pPr lvl="2"/>
            <a:r>
              <a:rPr lang="en-US" dirty="0" smtClean="0"/>
              <a:t>width issues (tag line sagging)</a:t>
            </a:r>
          </a:p>
          <a:p>
            <a:pPr lvl="2"/>
            <a:r>
              <a:rPr lang="en-US" dirty="0" err="1" smtClean="0"/>
              <a:t>etc</a:t>
            </a:r>
            <a:endParaRPr lang="en-US" dirty="0" smtClean="0"/>
          </a:p>
          <a:p>
            <a:pPr lvl="2"/>
            <a:endParaRPr lang="en-US" dirty="0" smtClean="0"/>
          </a:p>
          <a:p>
            <a:pPr lvl="2"/>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5738" y="1752600"/>
            <a:ext cx="27432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3536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Site selection is a limiting factor</a:t>
            </a:r>
          </a:p>
          <a:p>
            <a:r>
              <a:rPr lang="en-US" dirty="0" smtClean="0"/>
              <a:t>It is important to understand how and what the FlowTracker is measuring</a:t>
            </a:r>
          </a:p>
          <a:p>
            <a:pPr lvl="1"/>
            <a:r>
              <a:rPr lang="en-US" dirty="0" smtClean="0"/>
              <a:t>SNR</a:t>
            </a:r>
          </a:p>
          <a:p>
            <a:pPr lvl="1"/>
            <a:r>
              <a:rPr lang="en-US" dirty="0" smtClean="0"/>
              <a:t>Flow angles</a:t>
            </a:r>
          </a:p>
          <a:p>
            <a:pPr lvl="1"/>
            <a:r>
              <a:rPr lang="en-US" dirty="0" smtClean="0"/>
              <a:t>Sample volume location</a:t>
            </a:r>
          </a:p>
          <a:p>
            <a:pPr lvl="1"/>
            <a:r>
              <a:rPr lang="en-US" dirty="0" smtClean="0"/>
              <a:t>Wading rod orientation</a:t>
            </a:r>
          </a:p>
          <a:p>
            <a:r>
              <a:rPr lang="en-US" dirty="0" smtClean="0"/>
              <a:t>Consider all Quality Control issues highlighted and </a:t>
            </a:r>
            <a:r>
              <a:rPr lang="en-US" u="sng" dirty="0" smtClean="0"/>
              <a:t>document</a:t>
            </a:r>
            <a:r>
              <a:rPr lang="en-US" dirty="0" smtClean="0"/>
              <a:t> their potential affect on the final discharge</a:t>
            </a:r>
          </a:p>
          <a:p>
            <a:r>
              <a:rPr lang="en-US" dirty="0" smtClean="0"/>
              <a:t>Rate measurements considering the reported discharge uncertainty values</a:t>
            </a:r>
          </a:p>
          <a:p>
            <a:pPr lvl="1"/>
            <a:endParaRPr lang="en-US" dirty="0" smtClean="0"/>
          </a:p>
        </p:txBody>
      </p:sp>
    </p:spTree>
    <p:extLst>
      <p:ext uri="{BB962C8B-B14F-4D97-AF65-F5344CB8AC3E}">
        <p14:creationId xmlns:p14="http://schemas.microsoft.com/office/powerpoint/2010/main" val="32642217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r>
              <a:rPr lang="en-US" dirty="0" smtClean="0"/>
              <a:t>Recorded version will be placed on:</a:t>
            </a:r>
          </a:p>
          <a:p>
            <a:r>
              <a:rPr lang="en-US" dirty="0">
                <a:hlinkClick r:id="rId2"/>
              </a:rPr>
              <a:t>http://hydroacoustics.usgs.gov/</a:t>
            </a:r>
            <a:endParaRPr lang="en-US" dirty="0"/>
          </a:p>
        </p:txBody>
      </p:sp>
    </p:spTree>
    <p:extLst>
      <p:ext uri="{BB962C8B-B14F-4D97-AF65-F5344CB8AC3E}">
        <p14:creationId xmlns:p14="http://schemas.microsoft.com/office/powerpoint/2010/main" val="19374837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rrowheads="1"/>
          </p:cNvSpPr>
          <p:nvPr>
            <p:ph type="title"/>
          </p:nvPr>
        </p:nvSpPr>
        <p:spPr/>
        <p:txBody>
          <a:bodyPr/>
          <a:lstStyle/>
          <a:p>
            <a:r>
              <a:rPr lang="en-US" sz="4000" dirty="0" smtClean="0"/>
              <a:t>Standard </a:t>
            </a:r>
            <a:r>
              <a:rPr lang="en-US" sz="4000" dirty="0"/>
              <a:t>Error of Velocity</a:t>
            </a:r>
          </a:p>
        </p:txBody>
      </p:sp>
      <p:sp>
        <p:nvSpPr>
          <p:cNvPr id="380931" name="Rectangle 3"/>
          <p:cNvSpPr>
            <a:spLocks noGrp="1" noChangeArrowheads="1"/>
          </p:cNvSpPr>
          <p:nvPr>
            <p:ph type="body" idx="1"/>
          </p:nvPr>
        </p:nvSpPr>
        <p:spPr>
          <a:xfrm>
            <a:off x="685800" y="1524000"/>
            <a:ext cx="7499350" cy="3709988"/>
          </a:xfrm>
        </p:spPr>
        <p:txBody>
          <a:bodyPr/>
          <a:lstStyle/>
          <a:p>
            <a:pPr>
              <a:lnSpc>
                <a:spcPct val="90000"/>
              </a:lnSpc>
            </a:pPr>
            <a:r>
              <a:rPr lang="en-US" sz="2400" dirty="0" smtClean="0"/>
              <a:t>Indicates the variations in 1 second velocities - Standard </a:t>
            </a:r>
            <a:r>
              <a:rPr lang="en-US" sz="2400" dirty="0"/>
              <a:t>deviation divided by the square root of the number of </a:t>
            </a:r>
            <a:r>
              <a:rPr lang="en-US" sz="2400" dirty="0" smtClean="0"/>
              <a:t>samples </a:t>
            </a:r>
            <a:endParaRPr lang="en-US" sz="2400" dirty="0"/>
          </a:p>
          <a:p>
            <a:pPr>
              <a:lnSpc>
                <a:spcPct val="90000"/>
              </a:lnSpc>
            </a:pPr>
            <a:r>
              <a:rPr lang="en-US" sz="2400" dirty="0"/>
              <a:t>Typically dominated by real variations in </a:t>
            </a:r>
            <a:r>
              <a:rPr lang="en-US" sz="2400" dirty="0" smtClean="0"/>
              <a:t>flow</a:t>
            </a:r>
          </a:p>
          <a:p>
            <a:pPr>
              <a:lnSpc>
                <a:spcPct val="90000"/>
              </a:lnSpc>
            </a:pPr>
            <a:r>
              <a:rPr lang="en-US" sz="2400" dirty="0" smtClean="0"/>
              <a:t>Shown </a:t>
            </a:r>
            <a:r>
              <a:rPr lang="en-US" sz="2400" dirty="0"/>
              <a:t>at the end of each velocity measurement</a:t>
            </a:r>
          </a:p>
          <a:p>
            <a:pPr>
              <a:lnSpc>
                <a:spcPct val="90000"/>
              </a:lnSpc>
            </a:pPr>
            <a:r>
              <a:rPr lang="en-US" sz="2400" dirty="0"/>
              <a:t>High standard error of velocity values are an indicator of a poor measurement section (turbulent flow)</a:t>
            </a:r>
          </a:p>
        </p:txBody>
      </p:sp>
    </p:spTree>
    <p:extLst>
      <p:ext uri="{BB962C8B-B14F-4D97-AF65-F5344CB8AC3E}">
        <p14:creationId xmlns:p14="http://schemas.microsoft.com/office/powerpoint/2010/main" val="3198071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and Salinity</a:t>
            </a:r>
            <a:endParaRPr lang="en-US" dirty="0"/>
          </a:p>
        </p:txBody>
      </p:sp>
      <p:sp>
        <p:nvSpPr>
          <p:cNvPr id="3" name="Content Placeholder 2"/>
          <p:cNvSpPr>
            <a:spLocks noGrp="1"/>
          </p:cNvSpPr>
          <p:nvPr>
            <p:ph idx="1"/>
          </p:nvPr>
        </p:nvSpPr>
        <p:spPr/>
        <p:txBody>
          <a:bodyPr/>
          <a:lstStyle/>
          <a:p>
            <a:r>
              <a:rPr lang="en-US" dirty="0" smtClean="0"/>
              <a:t>An error in Temperature or salinity will result in a velocity error</a:t>
            </a:r>
          </a:p>
          <a:p>
            <a:r>
              <a:rPr lang="en-US" dirty="0" smtClean="0"/>
              <a:t>OSW policy that an independent temperature measurement be made and verify FlowTracker temperature with 2 degrees C</a:t>
            </a:r>
          </a:p>
          <a:p>
            <a:r>
              <a:rPr lang="en-US" dirty="0" smtClean="0"/>
              <a:t>Common sources of temperature issues</a:t>
            </a:r>
          </a:p>
          <a:p>
            <a:pPr lvl="1"/>
            <a:r>
              <a:rPr lang="en-US" dirty="0" smtClean="0"/>
              <a:t>Not allowing the FlowTracker to equilibrate to water temperature</a:t>
            </a:r>
          </a:p>
          <a:p>
            <a:pPr lvl="1"/>
            <a:r>
              <a:rPr lang="en-US" dirty="0" smtClean="0"/>
              <a:t>Thermistor failure (typically caused by internal connection issue)</a:t>
            </a:r>
          </a:p>
          <a:p>
            <a:r>
              <a:rPr lang="en-US" dirty="0" smtClean="0"/>
              <a:t>5 degree C or 12 </a:t>
            </a:r>
            <a:r>
              <a:rPr lang="en-US" dirty="0" err="1" smtClean="0"/>
              <a:t>ppt</a:t>
            </a:r>
            <a:r>
              <a:rPr lang="en-US" dirty="0" smtClean="0"/>
              <a:t> salinity change results in approximately 2% error in velocity</a:t>
            </a:r>
            <a:endParaRPr lang="en-US" dirty="0"/>
          </a:p>
        </p:txBody>
      </p:sp>
    </p:spTree>
    <p:extLst>
      <p:ext uri="{BB962C8B-B14F-4D97-AF65-F5344CB8AC3E}">
        <p14:creationId xmlns:p14="http://schemas.microsoft.com/office/powerpoint/2010/main" val="3877193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601" y="2274399"/>
            <a:ext cx="4785517" cy="297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Users\msrehmel\AppData\Local\Temp\1\SNAGHTML1de94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371600"/>
            <a:ext cx="4613329"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409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Temperature and Salinity in SWAMI</a:t>
            </a:r>
            <a:endParaRPr lang="en-US" dirty="0"/>
          </a:p>
        </p:txBody>
      </p:sp>
      <p:sp>
        <p:nvSpPr>
          <p:cNvPr id="3" name="Content Placeholder 2"/>
          <p:cNvSpPr>
            <a:spLocks noGrp="1"/>
          </p:cNvSpPr>
          <p:nvPr>
            <p:ph idx="1"/>
          </p:nvPr>
        </p:nvSpPr>
        <p:spPr/>
        <p:txBody>
          <a:bodyPr/>
          <a:lstStyle/>
          <a:p>
            <a:r>
              <a:rPr lang="en-US" dirty="0" smtClean="0"/>
              <a:t>Store under Acoustic Information</a:t>
            </a:r>
            <a:endParaRPr lang="en-US" dirty="0"/>
          </a:p>
        </p:txBody>
      </p:sp>
      <p:pic>
        <p:nvPicPr>
          <p:cNvPr id="4" name="Picture 2" descr="C:\Users\msrehmel\AppData\Local\Temp\1\SNAGHTMLa4f9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3592508" cy="3486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msrehmel\AppData\Local\Temp\1\SNAGHTMLc2b8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708" y="1981200"/>
            <a:ext cx="4927428" cy="478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791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rrowheads="1"/>
          </p:cNvSpPr>
          <p:nvPr>
            <p:ph type="title"/>
          </p:nvPr>
        </p:nvSpPr>
        <p:spPr/>
        <p:txBody>
          <a:bodyPr/>
          <a:lstStyle/>
          <a:p>
            <a:r>
              <a:rPr lang="en-US" sz="4000" dirty="0" smtClean="0"/>
              <a:t>Site </a:t>
            </a:r>
            <a:r>
              <a:rPr lang="en-US" sz="4000" dirty="0"/>
              <a:t>Selection</a:t>
            </a:r>
          </a:p>
        </p:txBody>
      </p:sp>
      <p:sp>
        <p:nvSpPr>
          <p:cNvPr id="212995" name="Rectangle 3"/>
          <p:cNvSpPr>
            <a:spLocks noGrp="1" noChangeArrowheads="1"/>
          </p:cNvSpPr>
          <p:nvPr>
            <p:ph type="body" idx="1"/>
          </p:nvPr>
        </p:nvSpPr>
        <p:spPr>
          <a:xfrm>
            <a:off x="685800" y="1600200"/>
            <a:ext cx="7772400" cy="4492625"/>
          </a:xfrm>
        </p:spPr>
        <p:txBody>
          <a:bodyPr/>
          <a:lstStyle/>
          <a:p>
            <a:r>
              <a:rPr lang="en-US" sz="2800" dirty="0"/>
              <a:t>Site selection is just as important when making a Q measurement with a FlowTracker as any other method</a:t>
            </a:r>
          </a:p>
          <a:p>
            <a:r>
              <a:rPr lang="en-US" sz="2800" dirty="0"/>
              <a:t>A good measurement site is:</a:t>
            </a:r>
          </a:p>
          <a:p>
            <a:pPr lvl="1"/>
            <a:r>
              <a:rPr lang="en-US" sz="2400" dirty="0"/>
              <a:t>Within a straight reach with parallel streamlines</a:t>
            </a:r>
          </a:p>
          <a:p>
            <a:pPr lvl="1"/>
            <a:r>
              <a:rPr lang="en-US" sz="2400" dirty="0"/>
              <a:t>A uniform streambed relatively free of boulders, debris or aquatic growth</a:t>
            </a:r>
          </a:p>
          <a:p>
            <a:pPr lvl="1"/>
            <a:r>
              <a:rPr lang="en-US" sz="2400" dirty="0"/>
              <a:t>Relatively uniform flow free of eddies, slack water, and excessive turbulence</a:t>
            </a:r>
          </a:p>
        </p:txBody>
      </p:sp>
    </p:spTree>
    <p:extLst>
      <p:ext uri="{BB962C8B-B14F-4D97-AF65-F5344CB8AC3E}">
        <p14:creationId xmlns:p14="http://schemas.microsoft.com/office/powerpoint/2010/main" val="2477911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Mid-Section Method</a:t>
            </a:r>
            <a:endParaRPr lang="en-US" dirty="0"/>
          </a:p>
        </p:txBody>
      </p:sp>
      <p:sp>
        <p:nvSpPr>
          <p:cNvPr id="3" name="Content Placeholder 2"/>
          <p:cNvSpPr>
            <a:spLocks noGrp="1"/>
          </p:cNvSpPr>
          <p:nvPr>
            <p:ph idx="1"/>
          </p:nvPr>
        </p:nvSpPr>
        <p:spPr/>
        <p:txBody>
          <a:bodyPr/>
          <a:lstStyle/>
          <a:p>
            <a:r>
              <a:rPr lang="en-US" dirty="0" smtClean="0"/>
              <a:t>Assumes that each measured velocity and depth is representative of the mean for that section</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37312"/>
            <a:ext cx="8066087"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126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hAUSGS2013">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hAUSGS2013</Template>
  <TotalTime>1642</TotalTime>
  <Words>2149</Words>
  <Application>Microsoft Office PowerPoint</Application>
  <PresentationFormat>On-screen Show (4:3)</PresentationFormat>
  <Paragraphs>226</Paragraphs>
  <Slides>47</Slides>
  <Notes>16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hAUSGS2013</vt:lpstr>
      <vt:lpstr>Effective Review of FlowTracker Measurements</vt:lpstr>
      <vt:lpstr>Overview</vt:lpstr>
      <vt:lpstr>Basics of How it Works</vt:lpstr>
      <vt:lpstr>Signal-To-Noise Ratio (SNR)</vt:lpstr>
      <vt:lpstr>Temperature and Salinity</vt:lpstr>
      <vt:lpstr>Documentation</vt:lpstr>
      <vt:lpstr>Recording Temperature and Salinity in SWAMI</vt:lpstr>
      <vt:lpstr>Site Selection</vt:lpstr>
      <vt:lpstr>Mid-Section Method</vt:lpstr>
      <vt:lpstr>Velocity Depth Method</vt:lpstr>
      <vt:lpstr>Velocity Sample Time</vt:lpstr>
      <vt:lpstr>Number of Verticals</vt:lpstr>
      <vt:lpstr>Sampling Volume Location</vt:lpstr>
      <vt:lpstr>Boundary Issues</vt:lpstr>
      <vt:lpstr>Boundary Adjustment</vt:lpstr>
      <vt:lpstr>Minimum Section Width</vt:lpstr>
      <vt:lpstr>Wading Rod Alignment</vt:lpstr>
      <vt:lpstr>Flow Angles</vt:lpstr>
      <vt:lpstr>Wading Rod Alignment and Flow Angles</vt:lpstr>
      <vt:lpstr>Mounting Correction</vt:lpstr>
      <vt:lpstr>Effect of Hydrographer</vt:lpstr>
      <vt:lpstr>FlowTracker Discharge Measurement Summary</vt:lpstr>
      <vt:lpstr>Discharge Measurement Summary</vt:lpstr>
      <vt:lpstr>Discharge Measurement Summary</vt:lpstr>
      <vt:lpstr>Discharge Measurement Summary</vt:lpstr>
      <vt:lpstr>QC Tests </vt:lpstr>
      <vt:lpstr>Any Quality Control Issues Should Be Considered</vt:lpstr>
      <vt:lpstr>DatView Software for Review of Questionable Measurements</vt:lpstr>
      <vt:lpstr>Measurement Loaded in DatView</vt:lpstr>
      <vt:lpstr>DatView Cross Section Tab</vt:lpstr>
      <vt:lpstr>DatView Cross Section</vt:lpstr>
      <vt:lpstr>DatView Cross Section</vt:lpstr>
      <vt:lpstr>DatView Cross Section</vt:lpstr>
      <vt:lpstr>Failing Thermistor</vt:lpstr>
      <vt:lpstr>Same Measurement in DatView</vt:lpstr>
      <vt:lpstr>Probe Temp Not Equilibrated</vt:lpstr>
      <vt:lpstr>Boundary SNR Issue</vt:lpstr>
      <vt:lpstr>Another Example</vt:lpstr>
      <vt:lpstr>Example in DatView</vt:lpstr>
      <vt:lpstr>Spike Filtering</vt:lpstr>
      <vt:lpstr>FlowTracker in Fast Flow</vt:lpstr>
      <vt:lpstr>Adjusting Errors</vt:lpstr>
      <vt:lpstr>Discharge Uncertainty</vt:lpstr>
      <vt:lpstr>Qualitative Rating</vt:lpstr>
      <vt:lpstr>Summary</vt:lpstr>
      <vt:lpstr>Questions!</vt:lpstr>
      <vt:lpstr>Standard Error of Velocity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 Rehmel</dc:creator>
  <cp:lastModifiedBy>Michael S. Rehmel</cp:lastModifiedBy>
  <cp:revision>54</cp:revision>
  <dcterms:created xsi:type="dcterms:W3CDTF">2013-08-26T14:55:03Z</dcterms:created>
  <dcterms:modified xsi:type="dcterms:W3CDTF">2013-08-28T18:50:19Z</dcterms:modified>
</cp:coreProperties>
</file>