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rawings/drawing2.xml" ContentType="application/vnd.openxmlformats-officedocument.drawingml.chartshapes+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charts/chart7.xml" ContentType="application/vnd.openxmlformats-officedocument.drawingml.char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charts/chart8.xml" ContentType="application/vnd.openxmlformats-officedocument.drawingml.char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charts/chart6.xml" ContentType="application/vnd.openxmlformats-officedocument.drawingml.chart+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69" r:id="rId3"/>
    <p:sldId id="268" r:id="rId4"/>
    <p:sldId id="286" r:id="rId5"/>
    <p:sldId id="288" r:id="rId6"/>
    <p:sldId id="302" r:id="rId7"/>
    <p:sldId id="290" r:id="rId8"/>
    <p:sldId id="258" r:id="rId9"/>
    <p:sldId id="294" r:id="rId10"/>
    <p:sldId id="305" r:id="rId11"/>
    <p:sldId id="306" r:id="rId12"/>
    <p:sldId id="296" r:id="rId13"/>
    <p:sldId id="303" r:id="rId14"/>
    <p:sldId id="310" r:id="rId15"/>
    <p:sldId id="311" r:id="rId16"/>
    <p:sldId id="312" r:id="rId17"/>
    <p:sldId id="277" r:id="rId18"/>
    <p:sldId id="289" r:id="rId19"/>
    <p:sldId id="313" r:id="rId20"/>
    <p:sldId id="281" r:id="rId21"/>
    <p:sldId id="262" r:id="rId22"/>
    <p:sldId id="263" r:id="rId23"/>
    <p:sldId id="284" r:id="rId24"/>
    <p:sldId id="297" r:id="rId25"/>
    <p:sldId id="309" r:id="rId26"/>
    <p:sldId id="298" r:id="rId27"/>
    <p:sldId id="299" r:id="rId28"/>
    <p:sldId id="295" r:id="rId29"/>
    <p:sldId id="293" r:id="rId30"/>
    <p:sldId id="308" r:id="rId31"/>
    <p:sldId id="307" r:id="rId32"/>
    <p:sldId id="292" r:id="rId33"/>
    <p:sldId id="300" r:id="rId34"/>
    <p:sldId id="272" r:id="rId3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9900CC"/>
    <a:srgbClr val="00CC00"/>
    <a:srgbClr val="CC0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28" autoAdjust="0"/>
    <p:restoredTop sz="94709" autoAdjust="0"/>
  </p:normalViewPr>
  <p:slideViewPr>
    <p:cSldViewPr>
      <p:cViewPr varScale="1">
        <p:scale>
          <a:sx n="74" d="100"/>
          <a:sy n="74" d="100"/>
        </p:scale>
        <p:origin x="-1068" y="-96"/>
      </p:cViewPr>
      <p:guideLst>
        <p:guide orient="horz" pos="2160"/>
        <p:guide pos="2880"/>
      </p:guideLst>
    </p:cSldViewPr>
  </p:slideViewPr>
  <p:outlineViewPr>
    <p:cViewPr>
      <p:scale>
        <a:sx n="33" d="100"/>
        <a:sy n="33" d="100"/>
      </p:scale>
      <p:origin x="0" y="229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1812"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oleObject" Target="file:///D:\Data\data\Presentations_Pictures\ADC%20comparison%20values.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Data\data\Presentations_Pictures\Copy%20of%20Measurements-Summary-kao.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Data\data\Presentations_Pictures\Copy%20of%20Measurements-Summary-kao.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Data\data\Presentations_Pictures\Copy%20of%20Measurements-Summary-kao.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D:\Data\data\Presentations_Pictures\Copy%20of%20Measurements-Summary-kao.xlsx"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Documents%20and%20Settings\dwagner-pr\Desktop\OTT%20ADC%20HIF%20Results.xls"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Documents%20and%20Settings\dwagner-pr\Desktop\OTT%20ADC%20HIF%20Results.xls"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Documents%20and%20Settings\dwagner\Local%20Settings\Temp\notesB7F33C\~1100121.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scatterChart>
        <c:scatterStyle val="lineMarker"/>
        <c:ser>
          <c:idx val="0"/>
          <c:order val="0"/>
          <c:tx>
            <c:v>Test sites</c:v>
          </c:tx>
          <c:spPr>
            <a:ln w="28575">
              <a:noFill/>
            </a:ln>
          </c:spPr>
          <c:marker>
            <c:symbol val="diamond"/>
            <c:size val="12"/>
            <c:spPr>
              <a:solidFill>
                <a:srgbClr val="FFFF00"/>
              </a:solidFill>
              <a:ln>
                <a:solidFill>
                  <a:schemeClr val="bg2"/>
                </a:solidFill>
              </a:ln>
            </c:spPr>
          </c:marker>
          <c:xVal>
            <c:numRef>
              <c:f>Sheet1!$I$2:$I$13</c:f>
              <c:numCache>
                <c:formatCode>General</c:formatCode>
                <c:ptCount val="12"/>
                <c:pt idx="0">
                  <c:v>0.45</c:v>
                </c:pt>
                <c:pt idx="1">
                  <c:v>0.42000000000000021</c:v>
                </c:pt>
                <c:pt idx="2">
                  <c:v>1.45</c:v>
                </c:pt>
                <c:pt idx="3">
                  <c:v>0.9</c:v>
                </c:pt>
                <c:pt idx="4">
                  <c:v>0.5800000000000004</c:v>
                </c:pt>
                <c:pt idx="5">
                  <c:v>0.77000000000000013</c:v>
                </c:pt>
                <c:pt idx="6">
                  <c:v>0.44000000000000017</c:v>
                </c:pt>
                <c:pt idx="7">
                  <c:v>1.9500000000000002</c:v>
                </c:pt>
                <c:pt idx="8">
                  <c:v>1.139999999999999</c:v>
                </c:pt>
                <c:pt idx="9">
                  <c:v>2.0499999999999998</c:v>
                </c:pt>
                <c:pt idx="10">
                  <c:v>0.84000000000000041</c:v>
                </c:pt>
                <c:pt idx="11">
                  <c:v>1.4000000000000005E-2</c:v>
                </c:pt>
              </c:numCache>
            </c:numRef>
          </c:xVal>
          <c:yVal>
            <c:numRef>
              <c:f>Sheet1!$J$2:$J$13</c:f>
              <c:numCache>
                <c:formatCode>General</c:formatCode>
                <c:ptCount val="12"/>
                <c:pt idx="0">
                  <c:v>15.384615384615383</c:v>
                </c:pt>
                <c:pt idx="1">
                  <c:v>-8.6956521739130501</c:v>
                </c:pt>
                <c:pt idx="2">
                  <c:v>-1.360544217687075</c:v>
                </c:pt>
                <c:pt idx="3">
                  <c:v>7.1428571428571495</c:v>
                </c:pt>
                <c:pt idx="4">
                  <c:v>-3.3333333333333366</c:v>
                </c:pt>
                <c:pt idx="5">
                  <c:v>-3.7500000000000036</c:v>
                </c:pt>
                <c:pt idx="6">
                  <c:v>-10.204081632653052</c:v>
                </c:pt>
                <c:pt idx="7">
                  <c:v>-1.0152284263959399</c:v>
                </c:pt>
                <c:pt idx="8">
                  <c:v>-6.5573770491803325</c:v>
                </c:pt>
                <c:pt idx="9">
                  <c:v>0.49019607843136215</c:v>
                </c:pt>
                <c:pt idx="10">
                  <c:v>-1.1764705882352959</c:v>
                </c:pt>
                <c:pt idx="11">
                  <c:v>-53.333333333333336</c:v>
                </c:pt>
              </c:numCache>
            </c:numRef>
          </c:yVal>
        </c:ser>
        <c:axId val="51065600"/>
        <c:axId val="51067904"/>
      </c:scatterChart>
      <c:valAx>
        <c:axId val="51065600"/>
        <c:scaling>
          <c:orientation val="minMax"/>
        </c:scaling>
        <c:axPos val="b"/>
        <c:title>
          <c:tx>
            <c:rich>
              <a:bodyPr/>
              <a:lstStyle/>
              <a:p>
                <a:pPr>
                  <a:defRPr sz="2000"/>
                </a:pPr>
                <a:r>
                  <a:rPr lang="en-US" sz="2000"/>
                  <a:t>V</a:t>
                </a:r>
                <a:r>
                  <a:rPr lang="en-US" sz="2000" baseline="-25000"/>
                  <a:t>mean</a:t>
                </a:r>
                <a:r>
                  <a:rPr lang="en-US" sz="2000"/>
                  <a:t>, ADC</a:t>
                </a:r>
                <a:r>
                  <a:rPr lang="en-US" sz="2000" baseline="0"/>
                  <a:t> in ft/s</a:t>
                </a:r>
                <a:endParaRPr lang="en-US" sz="2000"/>
              </a:p>
            </c:rich>
          </c:tx>
          <c:layout/>
        </c:title>
        <c:numFmt formatCode="General" sourceLinked="1"/>
        <c:tickLblPos val="nextTo"/>
        <c:txPr>
          <a:bodyPr/>
          <a:lstStyle/>
          <a:p>
            <a:pPr>
              <a:defRPr sz="1600" baseline="0"/>
            </a:pPr>
            <a:endParaRPr lang="en-US"/>
          </a:p>
        </c:txPr>
        <c:crossAx val="51067904"/>
        <c:crosses val="autoZero"/>
        <c:crossBetween val="midCat"/>
      </c:valAx>
      <c:valAx>
        <c:axId val="51067904"/>
        <c:scaling>
          <c:orientation val="minMax"/>
        </c:scaling>
        <c:axPos val="l"/>
        <c:majorGridlines/>
        <c:title>
          <c:tx>
            <c:rich>
              <a:bodyPr rot="0" vert="horz"/>
              <a:lstStyle/>
              <a:p>
                <a:pPr>
                  <a:defRPr sz="2000"/>
                </a:pPr>
                <a:r>
                  <a:rPr lang="en-US" sz="2000"/>
                  <a:t>Percent</a:t>
                </a:r>
                <a:r>
                  <a:rPr lang="en-US" sz="2000" baseline="0"/>
                  <a:t> difference from V</a:t>
                </a:r>
                <a:r>
                  <a:rPr lang="en-US" sz="2000" baseline="-25000"/>
                  <a:t>mean</a:t>
                </a:r>
                <a:r>
                  <a:rPr lang="en-US" sz="2000" baseline="0"/>
                  <a:t>, ADV</a:t>
                </a:r>
                <a:endParaRPr lang="en-US" sz="2000"/>
              </a:p>
            </c:rich>
          </c:tx>
          <c:layout/>
        </c:title>
        <c:numFmt formatCode="General" sourceLinked="1"/>
        <c:tickLblPos val="nextTo"/>
        <c:txPr>
          <a:bodyPr/>
          <a:lstStyle/>
          <a:p>
            <a:pPr>
              <a:defRPr sz="1600" baseline="0"/>
            </a:pPr>
            <a:endParaRPr lang="en-US"/>
          </a:p>
        </c:txPr>
        <c:crossAx val="51065600"/>
        <c:crosses val="autoZero"/>
        <c:crossBetween val="midCat"/>
      </c:valAx>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sz="2400"/>
            </a:pPr>
            <a:r>
              <a:rPr lang="en-US" sz="2400" b="1" i="0" u="none" strike="noStrike" baseline="0" dirty="0" smtClean="0"/>
              <a:t>Percent Difference of Velocity Measured with ADC Relative to Velocity Measured with ADV</a:t>
            </a:r>
            <a:endParaRPr lang="en-US" sz="2400" dirty="0"/>
          </a:p>
        </c:rich>
      </c:tx>
      <c:layout/>
    </c:title>
    <c:plotArea>
      <c:layout/>
      <c:scatterChart>
        <c:scatterStyle val="lineMarker"/>
        <c:ser>
          <c:idx val="0"/>
          <c:order val="0"/>
          <c:spPr>
            <a:ln w="28575">
              <a:noFill/>
            </a:ln>
          </c:spPr>
          <c:marker>
            <c:symbol val="diamond"/>
            <c:size val="8"/>
            <c:spPr>
              <a:solidFill>
                <a:srgbClr val="FFFF00"/>
              </a:solidFill>
              <a:ln>
                <a:solidFill>
                  <a:schemeClr val="bg2"/>
                </a:solidFill>
              </a:ln>
            </c:spPr>
          </c:marker>
          <c:xVal>
            <c:numRef>
              <c:f>'Summary Data-English'!$I$2:$I$44</c:f>
              <c:numCache>
                <c:formatCode>0.00</c:formatCode>
                <c:ptCount val="43"/>
                <c:pt idx="0">
                  <c:v>0.41240157480314971</c:v>
                </c:pt>
                <c:pt idx="1">
                  <c:v>1.8871391076115485</c:v>
                </c:pt>
                <c:pt idx="2">
                  <c:v>2.2923228346456686</c:v>
                </c:pt>
                <c:pt idx="3">
                  <c:v>0.8087270341207351</c:v>
                </c:pt>
                <c:pt idx="4">
                  <c:v>1.4166666666666663</c:v>
                </c:pt>
                <c:pt idx="5">
                  <c:v>0.6837270341207351</c:v>
                </c:pt>
                <c:pt idx="6">
                  <c:v>0.75820209973753261</c:v>
                </c:pt>
                <c:pt idx="7">
                  <c:v>0.77362204724409489</c:v>
                </c:pt>
                <c:pt idx="8">
                  <c:v>0.51345144356955408</c:v>
                </c:pt>
                <c:pt idx="9">
                  <c:v>8.4973753280839892E-2</c:v>
                </c:pt>
                <c:pt idx="10">
                  <c:v>4.3307086614173242E-2</c:v>
                </c:pt>
                <c:pt idx="11">
                  <c:v>0.12565616797900256</c:v>
                </c:pt>
                <c:pt idx="12">
                  <c:v>0.28018372703412081</c:v>
                </c:pt>
                <c:pt idx="13">
                  <c:v>0.35761154855643035</c:v>
                </c:pt>
                <c:pt idx="14">
                  <c:v>0.21456692913385828</c:v>
                </c:pt>
                <c:pt idx="15">
                  <c:v>8.7598425196850488E-2</c:v>
                </c:pt>
                <c:pt idx="16">
                  <c:v>1.9668635170603674</c:v>
                </c:pt>
                <c:pt idx="17">
                  <c:v>0.99803149606299224</c:v>
                </c:pt>
                <c:pt idx="18">
                  <c:v>0.3487532808398951</c:v>
                </c:pt>
                <c:pt idx="19">
                  <c:v>0.56824146981627299</c:v>
                </c:pt>
                <c:pt idx="20">
                  <c:v>0.43799212598425219</c:v>
                </c:pt>
                <c:pt idx="21">
                  <c:v>2.0941601049868765</c:v>
                </c:pt>
                <c:pt idx="22">
                  <c:v>0.97670603674540701</c:v>
                </c:pt>
                <c:pt idx="23">
                  <c:v>0.46062992125984287</c:v>
                </c:pt>
                <c:pt idx="24">
                  <c:v>1.2253937007874012</c:v>
                </c:pt>
                <c:pt idx="25">
                  <c:v>2.0426509186351707</c:v>
                </c:pt>
                <c:pt idx="26">
                  <c:v>0.39238845144356976</c:v>
                </c:pt>
                <c:pt idx="27">
                  <c:v>0.46259842519685046</c:v>
                </c:pt>
                <c:pt idx="28">
                  <c:v>1.9665354330708666</c:v>
                </c:pt>
                <c:pt idx="29">
                  <c:v>0.85137795275590555</c:v>
                </c:pt>
                <c:pt idx="30">
                  <c:v>2.4934383202099741E-2</c:v>
                </c:pt>
                <c:pt idx="31">
                  <c:v>1.4658792650918631</c:v>
                </c:pt>
                <c:pt idx="32">
                  <c:v>0.79691601049868765</c:v>
                </c:pt>
                <c:pt idx="33">
                  <c:v>0.60006561679790049</c:v>
                </c:pt>
                <c:pt idx="34">
                  <c:v>0.48851706036745429</c:v>
                </c:pt>
                <c:pt idx="35">
                  <c:v>1.4596456692913387</c:v>
                </c:pt>
              </c:numCache>
            </c:numRef>
          </c:xVal>
          <c:yVal>
            <c:numRef>
              <c:f>'Summary Data-English'!$U$2:$U$44</c:f>
              <c:numCache>
                <c:formatCode>0.00</c:formatCode>
                <c:ptCount val="43"/>
                <c:pt idx="0">
                  <c:v>13.385826771653516</c:v>
                </c:pt>
                <c:pt idx="1">
                  <c:v>-2.7194975907363648</c:v>
                </c:pt>
                <c:pt idx="2">
                  <c:v>-0.96074415236110788</c:v>
                </c:pt>
                <c:pt idx="3">
                  <c:v>1.4918450954626055</c:v>
                </c:pt>
                <c:pt idx="5">
                  <c:v>1.6002560409670259E-2</c:v>
                </c:pt>
                <c:pt idx="6">
                  <c:v>-0.52148000993294041</c:v>
                </c:pt>
                <c:pt idx="8">
                  <c:v>-3.3698741372310086</c:v>
                </c:pt>
                <c:pt idx="9">
                  <c:v>-14.027149321266959</c:v>
                </c:pt>
                <c:pt idx="10">
                  <c:v>-30.463576158940381</c:v>
                </c:pt>
                <c:pt idx="11">
                  <c:v>-4.5488441461595865</c:v>
                </c:pt>
                <c:pt idx="12">
                  <c:v>5.2631578947368505</c:v>
                </c:pt>
                <c:pt idx="13">
                  <c:v>3.0763084298841172</c:v>
                </c:pt>
                <c:pt idx="14">
                  <c:v>-2.111324376199609</c:v>
                </c:pt>
                <c:pt idx="15">
                  <c:v>-6.5727699530516421</c:v>
                </c:pt>
                <c:pt idx="16">
                  <c:v>-1.683071019669613</c:v>
                </c:pt>
                <c:pt idx="17">
                  <c:v>1.8387553041018585</c:v>
                </c:pt>
                <c:pt idx="18">
                  <c:v>2.2895125553914575</c:v>
                </c:pt>
                <c:pt idx="19">
                  <c:v>-9.4678645473393246</c:v>
                </c:pt>
                <c:pt idx="20">
                  <c:v>-11.669890393294645</c:v>
                </c:pt>
                <c:pt idx="21">
                  <c:v>1.8614808652246393</c:v>
                </c:pt>
                <c:pt idx="22">
                  <c:v>6.6080445760055584</c:v>
                </c:pt>
                <c:pt idx="23">
                  <c:v>-0.90497737556561508</c:v>
                </c:pt>
                <c:pt idx="24">
                  <c:v>-3.7649464373027377</c:v>
                </c:pt>
                <c:pt idx="25">
                  <c:v>5.2659745263833884</c:v>
                </c:pt>
                <c:pt idx="26">
                  <c:v>18.513773222293416</c:v>
                </c:pt>
                <c:pt idx="27">
                  <c:v>-7.7306733167082298</c:v>
                </c:pt>
                <c:pt idx="28">
                  <c:v>1.6353429338540346</c:v>
                </c:pt>
                <c:pt idx="29">
                  <c:v>-0.64203768024417274</c:v>
                </c:pt>
                <c:pt idx="30">
                  <c:v>-48.275862068965516</c:v>
                </c:pt>
                <c:pt idx="31">
                  <c:v>1.480509745127456</c:v>
                </c:pt>
                <c:pt idx="32">
                  <c:v>-2.0819778789850436</c:v>
                </c:pt>
                <c:pt idx="33">
                  <c:v>-1.4789038712483553</c:v>
                </c:pt>
                <c:pt idx="34">
                  <c:v>-3.3756324127063109</c:v>
                </c:pt>
                <c:pt idx="35">
                  <c:v>-1.3855627779678354</c:v>
                </c:pt>
                <c:pt idx="36">
                  <c:v>2.8124999999999942</c:v>
                </c:pt>
                <c:pt idx="37">
                  <c:v>3.3333333333333366</c:v>
                </c:pt>
                <c:pt idx="38">
                  <c:v>-2.4690081058893067</c:v>
                </c:pt>
              </c:numCache>
            </c:numRef>
          </c:yVal>
        </c:ser>
        <c:ser>
          <c:idx val="1"/>
          <c:order val="1"/>
          <c:spPr>
            <a:ln w="22225">
              <a:solidFill>
                <a:prstClr val="black">
                  <a:lumMod val="75000"/>
                  <a:lumOff val="25000"/>
                  <a:alpha val="50000"/>
                </a:prstClr>
              </a:solidFill>
              <a:prstDash val="sysDash"/>
            </a:ln>
          </c:spPr>
          <c:marker>
            <c:symbol val="none"/>
          </c:marker>
          <c:xVal>
            <c:numRef>
              <c:f>'Summary Data-English'!$K$112:$K$113</c:f>
              <c:numCache>
                <c:formatCode>0.00</c:formatCode>
                <c:ptCount val="2"/>
                <c:pt idx="0">
                  <c:v>0</c:v>
                </c:pt>
                <c:pt idx="1">
                  <c:v>800</c:v>
                </c:pt>
              </c:numCache>
            </c:numRef>
          </c:xVal>
          <c:yVal>
            <c:numRef>
              <c:f>'Summary Data-English'!$L$112:$L$113</c:f>
              <c:numCache>
                <c:formatCode>General</c:formatCode>
                <c:ptCount val="2"/>
                <c:pt idx="0">
                  <c:v>5</c:v>
                </c:pt>
                <c:pt idx="1">
                  <c:v>5</c:v>
                </c:pt>
              </c:numCache>
            </c:numRef>
          </c:yVal>
        </c:ser>
        <c:ser>
          <c:idx val="2"/>
          <c:order val="2"/>
          <c:spPr>
            <a:ln w="22225">
              <a:solidFill>
                <a:prstClr val="black">
                  <a:lumMod val="75000"/>
                  <a:lumOff val="25000"/>
                  <a:alpha val="50000"/>
                </a:prstClr>
              </a:solidFill>
              <a:prstDash val="sysDash"/>
            </a:ln>
          </c:spPr>
          <c:marker>
            <c:symbol val="none"/>
          </c:marker>
          <c:xVal>
            <c:numRef>
              <c:f>'Summary Data-English'!$K$115:$K$116</c:f>
              <c:numCache>
                <c:formatCode>0.00</c:formatCode>
                <c:ptCount val="2"/>
                <c:pt idx="0">
                  <c:v>0</c:v>
                </c:pt>
                <c:pt idx="1">
                  <c:v>800</c:v>
                </c:pt>
              </c:numCache>
            </c:numRef>
          </c:xVal>
          <c:yVal>
            <c:numRef>
              <c:f>'Summary Data-English'!$L$115:$L$116</c:f>
              <c:numCache>
                <c:formatCode>General</c:formatCode>
                <c:ptCount val="2"/>
                <c:pt idx="0">
                  <c:v>-5</c:v>
                </c:pt>
                <c:pt idx="1">
                  <c:v>-5</c:v>
                </c:pt>
              </c:numCache>
            </c:numRef>
          </c:yVal>
        </c:ser>
        <c:axId val="51499008"/>
        <c:axId val="51500928"/>
      </c:scatterChart>
      <c:valAx>
        <c:axId val="51499008"/>
        <c:scaling>
          <c:orientation val="minMax"/>
          <c:max val="2.5"/>
        </c:scaling>
        <c:axPos val="b"/>
        <c:title>
          <c:tx>
            <c:rich>
              <a:bodyPr/>
              <a:lstStyle/>
              <a:p>
                <a:pPr>
                  <a:defRPr sz="1800"/>
                </a:pPr>
                <a:r>
                  <a:rPr lang="en-US" sz="1800"/>
                  <a:t>Mean Stream Velocity, in feet per second</a:t>
                </a:r>
              </a:p>
            </c:rich>
          </c:tx>
          <c:layout>
            <c:manualLayout>
              <c:xMode val="edge"/>
              <c:yMode val="edge"/>
              <c:x val="0.33905053888392866"/>
              <c:y val="0.92229243286137463"/>
            </c:manualLayout>
          </c:layout>
        </c:title>
        <c:numFmt formatCode="0.00" sourceLinked="1"/>
        <c:majorTickMark val="in"/>
        <c:tickLblPos val="nextTo"/>
        <c:txPr>
          <a:bodyPr/>
          <a:lstStyle/>
          <a:p>
            <a:pPr>
              <a:defRPr sz="1400" b="1"/>
            </a:pPr>
            <a:endParaRPr lang="en-US"/>
          </a:p>
        </c:txPr>
        <c:crossAx val="51500928"/>
        <c:crossesAt val="-50"/>
        <c:crossBetween val="midCat"/>
      </c:valAx>
      <c:valAx>
        <c:axId val="51500928"/>
        <c:scaling>
          <c:orientation val="minMax"/>
          <c:max val="50"/>
          <c:min val="-50"/>
        </c:scaling>
        <c:axPos val="l"/>
        <c:majorGridlines>
          <c:spPr>
            <a:ln w="12700">
              <a:solidFill>
                <a:schemeClr val="tx1"/>
              </a:solidFill>
            </a:ln>
          </c:spPr>
        </c:majorGridlines>
        <c:title>
          <c:tx>
            <c:rich>
              <a:bodyPr rot="-5400000" vert="horz"/>
              <a:lstStyle/>
              <a:p>
                <a:pPr>
                  <a:defRPr sz="1800"/>
                </a:pPr>
                <a:r>
                  <a:rPr lang="en-US" sz="1800"/>
                  <a:t>Difference, in</a:t>
                </a:r>
                <a:r>
                  <a:rPr lang="en-US" sz="1800" baseline="0"/>
                  <a:t> percent</a:t>
                </a:r>
                <a:endParaRPr lang="en-US" sz="1800"/>
              </a:p>
            </c:rich>
          </c:tx>
          <c:layout>
            <c:manualLayout>
              <c:xMode val="edge"/>
              <c:yMode val="edge"/>
              <c:x val="1.7574370202724517E-2"/>
              <c:y val="0.31657308630043507"/>
            </c:manualLayout>
          </c:layout>
        </c:title>
        <c:numFmt formatCode="0.00" sourceLinked="1"/>
        <c:majorTickMark val="in"/>
        <c:tickLblPos val="nextTo"/>
        <c:txPr>
          <a:bodyPr/>
          <a:lstStyle/>
          <a:p>
            <a:pPr>
              <a:defRPr sz="1400" b="1"/>
            </a:pPr>
            <a:endParaRPr lang="en-US"/>
          </a:p>
        </c:txPr>
        <c:crossAx val="51499008"/>
        <c:crosses val="autoZero"/>
        <c:crossBetween val="midCat"/>
      </c:valAx>
      <c:spPr>
        <a:ln w="22225">
          <a:solidFill>
            <a:schemeClr val="tx1"/>
          </a:solidFill>
        </a:ln>
      </c:spPr>
    </c:plotArea>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a:t>OTT ADC Percent Difference vs. Discharge</a:t>
            </a:r>
          </a:p>
        </c:rich>
      </c:tx>
      <c:layout/>
    </c:title>
    <c:plotArea>
      <c:layout/>
      <c:scatterChart>
        <c:scatterStyle val="lineMarker"/>
        <c:ser>
          <c:idx val="0"/>
          <c:order val="0"/>
          <c:tx>
            <c:v>Discharge</c:v>
          </c:tx>
          <c:spPr>
            <a:ln w="28575">
              <a:noFill/>
            </a:ln>
          </c:spPr>
          <c:marker>
            <c:symbol val="diamond"/>
            <c:size val="8"/>
            <c:spPr>
              <a:solidFill>
                <a:srgbClr val="FFFF00"/>
              </a:solidFill>
              <a:ln>
                <a:solidFill>
                  <a:schemeClr val="bg2"/>
                </a:solidFill>
              </a:ln>
            </c:spPr>
          </c:marker>
          <c:xVal>
            <c:numRef>
              <c:f>'Summary Data-English'!$K$2:$K$44</c:f>
              <c:numCache>
                <c:formatCode>0.00</c:formatCode>
                <c:ptCount val="43"/>
                <c:pt idx="0">
                  <c:v>2.2424813354499999</c:v>
                </c:pt>
                <c:pt idx="1">
                  <c:v>749.01701777365997</c:v>
                </c:pt>
                <c:pt idx="2">
                  <c:v>312.07217816122994</c:v>
                </c:pt>
                <c:pt idx="3">
                  <c:v>45.68658430979</c:v>
                </c:pt>
                <c:pt idx="4">
                  <c:v>503.3787906084699</c:v>
                </c:pt>
                <c:pt idx="5">
                  <c:v>22.068135220829998</c:v>
                </c:pt>
                <c:pt idx="6">
                  <c:v>71.106081400449995</c:v>
                </c:pt>
                <c:pt idx="7">
                  <c:v>74.086639269929989</c:v>
                </c:pt>
                <c:pt idx="8">
                  <c:v>8.698002408209998</c:v>
                </c:pt>
                <c:pt idx="9">
                  <c:v>2.3413624022099997</c:v>
                </c:pt>
                <c:pt idx="10">
                  <c:v>1.0665029343399999</c:v>
                </c:pt>
                <c:pt idx="11">
                  <c:v>9.4713936089399997</c:v>
                </c:pt>
                <c:pt idx="12">
                  <c:v>2.0800338686299997</c:v>
                </c:pt>
                <c:pt idx="13">
                  <c:v>8.8392610750100005</c:v>
                </c:pt>
                <c:pt idx="14">
                  <c:v>5.5196824052099993</c:v>
                </c:pt>
                <c:pt idx="15">
                  <c:v>7.5220240070999989</c:v>
                </c:pt>
                <c:pt idx="16">
                  <c:v>226.39879674702996</c:v>
                </c:pt>
                <c:pt idx="17">
                  <c:v>142.31457533432996</c:v>
                </c:pt>
                <c:pt idx="18">
                  <c:v>9.5632117423599983</c:v>
                </c:pt>
                <c:pt idx="19">
                  <c:v>5.1100322714899997</c:v>
                </c:pt>
                <c:pt idx="20">
                  <c:v>5.4773048051699993</c:v>
                </c:pt>
                <c:pt idx="21">
                  <c:v>67.917166997439992</c:v>
                </c:pt>
                <c:pt idx="22">
                  <c:v>162.24970468647999</c:v>
                </c:pt>
                <c:pt idx="23">
                  <c:v>7.8045413406999993</c:v>
                </c:pt>
                <c:pt idx="24">
                  <c:v>79.44740567498998</c:v>
                </c:pt>
                <c:pt idx="25">
                  <c:v>461.92290336933996</c:v>
                </c:pt>
                <c:pt idx="26">
                  <c:v>16.53785841561</c:v>
                </c:pt>
                <c:pt idx="27">
                  <c:v>5.6644725386799992</c:v>
                </c:pt>
                <c:pt idx="28">
                  <c:v>72.342094734949995</c:v>
                </c:pt>
                <c:pt idx="29">
                  <c:v>67.104929663339988</c:v>
                </c:pt>
                <c:pt idx="30">
                  <c:v>0.20482506685999996</c:v>
                </c:pt>
                <c:pt idx="31">
                  <c:v>150.75124920895996</c:v>
                </c:pt>
                <c:pt idx="32">
                  <c:v>21.711457087159999</c:v>
                </c:pt>
                <c:pt idx="33">
                  <c:v>32.475367497319994</c:v>
                </c:pt>
                <c:pt idx="34">
                  <c:v>42.578893640189996</c:v>
                </c:pt>
                <c:pt idx="35">
                  <c:v>82.579816611279995</c:v>
                </c:pt>
              </c:numCache>
            </c:numRef>
          </c:xVal>
          <c:yVal>
            <c:numRef>
              <c:f>'Summary Data-English'!$U$2:$U$44</c:f>
              <c:numCache>
                <c:formatCode>0.00</c:formatCode>
                <c:ptCount val="43"/>
                <c:pt idx="0">
                  <c:v>13.385826771653516</c:v>
                </c:pt>
                <c:pt idx="1">
                  <c:v>-2.7194975907363639</c:v>
                </c:pt>
                <c:pt idx="2">
                  <c:v>-0.96074415236110744</c:v>
                </c:pt>
                <c:pt idx="3">
                  <c:v>1.4918450954626061</c:v>
                </c:pt>
                <c:pt idx="5">
                  <c:v>1.6002560409670252E-2</c:v>
                </c:pt>
                <c:pt idx="6">
                  <c:v>-0.52148000993294097</c:v>
                </c:pt>
                <c:pt idx="8">
                  <c:v>-3.3698741372310095</c:v>
                </c:pt>
                <c:pt idx="9">
                  <c:v>-14.027149321266958</c:v>
                </c:pt>
                <c:pt idx="10">
                  <c:v>-30.463576158940391</c:v>
                </c:pt>
                <c:pt idx="11">
                  <c:v>-4.5488441461595874</c:v>
                </c:pt>
                <c:pt idx="12">
                  <c:v>5.2631578947368522</c:v>
                </c:pt>
                <c:pt idx="13">
                  <c:v>3.0763084298841186</c:v>
                </c:pt>
                <c:pt idx="14">
                  <c:v>-2.111324376199609</c:v>
                </c:pt>
                <c:pt idx="15">
                  <c:v>-6.5727699530516395</c:v>
                </c:pt>
                <c:pt idx="16">
                  <c:v>-1.683071019669613</c:v>
                </c:pt>
                <c:pt idx="17">
                  <c:v>1.8387553041018578</c:v>
                </c:pt>
                <c:pt idx="18">
                  <c:v>2.2895125553914557</c:v>
                </c:pt>
                <c:pt idx="19">
                  <c:v>-9.4678645473393246</c:v>
                </c:pt>
                <c:pt idx="20">
                  <c:v>-11.669890393294642</c:v>
                </c:pt>
                <c:pt idx="21">
                  <c:v>1.8614808652246393</c:v>
                </c:pt>
                <c:pt idx="22">
                  <c:v>6.6080445760055619</c:v>
                </c:pt>
                <c:pt idx="23">
                  <c:v>-0.90497737556561508</c:v>
                </c:pt>
                <c:pt idx="24">
                  <c:v>-3.7649464373027368</c:v>
                </c:pt>
                <c:pt idx="25">
                  <c:v>5.2659745263833919</c:v>
                </c:pt>
                <c:pt idx="26">
                  <c:v>18.513773222293409</c:v>
                </c:pt>
                <c:pt idx="27">
                  <c:v>-7.730673316708228</c:v>
                </c:pt>
                <c:pt idx="28">
                  <c:v>1.6353429338540342</c:v>
                </c:pt>
                <c:pt idx="29">
                  <c:v>-0.6420376802441724</c:v>
                </c:pt>
                <c:pt idx="30">
                  <c:v>-48.275862068965516</c:v>
                </c:pt>
                <c:pt idx="31">
                  <c:v>1.4805097451274569</c:v>
                </c:pt>
                <c:pt idx="32">
                  <c:v>-2.0819778789850423</c:v>
                </c:pt>
                <c:pt idx="33">
                  <c:v>-1.4789038712483553</c:v>
                </c:pt>
                <c:pt idx="34">
                  <c:v>-3.3756324127063109</c:v>
                </c:pt>
                <c:pt idx="35">
                  <c:v>-1.3855627779678354</c:v>
                </c:pt>
                <c:pt idx="36">
                  <c:v>2.8124999999999956</c:v>
                </c:pt>
                <c:pt idx="37">
                  <c:v>3.3333333333333366</c:v>
                </c:pt>
                <c:pt idx="38">
                  <c:v>-2.4690081058893076</c:v>
                </c:pt>
              </c:numCache>
            </c:numRef>
          </c:yVal>
        </c:ser>
        <c:ser>
          <c:idx val="3"/>
          <c:order val="1"/>
          <c:spPr>
            <a:ln w="28575">
              <a:solidFill>
                <a:sysClr val="windowText" lastClr="000000">
                  <a:alpha val="20000"/>
                </a:sysClr>
              </a:solidFill>
              <a:prstDash val="sysDash"/>
            </a:ln>
          </c:spPr>
          <c:marker>
            <c:symbol val="none"/>
          </c:marker>
          <c:xVal>
            <c:numRef>
              <c:f>'Summary Data-English'!$K$112:$K$113</c:f>
              <c:numCache>
                <c:formatCode>0.00</c:formatCode>
                <c:ptCount val="2"/>
                <c:pt idx="0">
                  <c:v>0</c:v>
                </c:pt>
                <c:pt idx="1">
                  <c:v>800</c:v>
                </c:pt>
              </c:numCache>
            </c:numRef>
          </c:xVal>
          <c:yVal>
            <c:numRef>
              <c:f>'Summary Data-English'!$L$112:$L$113</c:f>
              <c:numCache>
                <c:formatCode>General</c:formatCode>
                <c:ptCount val="2"/>
                <c:pt idx="0">
                  <c:v>5</c:v>
                </c:pt>
                <c:pt idx="1">
                  <c:v>5</c:v>
                </c:pt>
              </c:numCache>
            </c:numRef>
          </c:yVal>
        </c:ser>
        <c:ser>
          <c:idx val="4"/>
          <c:order val="2"/>
          <c:spPr>
            <a:ln w="28575">
              <a:solidFill>
                <a:sysClr val="windowText" lastClr="000000">
                  <a:alpha val="20000"/>
                </a:sysClr>
              </a:solidFill>
              <a:prstDash val="sysDash"/>
            </a:ln>
          </c:spPr>
          <c:marker>
            <c:symbol val="none"/>
          </c:marker>
          <c:xVal>
            <c:numRef>
              <c:f>'Summary Data-English'!$K$115:$K$116</c:f>
              <c:numCache>
                <c:formatCode>0.00</c:formatCode>
                <c:ptCount val="2"/>
                <c:pt idx="0">
                  <c:v>0</c:v>
                </c:pt>
                <c:pt idx="1">
                  <c:v>800</c:v>
                </c:pt>
              </c:numCache>
            </c:numRef>
          </c:xVal>
          <c:yVal>
            <c:numRef>
              <c:f>'Summary Data-English'!$L$115:$L$116</c:f>
              <c:numCache>
                <c:formatCode>General</c:formatCode>
                <c:ptCount val="2"/>
                <c:pt idx="0">
                  <c:v>-5</c:v>
                </c:pt>
                <c:pt idx="1">
                  <c:v>-5</c:v>
                </c:pt>
              </c:numCache>
            </c:numRef>
          </c:yVal>
        </c:ser>
        <c:axId val="40186240"/>
        <c:axId val="40188160"/>
      </c:scatterChart>
      <c:valAx>
        <c:axId val="40186240"/>
        <c:scaling>
          <c:orientation val="minMax"/>
          <c:max val="800"/>
        </c:scaling>
        <c:axPos val="b"/>
        <c:title>
          <c:tx>
            <c:rich>
              <a:bodyPr/>
              <a:lstStyle/>
              <a:p>
                <a:pPr>
                  <a:defRPr sz="1600"/>
                </a:pPr>
                <a:r>
                  <a:rPr lang="en-US" sz="1600"/>
                  <a:t>Discharge, in cubic feet per second</a:t>
                </a:r>
              </a:p>
            </c:rich>
          </c:tx>
          <c:layout/>
        </c:title>
        <c:numFmt formatCode="0.00" sourceLinked="1"/>
        <c:tickLblPos val="nextTo"/>
        <c:txPr>
          <a:bodyPr/>
          <a:lstStyle/>
          <a:p>
            <a:pPr>
              <a:defRPr sz="1200" b="1"/>
            </a:pPr>
            <a:endParaRPr lang="en-US"/>
          </a:p>
        </c:txPr>
        <c:crossAx val="40188160"/>
        <c:crossesAt val="-50"/>
        <c:crossBetween val="midCat"/>
      </c:valAx>
      <c:valAx>
        <c:axId val="40188160"/>
        <c:scaling>
          <c:orientation val="minMax"/>
          <c:max val="50"/>
          <c:min val="-50"/>
        </c:scaling>
        <c:axPos val="l"/>
        <c:majorGridlines/>
        <c:title>
          <c:tx>
            <c:rich>
              <a:bodyPr rot="-5400000" vert="horz"/>
              <a:lstStyle/>
              <a:p>
                <a:pPr>
                  <a:defRPr sz="1600"/>
                </a:pPr>
                <a:r>
                  <a:rPr lang="en-US" sz="1600"/>
                  <a:t>Difference,</a:t>
                </a:r>
                <a:r>
                  <a:rPr lang="en-US" sz="1600" baseline="0"/>
                  <a:t> in </a:t>
                </a:r>
                <a:r>
                  <a:rPr lang="en-US" sz="1600"/>
                  <a:t>%</a:t>
                </a:r>
              </a:p>
            </c:rich>
          </c:tx>
          <c:layout/>
        </c:title>
        <c:numFmt formatCode="0.00" sourceLinked="1"/>
        <c:majorTickMark val="in"/>
        <c:tickLblPos val="nextTo"/>
        <c:txPr>
          <a:bodyPr/>
          <a:lstStyle/>
          <a:p>
            <a:pPr>
              <a:defRPr sz="1200" b="1"/>
            </a:pPr>
            <a:endParaRPr lang="en-US"/>
          </a:p>
        </c:txPr>
        <c:crossAx val="40186240"/>
        <c:crosses val="autoZero"/>
        <c:crossBetween val="midCat"/>
      </c:valAx>
      <c:spPr>
        <a:ln w="22225">
          <a:solidFill>
            <a:schemeClr val="tx1"/>
          </a:solidFill>
        </a:ln>
      </c:spPr>
    </c:plotArea>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dirty="0"/>
              <a:t>Velocity vs. Velocity Plot</a:t>
            </a:r>
          </a:p>
        </c:rich>
      </c:tx>
      <c:layout/>
    </c:title>
    <c:plotArea>
      <c:layout/>
      <c:scatterChart>
        <c:scatterStyle val="lineMarker"/>
        <c:ser>
          <c:idx val="0"/>
          <c:order val="0"/>
          <c:spPr>
            <a:ln w="28575">
              <a:noFill/>
            </a:ln>
          </c:spPr>
          <c:marker>
            <c:spPr>
              <a:solidFill>
                <a:srgbClr val="FFFF00"/>
              </a:solidFill>
              <a:ln>
                <a:solidFill>
                  <a:schemeClr val="bg2"/>
                </a:solidFill>
              </a:ln>
            </c:spPr>
          </c:marker>
          <c:trendline>
            <c:spPr>
              <a:ln w="12700">
                <a:solidFill>
                  <a:prstClr val="white">
                    <a:alpha val="0"/>
                  </a:prstClr>
                </a:solidFill>
                <a:prstDash val="lgDash"/>
              </a:ln>
            </c:spPr>
            <c:trendlineType val="linear"/>
          </c:trendline>
          <c:xVal>
            <c:numRef>
              <c:f>'Summary Data-English'!$I$2:$I$44</c:f>
              <c:numCache>
                <c:formatCode>0.00</c:formatCode>
                <c:ptCount val="43"/>
                <c:pt idx="0">
                  <c:v>0.41240157480314971</c:v>
                </c:pt>
                <c:pt idx="1">
                  <c:v>1.8871391076115485</c:v>
                </c:pt>
                <c:pt idx="2">
                  <c:v>2.2923228346456686</c:v>
                </c:pt>
                <c:pt idx="3">
                  <c:v>0.8087270341207351</c:v>
                </c:pt>
                <c:pt idx="4">
                  <c:v>1.4166666666666663</c:v>
                </c:pt>
                <c:pt idx="5">
                  <c:v>0.6837270341207351</c:v>
                </c:pt>
                <c:pt idx="6">
                  <c:v>0.75820209973753261</c:v>
                </c:pt>
                <c:pt idx="7">
                  <c:v>0.77362204724409489</c:v>
                </c:pt>
                <c:pt idx="8">
                  <c:v>0.51345144356955408</c:v>
                </c:pt>
                <c:pt idx="9">
                  <c:v>8.4973753280839892E-2</c:v>
                </c:pt>
                <c:pt idx="10">
                  <c:v>4.3307086614173242E-2</c:v>
                </c:pt>
                <c:pt idx="11">
                  <c:v>0.12565616797900256</c:v>
                </c:pt>
                <c:pt idx="12">
                  <c:v>0.28018372703412081</c:v>
                </c:pt>
                <c:pt idx="13">
                  <c:v>0.35761154855643035</c:v>
                </c:pt>
                <c:pt idx="14">
                  <c:v>0.21456692913385828</c:v>
                </c:pt>
                <c:pt idx="15">
                  <c:v>8.7598425196850488E-2</c:v>
                </c:pt>
                <c:pt idx="16">
                  <c:v>1.9668635170603674</c:v>
                </c:pt>
                <c:pt idx="17">
                  <c:v>0.99803149606299224</c:v>
                </c:pt>
                <c:pt idx="18">
                  <c:v>0.3487532808398951</c:v>
                </c:pt>
                <c:pt idx="19">
                  <c:v>0.56824146981627299</c:v>
                </c:pt>
                <c:pt idx="20">
                  <c:v>0.43799212598425219</c:v>
                </c:pt>
                <c:pt idx="21">
                  <c:v>2.0941601049868765</c:v>
                </c:pt>
                <c:pt idx="22">
                  <c:v>0.97670603674540701</c:v>
                </c:pt>
                <c:pt idx="23">
                  <c:v>0.46062992125984287</c:v>
                </c:pt>
                <c:pt idx="24">
                  <c:v>1.2253937007874012</c:v>
                </c:pt>
                <c:pt idx="25">
                  <c:v>2.0426509186351707</c:v>
                </c:pt>
                <c:pt idx="26">
                  <c:v>0.39238845144356976</c:v>
                </c:pt>
                <c:pt idx="27">
                  <c:v>0.46259842519685046</c:v>
                </c:pt>
                <c:pt idx="28">
                  <c:v>1.9665354330708666</c:v>
                </c:pt>
                <c:pt idx="29">
                  <c:v>0.85137795275590555</c:v>
                </c:pt>
                <c:pt idx="30">
                  <c:v>2.4934383202099741E-2</c:v>
                </c:pt>
                <c:pt idx="31">
                  <c:v>1.4658792650918631</c:v>
                </c:pt>
                <c:pt idx="32">
                  <c:v>0.79691601049868765</c:v>
                </c:pt>
                <c:pt idx="33">
                  <c:v>0.60006561679790049</c:v>
                </c:pt>
                <c:pt idx="34">
                  <c:v>0.48851706036745429</c:v>
                </c:pt>
                <c:pt idx="35">
                  <c:v>1.4596456692913387</c:v>
                </c:pt>
              </c:numCache>
            </c:numRef>
          </c:xVal>
          <c:yVal>
            <c:numRef>
              <c:f>'Summary Data-English'!$Q$2:$Q$44</c:f>
              <c:numCache>
                <c:formatCode>0.00</c:formatCode>
                <c:ptCount val="43"/>
                <c:pt idx="0">
                  <c:v>0.452755905511811</c:v>
                </c:pt>
                <c:pt idx="1">
                  <c:v>1.853674540682414</c:v>
                </c:pt>
                <c:pt idx="2">
                  <c:v>2.293307086614174</c:v>
                </c:pt>
                <c:pt idx="3">
                  <c:v>0.82020997375328109</c:v>
                </c:pt>
                <c:pt idx="5">
                  <c:v>0.68897637795275568</c:v>
                </c:pt>
                <c:pt idx="6">
                  <c:v>0.74803149606299235</c:v>
                </c:pt>
                <c:pt idx="8">
                  <c:v>0.49540682414698173</c:v>
                </c:pt>
                <c:pt idx="9">
                  <c:v>7.217847769028872E-2</c:v>
                </c:pt>
                <c:pt idx="10">
                  <c:v>2.9527559055118099E-2</c:v>
                </c:pt>
                <c:pt idx="11">
                  <c:v>0.12139107611548559</c:v>
                </c:pt>
                <c:pt idx="12">
                  <c:v>0.28871391076115477</c:v>
                </c:pt>
                <c:pt idx="13">
                  <c:v>0.36745406824146992</c:v>
                </c:pt>
                <c:pt idx="14">
                  <c:v>0.21653543307086628</c:v>
                </c:pt>
                <c:pt idx="15">
                  <c:v>8.2020997375328114E-2</c:v>
                </c:pt>
                <c:pt idx="16">
                  <c:v>1.7158792650918631</c:v>
                </c:pt>
                <c:pt idx="17">
                  <c:v>1.0236220472440936</c:v>
                </c:pt>
                <c:pt idx="18">
                  <c:v>0.3543307086614173</c:v>
                </c:pt>
                <c:pt idx="19">
                  <c:v>0.52821522309711288</c:v>
                </c:pt>
                <c:pt idx="20">
                  <c:v>0.39370078740157488</c:v>
                </c:pt>
                <c:pt idx="21">
                  <c:v>2.1916010498687664</c:v>
                </c:pt>
                <c:pt idx="22">
                  <c:v>1.056430446194226</c:v>
                </c:pt>
                <c:pt idx="23">
                  <c:v>0.45603674540682421</c:v>
                </c:pt>
                <c:pt idx="24">
                  <c:v>1.1975065616797904</c:v>
                </c:pt>
                <c:pt idx="25">
                  <c:v>2.106299212598425</c:v>
                </c:pt>
                <c:pt idx="26">
                  <c:v>0.41666666666666685</c:v>
                </c:pt>
                <c:pt idx="27">
                  <c:v>0.41994750656167978</c:v>
                </c:pt>
                <c:pt idx="28">
                  <c:v>1.9685039370078741</c:v>
                </c:pt>
                <c:pt idx="29">
                  <c:v>0.83661417322834664</c:v>
                </c:pt>
                <c:pt idx="30">
                  <c:v>1.3123359580052497E-2</c:v>
                </c:pt>
                <c:pt idx="31">
                  <c:v>1.4501312335958001</c:v>
                </c:pt>
                <c:pt idx="32">
                  <c:v>0.76443569553805801</c:v>
                </c:pt>
                <c:pt idx="33">
                  <c:v>0.57414698162729649</c:v>
                </c:pt>
                <c:pt idx="34">
                  <c:v>0.43963254593175866</c:v>
                </c:pt>
                <c:pt idx="35">
                  <c:v>1.4435695538057738</c:v>
                </c:pt>
              </c:numCache>
            </c:numRef>
          </c:yVal>
        </c:ser>
        <c:ser>
          <c:idx val="1"/>
          <c:order val="1"/>
          <c:spPr>
            <a:ln w="28575">
              <a:solidFill>
                <a:sysClr val="windowText" lastClr="000000">
                  <a:alpha val="50000"/>
                </a:sysClr>
              </a:solidFill>
            </a:ln>
          </c:spPr>
          <c:marker>
            <c:symbol val="none"/>
          </c:marker>
          <c:xVal>
            <c:numRef>
              <c:f>'Summary Data-English'!$K$118:$K$119</c:f>
              <c:numCache>
                <c:formatCode>0.00</c:formatCode>
                <c:ptCount val="2"/>
                <c:pt idx="0">
                  <c:v>0</c:v>
                </c:pt>
                <c:pt idx="1">
                  <c:v>2.5</c:v>
                </c:pt>
              </c:numCache>
            </c:numRef>
          </c:xVal>
          <c:yVal>
            <c:numRef>
              <c:f>'Summary Data-English'!$L$118:$L$119</c:f>
              <c:numCache>
                <c:formatCode>General</c:formatCode>
                <c:ptCount val="2"/>
                <c:pt idx="0">
                  <c:v>0</c:v>
                </c:pt>
                <c:pt idx="1">
                  <c:v>2.5</c:v>
                </c:pt>
              </c:numCache>
            </c:numRef>
          </c:yVal>
        </c:ser>
        <c:axId val="51543040"/>
        <c:axId val="51549312"/>
      </c:scatterChart>
      <c:valAx>
        <c:axId val="51543040"/>
        <c:scaling>
          <c:orientation val="minMax"/>
          <c:max val="2.5"/>
        </c:scaling>
        <c:axPos val="b"/>
        <c:title>
          <c:tx>
            <c:rich>
              <a:bodyPr/>
              <a:lstStyle/>
              <a:p>
                <a:pPr>
                  <a:defRPr sz="1400" b="1"/>
                </a:pPr>
                <a:r>
                  <a:rPr lang="en-US" sz="1400" b="1"/>
                  <a:t>FlowTracker Velocity,</a:t>
                </a:r>
                <a:r>
                  <a:rPr lang="en-US" sz="1400" b="1" baseline="0"/>
                  <a:t> in feet per second</a:t>
                </a:r>
                <a:endParaRPr lang="en-US" sz="1400" b="1"/>
              </a:p>
            </c:rich>
          </c:tx>
          <c:layout/>
        </c:title>
        <c:numFmt formatCode="0.00" sourceLinked="1"/>
        <c:tickLblPos val="nextTo"/>
        <c:crossAx val="51549312"/>
        <c:crosses val="autoZero"/>
        <c:crossBetween val="midCat"/>
      </c:valAx>
      <c:valAx>
        <c:axId val="51549312"/>
        <c:scaling>
          <c:orientation val="minMax"/>
          <c:max val="2.5"/>
        </c:scaling>
        <c:axPos val="l"/>
        <c:majorGridlines/>
        <c:title>
          <c:tx>
            <c:rich>
              <a:bodyPr rot="-5400000" vert="horz"/>
              <a:lstStyle/>
              <a:p>
                <a:pPr>
                  <a:defRPr sz="1400"/>
                </a:pPr>
                <a:r>
                  <a:rPr lang="en-US" sz="1400"/>
                  <a:t>OTT ADC Velocity,</a:t>
                </a:r>
                <a:r>
                  <a:rPr lang="en-US" sz="1400" baseline="0"/>
                  <a:t> in feet per second</a:t>
                </a:r>
                <a:endParaRPr lang="en-US" sz="1400"/>
              </a:p>
            </c:rich>
          </c:tx>
          <c:layout/>
        </c:title>
        <c:numFmt formatCode="0.00" sourceLinked="1"/>
        <c:tickLblPos val="nextTo"/>
        <c:crossAx val="51543040"/>
        <c:crosses val="autoZero"/>
        <c:crossBetween val="midCat"/>
      </c:valAx>
    </c:plotArea>
    <c:plotVisOnly val="1"/>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a:t>Depth vs. Depth Plot</a:t>
            </a:r>
          </a:p>
        </c:rich>
      </c:tx>
      <c:layout/>
    </c:title>
    <c:plotArea>
      <c:layout/>
      <c:scatterChart>
        <c:scatterStyle val="lineMarker"/>
        <c:ser>
          <c:idx val="0"/>
          <c:order val="0"/>
          <c:spPr>
            <a:ln w="28575">
              <a:noFill/>
            </a:ln>
          </c:spPr>
          <c:marker>
            <c:spPr>
              <a:solidFill>
                <a:srgbClr val="FFFF00"/>
              </a:solidFill>
              <a:ln>
                <a:solidFill>
                  <a:schemeClr val="bg2"/>
                </a:solidFill>
              </a:ln>
            </c:spPr>
          </c:marker>
          <c:xVal>
            <c:numRef>
              <c:f>'Summary Data-English'!$H$2:$H$44</c:f>
              <c:numCache>
                <c:formatCode>0.00</c:formatCode>
                <c:ptCount val="43"/>
                <c:pt idx="0">
                  <c:v>0.3248031496062993</c:v>
                </c:pt>
                <c:pt idx="1">
                  <c:v>1.6961942257217852</c:v>
                </c:pt>
                <c:pt idx="2">
                  <c:v>1.5846456692913391</c:v>
                </c:pt>
                <c:pt idx="3">
                  <c:v>1.0072178477690288</c:v>
                </c:pt>
                <c:pt idx="4">
                  <c:v>1.7158792650918631</c:v>
                </c:pt>
                <c:pt idx="5">
                  <c:v>0.96784776902887171</c:v>
                </c:pt>
                <c:pt idx="6">
                  <c:v>2.0341207349081372</c:v>
                </c:pt>
                <c:pt idx="7">
                  <c:v>2.0800524934383189</c:v>
                </c:pt>
                <c:pt idx="8">
                  <c:v>0.90223097112860873</c:v>
                </c:pt>
                <c:pt idx="9">
                  <c:v>1.0236220472440936</c:v>
                </c:pt>
                <c:pt idx="10">
                  <c:v>0.964566929133858</c:v>
                </c:pt>
                <c:pt idx="11">
                  <c:v>1.6502624671916015</c:v>
                </c:pt>
                <c:pt idx="12">
                  <c:v>0.47572178477690291</c:v>
                </c:pt>
                <c:pt idx="13">
                  <c:v>1.0958005249343836</c:v>
                </c:pt>
                <c:pt idx="14">
                  <c:v>1.0597112860892384</c:v>
                </c:pt>
                <c:pt idx="15">
                  <c:v>1.3549868766404201</c:v>
                </c:pt>
                <c:pt idx="16">
                  <c:v>1.3221784776902894</c:v>
                </c:pt>
                <c:pt idx="17">
                  <c:v>2.0964566929133843</c:v>
                </c:pt>
                <c:pt idx="18">
                  <c:v>0.94488188976377963</c:v>
                </c:pt>
                <c:pt idx="19">
                  <c:v>0.74803149606299235</c:v>
                </c:pt>
                <c:pt idx="20">
                  <c:v>0.62664041994750685</c:v>
                </c:pt>
                <c:pt idx="21">
                  <c:v>1.0465879265091869</c:v>
                </c:pt>
                <c:pt idx="22">
                  <c:v>1.420603674540682</c:v>
                </c:pt>
                <c:pt idx="23">
                  <c:v>0.73490813648293962</c:v>
                </c:pt>
                <c:pt idx="24">
                  <c:v>1.1187664041994752</c:v>
                </c:pt>
                <c:pt idx="25">
                  <c:v>2.3818897637795278</c:v>
                </c:pt>
                <c:pt idx="26">
                  <c:v>0.60367454068241488</c:v>
                </c:pt>
                <c:pt idx="27">
                  <c:v>0.61351706036745379</c:v>
                </c:pt>
                <c:pt idx="28">
                  <c:v>0.72178477690288734</c:v>
                </c:pt>
                <c:pt idx="29">
                  <c:v>1.3123359580052498</c:v>
                </c:pt>
                <c:pt idx="30">
                  <c:v>0.68897637795275568</c:v>
                </c:pt>
                <c:pt idx="31">
                  <c:v>1.7125984251968505</c:v>
                </c:pt>
                <c:pt idx="32">
                  <c:v>0.93832020997375332</c:v>
                </c:pt>
                <c:pt idx="33">
                  <c:v>1.545275590551181</c:v>
                </c:pt>
                <c:pt idx="34">
                  <c:v>0.8464566929133861</c:v>
                </c:pt>
                <c:pt idx="35">
                  <c:v>1.8241469816272973</c:v>
                </c:pt>
              </c:numCache>
            </c:numRef>
          </c:xVal>
          <c:yVal>
            <c:numRef>
              <c:f>'Summary Data-English'!$P$2:$P$44</c:f>
              <c:numCache>
                <c:formatCode>0.00</c:formatCode>
                <c:ptCount val="43"/>
                <c:pt idx="0">
                  <c:v>0.33464566929133865</c:v>
                </c:pt>
                <c:pt idx="1">
                  <c:v>1.7093175853018376</c:v>
                </c:pt>
                <c:pt idx="2">
                  <c:v>1.5682414698162739</c:v>
                </c:pt>
                <c:pt idx="3">
                  <c:v>1.0104986876640414</c:v>
                </c:pt>
                <c:pt idx="5">
                  <c:v>0.95472440944881931</c:v>
                </c:pt>
                <c:pt idx="6">
                  <c:v>2.047244094488188</c:v>
                </c:pt>
                <c:pt idx="8">
                  <c:v>0.90223097112860873</c:v>
                </c:pt>
                <c:pt idx="9">
                  <c:v>1.0367454068241471</c:v>
                </c:pt>
                <c:pt idx="10">
                  <c:v>0.95472440944881931</c:v>
                </c:pt>
                <c:pt idx="11">
                  <c:v>1.6502624671916015</c:v>
                </c:pt>
                <c:pt idx="12">
                  <c:v>0.49540682414698173</c:v>
                </c:pt>
                <c:pt idx="13">
                  <c:v>1.0925196850393695</c:v>
                </c:pt>
                <c:pt idx="14">
                  <c:v>1.0367454068241471</c:v>
                </c:pt>
                <c:pt idx="15">
                  <c:v>1.34514435695538</c:v>
                </c:pt>
                <c:pt idx="16">
                  <c:v>1.4895013123359571</c:v>
                </c:pt>
                <c:pt idx="17">
                  <c:v>2.0800524934383189</c:v>
                </c:pt>
                <c:pt idx="18">
                  <c:v>0.95144356955380582</c:v>
                </c:pt>
                <c:pt idx="19">
                  <c:v>0.72506561679790049</c:v>
                </c:pt>
                <c:pt idx="20">
                  <c:v>0.61351706036745379</c:v>
                </c:pt>
                <c:pt idx="21">
                  <c:v>1.0170603674540675</c:v>
                </c:pt>
                <c:pt idx="22">
                  <c:v>1.4009186351706038</c:v>
                </c:pt>
                <c:pt idx="23">
                  <c:v>0.73490813648293962</c:v>
                </c:pt>
                <c:pt idx="24">
                  <c:v>1.0990813648293962</c:v>
                </c:pt>
                <c:pt idx="25">
                  <c:v>2.4278215223097122</c:v>
                </c:pt>
                <c:pt idx="26">
                  <c:v>0.67257217847769024</c:v>
                </c:pt>
                <c:pt idx="27">
                  <c:v>0.6233595800524937</c:v>
                </c:pt>
                <c:pt idx="28">
                  <c:v>0.7316272965879268</c:v>
                </c:pt>
                <c:pt idx="29">
                  <c:v>1.3254593175853018</c:v>
                </c:pt>
                <c:pt idx="30">
                  <c:v>0.68897637795275568</c:v>
                </c:pt>
                <c:pt idx="31">
                  <c:v>1.7585301837270342</c:v>
                </c:pt>
                <c:pt idx="32">
                  <c:v>0.95800524934383224</c:v>
                </c:pt>
                <c:pt idx="33">
                  <c:v>1.5912073490813647</c:v>
                </c:pt>
                <c:pt idx="34">
                  <c:v>0.90551181102362199</c:v>
                </c:pt>
                <c:pt idx="35">
                  <c:v>1.820866141732284</c:v>
                </c:pt>
              </c:numCache>
            </c:numRef>
          </c:yVal>
        </c:ser>
        <c:ser>
          <c:idx val="1"/>
          <c:order val="1"/>
          <c:tx>
            <c:strRef>
              <c:f>'Summary Data-English'!$K$118:$K$119</c:f>
              <c:strCache>
                <c:ptCount val="1"/>
                <c:pt idx="0">
                  <c:v>0.00 2.50</c:v>
                </c:pt>
              </c:strCache>
            </c:strRef>
          </c:tx>
          <c:spPr>
            <a:ln w="28575">
              <a:solidFill>
                <a:sysClr val="windowText" lastClr="000000">
                  <a:alpha val="50000"/>
                </a:sysClr>
              </a:solidFill>
            </a:ln>
          </c:spPr>
          <c:marker>
            <c:symbol val="none"/>
          </c:marker>
          <c:xVal>
            <c:numRef>
              <c:f>'Summary Data-English'!$K$118:$K$119</c:f>
              <c:numCache>
                <c:formatCode>0.00</c:formatCode>
                <c:ptCount val="2"/>
                <c:pt idx="0">
                  <c:v>0</c:v>
                </c:pt>
                <c:pt idx="1">
                  <c:v>2.5</c:v>
                </c:pt>
              </c:numCache>
            </c:numRef>
          </c:xVal>
          <c:yVal>
            <c:numRef>
              <c:f>'Summary Data-English'!$L$118:$L$119</c:f>
              <c:numCache>
                <c:formatCode>General</c:formatCode>
                <c:ptCount val="2"/>
                <c:pt idx="0">
                  <c:v>0</c:v>
                </c:pt>
                <c:pt idx="1">
                  <c:v>2.5</c:v>
                </c:pt>
              </c:numCache>
            </c:numRef>
          </c:yVal>
        </c:ser>
        <c:axId val="51563520"/>
        <c:axId val="51733632"/>
      </c:scatterChart>
      <c:valAx>
        <c:axId val="51563520"/>
        <c:scaling>
          <c:orientation val="minMax"/>
          <c:max val="2.5"/>
        </c:scaling>
        <c:axPos val="b"/>
        <c:title>
          <c:tx>
            <c:rich>
              <a:bodyPr/>
              <a:lstStyle/>
              <a:p>
                <a:pPr>
                  <a:defRPr sz="1400" b="1"/>
                </a:pPr>
                <a:r>
                  <a:rPr lang="en-US" sz="1400" b="1"/>
                  <a:t>FlowTracker Depth, in feet</a:t>
                </a:r>
              </a:p>
            </c:rich>
          </c:tx>
          <c:layout/>
        </c:title>
        <c:numFmt formatCode="0.00" sourceLinked="1"/>
        <c:tickLblPos val="nextTo"/>
        <c:crossAx val="51733632"/>
        <c:crosses val="autoZero"/>
        <c:crossBetween val="midCat"/>
      </c:valAx>
      <c:valAx>
        <c:axId val="51733632"/>
        <c:scaling>
          <c:orientation val="minMax"/>
          <c:max val="2.5"/>
        </c:scaling>
        <c:axPos val="l"/>
        <c:majorGridlines/>
        <c:title>
          <c:tx>
            <c:rich>
              <a:bodyPr rot="-5400000" vert="horz"/>
              <a:lstStyle/>
              <a:p>
                <a:pPr>
                  <a:defRPr sz="1400"/>
                </a:pPr>
                <a:r>
                  <a:rPr lang="en-US" sz="1400"/>
                  <a:t>OTT ADC Depth, in feet</a:t>
                </a:r>
              </a:p>
            </c:rich>
          </c:tx>
          <c:layout/>
        </c:title>
        <c:numFmt formatCode="0.00" sourceLinked="1"/>
        <c:tickLblPos val="nextTo"/>
        <c:crossAx val="51563520"/>
        <c:crosses val="autoZero"/>
        <c:crossBetween val="midCat"/>
      </c:valAx>
    </c:plotArea>
    <c:plotVisOnly val="1"/>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600" b="1" i="0" u="none" strike="noStrike" baseline="0">
                <a:solidFill>
                  <a:schemeClr val="tx1"/>
                </a:solidFill>
                <a:latin typeface="Arial"/>
                <a:ea typeface="Arial"/>
                <a:cs typeface="Arial"/>
              </a:defRPr>
            </a:pPr>
            <a:r>
              <a:rPr lang="en-US" sz="1600">
                <a:solidFill>
                  <a:schemeClr val="tx1"/>
                </a:solidFill>
              </a:rPr>
              <a:t>ADC Tow Tank Testing (tow speeds 0.10 ft/s to 8 ft/s)</a:t>
            </a:r>
          </a:p>
          <a:p>
            <a:pPr>
              <a:defRPr sz="1600" b="1" i="0" u="none" strike="noStrike" baseline="0">
                <a:solidFill>
                  <a:schemeClr val="tx1"/>
                </a:solidFill>
                <a:latin typeface="Arial"/>
                <a:ea typeface="Arial"/>
                <a:cs typeface="Arial"/>
              </a:defRPr>
            </a:pPr>
            <a:r>
              <a:rPr lang="en-US" sz="1600">
                <a:solidFill>
                  <a:schemeClr val="tx1"/>
                </a:solidFill>
              </a:rPr>
              <a:t>2010-03-10;</a:t>
            </a:r>
            <a:r>
              <a:rPr lang="en-US" sz="1600" baseline="0">
                <a:solidFill>
                  <a:schemeClr val="tx1"/>
                </a:solidFill>
              </a:rPr>
              <a:t> 1020 and 250176</a:t>
            </a:r>
          </a:p>
          <a:p>
            <a:pPr>
              <a:defRPr sz="1600" b="1" i="0" u="none" strike="noStrike" baseline="0">
                <a:solidFill>
                  <a:schemeClr val="tx1"/>
                </a:solidFill>
                <a:latin typeface="Arial"/>
                <a:ea typeface="Arial"/>
                <a:cs typeface="Arial"/>
              </a:defRPr>
            </a:pPr>
            <a:r>
              <a:rPr lang="en-US" sz="1600" baseline="0">
                <a:solidFill>
                  <a:schemeClr val="tx1"/>
                </a:solidFill>
              </a:rPr>
              <a:t>2010-03-11; 1028 and 1029</a:t>
            </a:r>
            <a:endParaRPr lang="en-US" sz="1600">
              <a:solidFill>
                <a:schemeClr val="tx1"/>
              </a:solidFill>
            </a:endParaRPr>
          </a:p>
        </c:rich>
      </c:tx>
      <c:layout>
        <c:manualLayout>
          <c:xMode val="edge"/>
          <c:yMode val="edge"/>
          <c:x val="0.1993636699963004"/>
          <c:y val="4.3644298963447896E-3"/>
        </c:manualLayout>
      </c:layout>
      <c:overlay val="1"/>
      <c:spPr>
        <a:noFill/>
        <a:ln w="25400">
          <a:noFill/>
        </a:ln>
      </c:spPr>
    </c:title>
    <c:plotArea>
      <c:layout>
        <c:manualLayout>
          <c:layoutTarget val="inner"/>
          <c:xMode val="edge"/>
          <c:yMode val="edge"/>
          <c:x val="8.4350721420643732E-2"/>
          <c:y val="0.12111292962356793"/>
          <c:w val="0.8923418423973366"/>
          <c:h val="0.72667757774140762"/>
        </c:manualLayout>
      </c:layout>
      <c:scatterChart>
        <c:scatterStyle val="lineMarker"/>
        <c:ser>
          <c:idx val="4"/>
          <c:order val="0"/>
          <c:tx>
            <c:v>Accuracy Limits</c:v>
          </c:tx>
          <c:spPr>
            <a:ln w="38100">
              <a:solidFill>
                <a:srgbClr val="FF0000"/>
              </a:solidFill>
              <a:prstDash val="lgDash"/>
            </a:ln>
          </c:spPr>
          <c:marker>
            <c:symbol val="none"/>
          </c:marker>
          <c:xVal>
            <c:numRef>
              <c:f>'[1]Data Summary (EB) (2010)'!$Y$27:$Y$49</c:f>
              <c:numCache>
                <c:formatCode>General</c:formatCode>
                <c:ptCount val="23"/>
                <c:pt idx="0">
                  <c:v>0.1</c:v>
                </c:pt>
                <c:pt idx="1">
                  <c:v>0.2</c:v>
                </c:pt>
                <c:pt idx="2">
                  <c:v>0.25</c:v>
                </c:pt>
                <c:pt idx="3">
                  <c:v>0.5</c:v>
                </c:pt>
                <c:pt idx="4">
                  <c:v>0.75000000000000044</c:v>
                </c:pt>
                <c:pt idx="5">
                  <c:v>1.1000000000000001</c:v>
                </c:pt>
                <c:pt idx="6">
                  <c:v>1.5</c:v>
                </c:pt>
                <c:pt idx="7">
                  <c:v>2.2000000000000002</c:v>
                </c:pt>
                <c:pt idx="8">
                  <c:v>3</c:v>
                </c:pt>
                <c:pt idx="9">
                  <c:v>5</c:v>
                </c:pt>
                <c:pt idx="10">
                  <c:v>8</c:v>
                </c:pt>
                <c:pt idx="12">
                  <c:v>8</c:v>
                </c:pt>
                <c:pt idx="13">
                  <c:v>5</c:v>
                </c:pt>
                <c:pt idx="14">
                  <c:v>3</c:v>
                </c:pt>
                <c:pt idx="15">
                  <c:v>2.2000000000000002</c:v>
                </c:pt>
                <c:pt idx="16">
                  <c:v>1.5</c:v>
                </c:pt>
                <c:pt idx="17">
                  <c:v>1.1000000000000001</c:v>
                </c:pt>
                <c:pt idx="18">
                  <c:v>0.75000000000000044</c:v>
                </c:pt>
                <c:pt idx="19">
                  <c:v>0.5</c:v>
                </c:pt>
                <c:pt idx="20">
                  <c:v>0.25</c:v>
                </c:pt>
                <c:pt idx="21">
                  <c:v>0.2</c:v>
                </c:pt>
                <c:pt idx="22">
                  <c:v>0.1</c:v>
                </c:pt>
              </c:numCache>
            </c:numRef>
          </c:xVal>
          <c:yVal>
            <c:numRef>
              <c:f>'[1]Data Summary (EB) (2010)'!$AA$27:$AA$49</c:f>
              <c:numCache>
                <c:formatCode>General</c:formatCode>
                <c:ptCount val="23"/>
                <c:pt idx="0">
                  <c:v>9.2021000000000006E-2</c:v>
                </c:pt>
                <c:pt idx="1">
                  <c:v>5.1010500000000014E-2</c:v>
                </c:pt>
                <c:pt idx="2">
                  <c:v>4.2808400000000024E-2</c:v>
                </c:pt>
                <c:pt idx="3">
                  <c:v>2.6404200000000027E-2</c:v>
                </c:pt>
                <c:pt idx="4">
                  <c:v>2.0936133333333332E-2</c:v>
                </c:pt>
                <c:pt idx="5">
                  <c:v>1.7456454545454542E-2</c:v>
                </c:pt>
                <c:pt idx="6">
                  <c:v>1.5468066666666676E-2</c:v>
                </c:pt>
                <c:pt idx="7">
                  <c:v>1.3728227272727284E-2</c:v>
                </c:pt>
                <c:pt idx="8">
                  <c:v>1.2734033333333335E-2</c:v>
                </c:pt>
                <c:pt idx="9">
                  <c:v>1.1640420000000018E-2</c:v>
                </c:pt>
                <c:pt idx="10">
                  <c:v>1.1025262499999999E-2</c:v>
                </c:pt>
                <c:pt idx="12">
                  <c:v>-1.1025262499999999E-2</c:v>
                </c:pt>
                <c:pt idx="13">
                  <c:v>-1.1640420000000018E-2</c:v>
                </c:pt>
                <c:pt idx="14">
                  <c:v>-1.2734033333333335E-2</c:v>
                </c:pt>
                <c:pt idx="15">
                  <c:v>-1.3728227272727284E-2</c:v>
                </c:pt>
                <c:pt idx="16">
                  <c:v>-1.5468066666666676E-2</c:v>
                </c:pt>
                <c:pt idx="17">
                  <c:v>-1.7456454545454542E-2</c:v>
                </c:pt>
                <c:pt idx="18">
                  <c:v>-2.0936133333333332E-2</c:v>
                </c:pt>
                <c:pt idx="19">
                  <c:v>-2.6404200000000027E-2</c:v>
                </c:pt>
                <c:pt idx="20">
                  <c:v>-4.2808400000000024E-2</c:v>
                </c:pt>
                <c:pt idx="21">
                  <c:v>-5.1010500000000014E-2</c:v>
                </c:pt>
                <c:pt idx="22">
                  <c:v>-9.2021000000000006E-2</c:v>
                </c:pt>
              </c:numCache>
            </c:numRef>
          </c:yVal>
        </c:ser>
        <c:ser>
          <c:idx val="0"/>
          <c:order val="1"/>
          <c:tx>
            <c:v>1020 Data</c:v>
          </c:tx>
          <c:spPr>
            <a:ln w="28575">
              <a:noFill/>
            </a:ln>
          </c:spPr>
          <c:marker>
            <c:symbol val="circle"/>
            <c:size val="5"/>
            <c:spPr>
              <a:solidFill>
                <a:srgbClr val="000000"/>
              </a:solidFill>
              <a:ln>
                <a:solidFill>
                  <a:srgbClr val="000000"/>
                </a:solidFill>
                <a:prstDash val="solid"/>
              </a:ln>
            </c:spPr>
          </c:marker>
          <c:xVal>
            <c:numRef>
              <c:f>'[1]Data Summary (EB) (2010)'!$B$3:$B$24</c:f>
              <c:numCache>
                <c:formatCode>General</c:formatCode>
                <c:ptCount val="22"/>
                <c:pt idx="0">
                  <c:v>9.744224422442245E-2</c:v>
                </c:pt>
                <c:pt idx="1">
                  <c:v>9.7739209865266047E-2</c:v>
                </c:pt>
                <c:pt idx="2">
                  <c:v>0.19885993485342038</c:v>
                </c:pt>
                <c:pt idx="3">
                  <c:v>0.19839080459770131</c:v>
                </c:pt>
                <c:pt idx="4">
                  <c:v>0.24657534246575349</c:v>
                </c:pt>
                <c:pt idx="5">
                  <c:v>0.24626506024096401</c:v>
                </c:pt>
                <c:pt idx="6">
                  <c:v>0.4962264150943399</c:v>
                </c:pt>
                <c:pt idx="7">
                  <c:v>0.49613636363636382</c:v>
                </c:pt>
                <c:pt idx="8">
                  <c:v>0.74295612009237888</c:v>
                </c:pt>
                <c:pt idx="9">
                  <c:v>0.74320170253014972</c:v>
                </c:pt>
                <c:pt idx="10">
                  <c:v>1.0906385900663769</c:v>
                </c:pt>
                <c:pt idx="11">
                  <c:v>1.0905747126436778</c:v>
                </c:pt>
                <c:pt idx="12">
                  <c:v>1.4842465753424658</c:v>
                </c:pt>
                <c:pt idx="13">
                  <c:v>1.4857808857808859</c:v>
                </c:pt>
                <c:pt idx="14">
                  <c:v>2.1770642201834862</c:v>
                </c:pt>
                <c:pt idx="15">
                  <c:v>2.1763200744359152</c:v>
                </c:pt>
                <c:pt idx="16">
                  <c:v>2.9696629213483137</c:v>
                </c:pt>
                <c:pt idx="17">
                  <c:v>2.9700564971751389</c:v>
                </c:pt>
                <c:pt idx="18">
                  <c:v>4.9467307692307694</c:v>
                </c:pt>
                <c:pt idx="19">
                  <c:v>4.9482617586912099</c:v>
                </c:pt>
                <c:pt idx="20">
                  <c:v>7.909950248756215</c:v>
                </c:pt>
                <c:pt idx="21">
                  <c:v>7.9097500000000034</c:v>
                </c:pt>
              </c:numCache>
            </c:numRef>
          </c:xVal>
          <c:yVal>
            <c:numRef>
              <c:f>'[1]Data Summary (EB) (2010)'!$D$3:$D$24</c:f>
              <c:numCache>
                <c:formatCode>General</c:formatCode>
                <c:ptCount val="22"/>
                <c:pt idx="0">
                  <c:v>-6.7472196443691141E-3</c:v>
                </c:pt>
                <c:pt idx="1">
                  <c:v>0.10352452356308378</c:v>
                </c:pt>
                <c:pt idx="2">
                  <c:v>-4.7638785864045886E-2</c:v>
                </c:pt>
                <c:pt idx="3">
                  <c:v>6.4999441019698428E-2</c:v>
                </c:pt>
                <c:pt idx="4">
                  <c:v>-6.661013344444458E-2</c:v>
                </c:pt>
                <c:pt idx="5">
                  <c:v>1.0170475489236582E-2</c:v>
                </c:pt>
                <c:pt idx="6">
                  <c:v>-1.3552456882129476E-2</c:v>
                </c:pt>
                <c:pt idx="7">
                  <c:v>9.2753559322032372E-3</c:v>
                </c:pt>
                <c:pt idx="8">
                  <c:v>-7.410005710289139E-3</c:v>
                </c:pt>
                <c:pt idx="9">
                  <c:v>1.5879407204899831E-2</c:v>
                </c:pt>
                <c:pt idx="10">
                  <c:v>-4.8180003112276723E-3</c:v>
                </c:pt>
                <c:pt idx="11">
                  <c:v>1.2387934728077934E-2</c:v>
                </c:pt>
                <c:pt idx="12">
                  <c:v>3.3523180433791145E-4</c:v>
                </c:pt>
                <c:pt idx="13">
                  <c:v>4.7674157656105763E-3</c:v>
                </c:pt>
                <c:pt idx="14">
                  <c:v>-7.0701459755550438E-4</c:v>
                </c:pt>
                <c:pt idx="15">
                  <c:v>5.7401168655409895E-3</c:v>
                </c:pt>
                <c:pt idx="16">
                  <c:v>1.3453030268624765E-4</c:v>
                </c:pt>
                <c:pt idx="17">
                  <c:v>2.6255153167207479E-3</c:v>
                </c:pt>
                <c:pt idx="18">
                  <c:v>-3.7372586401256168E-4</c:v>
                </c:pt>
                <c:pt idx="19">
                  <c:v>3.1625572922263597E-3</c:v>
                </c:pt>
                <c:pt idx="20">
                  <c:v>2.9956676960811711E-4</c:v>
                </c:pt>
                <c:pt idx="21">
                  <c:v>1.4033301937484506E-3</c:v>
                </c:pt>
              </c:numCache>
            </c:numRef>
          </c:yVal>
        </c:ser>
        <c:ser>
          <c:idx val="1"/>
          <c:order val="2"/>
          <c:tx>
            <c:v>1020 Mean</c:v>
          </c:tx>
          <c:spPr>
            <a:ln w="25400" cmpd="sng">
              <a:solidFill>
                <a:srgbClr val="000000"/>
              </a:solidFill>
              <a:prstDash val="solid"/>
            </a:ln>
          </c:spPr>
          <c:marker>
            <c:symbol val="none"/>
          </c:marker>
          <c:xVal>
            <c:numRef>
              <c:f>'[1]Data Summary (EB) (2010)'!$B$27:$B$37</c:f>
              <c:numCache>
                <c:formatCode>General</c:formatCode>
                <c:ptCount val="11"/>
                <c:pt idx="0">
                  <c:v>9.7590727044844255E-2</c:v>
                </c:pt>
                <c:pt idx="1">
                  <c:v>0.19862536972556069</c:v>
                </c:pt>
                <c:pt idx="2">
                  <c:v>0.24642020135335871</c:v>
                </c:pt>
                <c:pt idx="3">
                  <c:v>0.49618138936535205</c:v>
                </c:pt>
                <c:pt idx="4">
                  <c:v>0.74307891131126391</c:v>
                </c:pt>
                <c:pt idx="5">
                  <c:v>1.0906066513550274</c:v>
                </c:pt>
                <c:pt idx="6">
                  <c:v>1.485013730561676</c:v>
                </c:pt>
                <c:pt idx="7">
                  <c:v>2.1766921473096987</c:v>
                </c:pt>
                <c:pt idx="8">
                  <c:v>2.9698597092617267</c:v>
                </c:pt>
                <c:pt idx="9">
                  <c:v>4.9474962639609865</c:v>
                </c:pt>
                <c:pt idx="10">
                  <c:v>7.9098501243781127</c:v>
                </c:pt>
              </c:numCache>
            </c:numRef>
          </c:xVal>
          <c:yVal>
            <c:numRef>
              <c:f>'[1]Data Summary (EB) (2010)'!$D$27:$D$37</c:f>
              <c:numCache>
                <c:formatCode>General</c:formatCode>
                <c:ptCount val="11"/>
                <c:pt idx="0">
                  <c:v>4.8472540357056872E-2</c:v>
                </c:pt>
                <c:pt idx="1">
                  <c:v>8.6138179468376371E-3</c:v>
                </c:pt>
                <c:pt idx="2">
                  <c:v>-2.8243998727111086E-2</c:v>
                </c:pt>
                <c:pt idx="3">
                  <c:v>-2.1395862241217955E-3</c:v>
                </c:pt>
                <c:pt idx="4">
                  <c:v>4.2366249947544199E-3</c:v>
                </c:pt>
                <c:pt idx="5">
                  <c:v>3.7847152681897383E-3</c:v>
                </c:pt>
                <c:pt idx="6">
                  <c:v>2.5524686138024841E-3</c:v>
                </c:pt>
                <c:pt idx="7">
                  <c:v>2.5160001137821768E-3</c:v>
                </c:pt>
                <c:pt idx="8">
                  <c:v>1.3801053381377827E-3</c:v>
                </c:pt>
                <c:pt idx="9">
                  <c:v>1.3946892874434123E-3</c:v>
                </c:pt>
                <c:pt idx="10">
                  <c:v>8.5144149585519282E-4</c:v>
                </c:pt>
              </c:numCache>
            </c:numRef>
          </c:yVal>
        </c:ser>
        <c:ser>
          <c:idx val="2"/>
          <c:order val="3"/>
          <c:tx>
            <c:v>250176 Data</c:v>
          </c:tx>
          <c:spPr>
            <a:ln>
              <a:noFill/>
            </a:ln>
          </c:spPr>
          <c:marker>
            <c:symbol val="circle"/>
            <c:size val="5"/>
            <c:spPr>
              <a:solidFill>
                <a:srgbClr val="00B050"/>
              </a:solidFill>
              <a:ln>
                <a:solidFill>
                  <a:srgbClr val="00B050"/>
                </a:solidFill>
              </a:ln>
            </c:spPr>
          </c:marker>
          <c:xVal>
            <c:numRef>
              <c:f>'[1]Data Summary (EB) (2010)'!$B$3:$B$24</c:f>
              <c:numCache>
                <c:formatCode>General</c:formatCode>
                <c:ptCount val="22"/>
                <c:pt idx="0">
                  <c:v>9.744224422442245E-2</c:v>
                </c:pt>
                <c:pt idx="1">
                  <c:v>9.7739209865266047E-2</c:v>
                </c:pt>
                <c:pt idx="2">
                  <c:v>0.19885993485342038</c:v>
                </c:pt>
                <c:pt idx="3">
                  <c:v>0.19839080459770131</c:v>
                </c:pt>
                <c:pt idx="4">
                  <c:v>0.24657534246575349</c:v>
                </c:pt>
                <c:pt idx="5">
                  <c:v>0.24626506024096401</c:v>
                </c:pt>
                <c:pt idx="6">
                  <c:v>0.4962264150943399</c:v>
                </c:pt>
                <c:pt idx="7">
                  <c:v>0.49613636363636382</c:v>
                </c:pt>
                <c:pt idx="8">
                  <c:v>0.74295612009237888</c:v>
                </c:pt>
                <c:pt idx="9">
                  <c:v>0.74320170253014972</c:v>
                </c:pt>
                <c:pt idx="10">
                  <c:v>1.0906385900663769</c:v>
                </c:pt>
                <c:pt idx="11">
                  <c:v>1.0905747126436778</c:v>
                </c:pt>
                <c:pt idx="12">
                  <c:v>1.4842465753424658</c:v>
                </c:pt>
                <c:pt idx="13">
                  <c:v>1.4857808857808859</c:v>
                </c:pt>
                <c:pt idx="14">
                  <c:v>2.1770642201834862</c:v>
                </c:pt>
                <c:pt idx="15">
                  <c:v>2.1763200744359152</c:v>
                </c:pt>
                <c:pt idx="16">
                  <c:v>2.9696629213483137</c:v>
                </c:pt>
                <c:pt idx="17">
                  <c:v>2.9700564971751389</c:v>
                </c:pt>
                <c:pt idx="18">
                  <c:v>4.9467307692307694</c:v>
                </c:pt>
                <c:pt idx="19">
                  <c:v>4.9482617586912099</c:v>
                </c:pt>
                <c:pt idx="20">
                  <c:v>7.909950248756215</c:v>
                </c:pt>
                <c:pt idx="21">
                  <c:v>7.9097500000000034</c:v>
                </c:pt>
              </c:numCache>
            </c:numRef>
          </c:xVal>
          <c:yVal>
            <c:numRef>
              <c:f>'[1]Data Summary (EB) (2010)'!$I$3:$I$24</c:f>
              <c:numCache>
                <c:formatCode>General</c:formatCode>
                <c:ptCount val="22"/>
                <c:pt idx="0">
                  <c:v>-7.7453349771379756E-2</c:v>
                </c:pt>
                <c:pt idx="1">
                  <c:v>1.6249580254673088E-2</c:v>
                </c:pt>
                <c:pt idx="2">
                  <c:v>-6.5786855773955488E-2</c:v>
                </c:pt>
                <c:pt idx="3">
                  <c:v>9.1756471610636068E-4</c:v>
                </c:pt>
                <c:pt idx="4">
                  <c:v>-6.6505089005848034E-2</c:v>
                </c:pt>
                <c:pt idx="5">
                  <c:v>5.5076378180040561E-3</c:v>
                </c:pt>
                <c:pt idx="6">
                  <c:v>-1.8511140912548102E-2</c:v>
                </c:pt>
                <c:pt idx="7">
                  <c:v>5.8036470911587631E-3</c:v>
                </c:pt>
                <c:pt idx="8">
                  <c:v>-1.9664203170655883E-2</c:v>
                </c:pt>
                <c:pt idx="9">
                  <c:v>-1.4473789907728813E-3</c:v>
                </c:pt>
                <c:pt idx="10">
                  <c:v>-1.504582105918181E-2</c:v>
                </c:pt>
                <c:pt idx="11">
                  <c:v>2.6107687289209456E-3</c:v>
                </c:pt>
                <c:pt idx="12">
                  <c:v>-6.4618753391787239E-3</c:v>
                </c:pt>
                <c:pt idx="13">
                  <c:v>-5.3349103200502727E-3</c:v>
                </c:pt>
                <c:pt idx="14">
                  <c:v>-5.906171285293099E-3</c:v>
                </c:pt>
                <c:pt idx="15">
                  <c:v>-5.8677657693456025E-3</c:v>
                </c:pt>
                <c:pt idx="16">
                  <c:v>-1.1083531819903332E-3</c:v>
                </c:pt>
                <c:pt idx="17">
                  <c:v>-4.2784779303785938E-3</c:v>
                </c:pt>
                <c:pt idx="18">
                  <c:v>-8.9471679040301308E-6</c:v>
                </c:pt>
                <c:pt idx="19">
                  <c:v>1.521561040211776E-3</c:v>
                </c:pt>
                <c:pt idx="20">
                  <c:v>6.2308318881692127E-3</c:v>
                </c:pt>
                <c:pt idx="21">
                  <c:v>6.1318710452288533E-3</c:v>
                </c:pt>
              </c:numCache>
            </c:numRef>
          </c:yVal>
        </c:ser>
        <c:ser>
          <c:idx val="3"/>
          <c:order val="4"/>
          <c:tx>
            <c:v>250176 Mean</c:v>
          </c:tx>
          <c:spPr>
            <a:ln w="25400" cmpd="sng">
              <a:solidFill>
                <a:srgbClr val="00B050"/>
              </a:solidFill>
            </a:ln>
          </c:spPr>
          <c:marker>
            <c:symbol val="none"/>
          </c:marker>
          <c:xVal>
            <c:numRef>
              <c:f>'[1]Data Summary (EB) (2010)'!$B$27:$B$37</c:f>
              <c:numCache>
                <c:formatCode>General</c:formatCode>
                <c:ptCount val="11"/>
                <c:pt idx="0">
                  <c:v>9.7590727044844255E-2</c:v>
                </c:pt>
                <c:pt idx="1">
                  <c:v>0.19862536972556069</c:v>
                </c:pt>
                <c:pt idx="2">
                  <c:v>0.24642020135335871</c:v>
                </c:pt>
                <c:pt idx="3">
                  <c:v>0.49618138936535205</c:v>
                </c:pt>
                <c:pt idx="4">
                  <c:v>0.74307891131126391</c:v>
                </c:pt>
                <c:pt idx="5">
                  <c:v>1.0906066513550274</c:v>
                </c:pt>
                <c:pt idx="6">
                  <c:v>1.485013730561676</c:v>
                </c:pt>
                <c:pt idx="7">
                  <c:v>2.1766921473096987</c:v>
                </c:pt>
                <c:pt idx="8">
                  <c:v>2.9698597092617267</c:v>
                </c:pt>
                <c:pt idx="9">
                  <c:v>4.9474962639609865</c:v>
                </c:pt>
                <c:pt idx="10">
                  <c:v>7.9098501243781127</c:v>
                </c:pt>
              </c:numCache>
            </c:numRef>
          </c:xVal>
          <c:yVal>
            <c:numRef>
              <c:f>'[1]Data Summary (EB) (2010)'!$I$27:$I$37</c:f>
              <c:numCache>
                <c:formatCode>General</c:formatCode>
                <c:ptCount val="11"/>
                <c:pt idx="0">
                  <c:v>-3.0530600960428336E-2</c:v>
                </c:pt>
                <c:pt idx="1">
                  <c:v>-3.2474032569317988E-2</c:v>
                </c:pt>
                <c:pt idx="2">
                  <c:v>-3.0521394462960958E-2</c:v>
                </c:pt>
                <c:pt idx="3">
                  <c:v>-6.3548501272586806E-3</c:v>
                </c:pt>
                <c:pt idx="4">
                  <c:v>-1.0554285947133465E-2</c:v>
                </c:pt>
                <c:pt idx="5">
                  <c:v>-6.2177847041388484E-3</c:v>
                </c:pt>
                <c:pt idx="6">
                  <c:v>-5.8981017356405114E-3</c:v>
                </c:pt>
                <c:pt idx="7">
                  <c:v>-5.8869718097426934E-3</c:v>
                </c:pt>
                <c:pt idx="8">
                  <c:v>-2.6935205850908816E-3</c:v>
                </c:pt>
                <c:pt idx="9">
                  <c:v>7.5642533906983864E-4</c:v>
                </c:pt>
                <c:pt idx="10">
                  <c:v>6.1813520930315653E-3</c:v>
                </c:pt>
              </c:numCache>
            </c:numRef>
          </c:yVal>
        </c:ser>
        <c:ser>
          <c:idx val="5"/>
          <c:order val="5"/>
          <c:tx>
            <c:v>1028 Data</c:v>
          </c:tx>
          <c:spPr>
            <a:ln>
              <a:noFill/>
            </a:ln>
          </c:spPr>
          <c:marker>
            <c:symbol val="circle"/>
            <c:size val="5"/>
            <c:spPr>
              <a:solidFill>
                <a:srgbClr val="0070C0"/>
              </a:solidFill>
              <a:ln>
                <a:solidFill>
                  <a:srgbClr val="0070C0"/>
                </a:solidFill>
              </a:ln>
            </c:spPr>
          </c:marker>
          <c:xVal>
            <c:numRef>
              <c:f>'[1]Data Summary (EB) (2010)'!$S$3:$S$24</c:f>
              <c:numCache>
                <c:formatCode>General</c:formatCode>
                <c:ptCount val="22"/>
                <c:pt idx="0">
                  <c:v>9.7402597402597296E-2</c:v>
                </c:pt>
                <c:pt idx="1">
                  <c:v>9.7272727272727136E-2</c:v>
                </c:pt>
                <c:pt idx="2">
                  <c:v>0.19911111111111121</c:v>
                </c:pt>
                <c:pt idx="3">
                  <c:v>0.19885057471264367</c:v>
                </c:pt>
                <c:pt idx="4">
                  <c:v>0.24663165106188631</c:v>
                </c:pt>
                <c:pt idx="5">
                  <c:v>0.24689622862497071</c:v>
                </c:pt>
                <c:pt idx="6">
                  <c:v>0.49617977528089929</c:v>
                </c:pt>
                <c:pt idx="7">
                  <c:v>0.49675174013921131</c:v>
                </c:pt>
                <c:pt idx="8">
                  <c:v>0.74308390022675741</c:v>
                </c:pt>
                <c:pt idx="9">
                  <c:v>0.74357798165137612</c:v>
                </c:pt>
                <c:pt idx="10">
                  <c:v>1.0909513840428007</c:v>
                </c:pt>
                <c:pt idx="11">
                  <c:v>1.0907617504051852</c:v>
                </c:pt>
                <c:pt idx="12">
                  <c:v>1.4845804988662139</c:v>
                </c:pt>
                <c:pt idx="13">
                  <c:v>1.4862470862470862</c:v>
                </c:pt>
                <c:pt idx="14">
                  <c:v>2.1765086206896536</c:v>
                </c:pt>
                <c:pt idx="15">
                  <c:v>2.1764845605700711</c:v>
                </c:pt>
                <c:pt idx="16">
                  <c:v>2.9698375870069622</c:v>
                </c:pt>
                <c:pt idx="17">
                  <c:v>2.9703271028037386</c:v>
                </c:pt>
                <c:pt idx="18">
                  <c:v>4.9486921529175101</c:v>
                </c:pt>
                <c:pt idx="19">
                  <c:v>4.9502860524758336</c:v>
                </c:pt>
                <c:pt idx="20">
                  <c:v>7.9117318435754163</c:v>
                </c:pt>
                <c:pt idx="21">
                  <c:v>7.9146757679180855</c:v>
                </c:pt>
              </c:numCache>
            </c:numRef>
          </c:xVal>
          <c:yVal>
            <c:numRef>
              <c:f>'[1]Data Summary (EB) (2010)'!$N$3:$N$24</c:f>
              <c:numCache>
                <c:formatCode>General</c:formatCode>
                <c:ptCount val="22"/>
                <c:pt idx="0">
                  <c:v>-0.17391729639999962</c:v>
                </c:pt>
                <c:pt idx="1">
                  <c:v>0.10460057009345802</c:v>
                </c:pt>
                <c:pt idx="2">
                  <c:v>-2.1652413504464469E-2</c:v>
                </c:pt>
                <c:pt idx="3">
                  <c:v>1.3039948670520475E-2</c:v>
                </c:pt>
                <c:pt idx="4">
                  <c:v>-3.6559841460185365E-2</c:v>
                </c:pt>
                <c:pt idx="5">
                  <c:v>-5.700271862428781E-3</c:v>
                </c:pt>
                <c:pt idx="6">
                  <c:v>-1.5939308038949381E-2</c:v>
                </c:pt>
                <c:pt idx="7">
                  <c:v>-3.3678475665576751E-3</c:v>
                </c:pt>
                <c:pt idx="8">
                  <c:v>-1.254775433017982E-2</c:v>
                </c:pt>
                <c:pt idx="9">
                  <c:v>4.7759716347934933E-3</c:v>
                </c:pt>
                <c:pt idx="10">
                  <c:v>-6.832544650319552E-3</c:v>
                </c:pt>
                <c:pt idx="11">
                  <c:v>5.4466895200595243E-3</c:v>
                </c:pt>
                <c:pt idx="12">
                  <c:v>1.2152006140214952E-3</c:v>
                </c:pt>
                <c:pt idx="13">
                  <c:v>1.6929114789835469E-3</c:v>
                </c:pt>
                <c:pt idx="14">
                  <c:v>3.9194971383307315E-3</c:v>
                </c:pt>
                <c:pt idx="15">
                  <c:v>4.0059652100846799E-3</c:v>
                </c:pt>
                <c:pt idx="16">
                  <c:v>1.4566096179688471E-3</c:v>
                </c:pt>
                <c:pt idx="17">
                  <c:v>-1.0003493557777237E-3</c:v>
                </c:pt>
                <c:pt idx="18">
                  <c:v>-1.2671499304737288E-3</c:v>
                </c:pt>
                <c:pt idx="19">
                  <c:v>6.1494598330207289E-4</c:v>
                </c:pt>
                <c:pt idx="20">
                  <c:v>-9.0462651844989657E-4</c:v>
                </c:pt>
                <c:pt idx="21">
                  <c:v>-3.1839622897775584E-4</c:v>
                </c:pt>
              </c:numCache>
            </c:numRef>
          </c:yVal>
        </c:ser>
        <c:ser>
          <c:idx val="6"/>
          <c:order val="6"/>
          <c:tx>
            <c:v>1028 Mean</c:v>
          </c:tx>
          <c:spPr>
            <a:ln w="25400" cmpd="sng">
              <a:solidFill>
                <a:srgbClr val="0070C0"/>
              </a:solidFill>
            </a:ln>
          </c:spPr>
          <c:marker>
            <c:symbol val="none"/>
          </c:marker>
          <c:xVal>
            <c:numRef>
              <c:f>'[1]Data Summary (EB) (2010)'!$S$27:$S$37</c:f>
              <c:numCache>
                <c:formatCode>General</c:formatCode>
                <c:ptCount val="11"/>
                <c:pt idx="0">
                  <c:v>9.7337662337662473E-2</c:v>
                </c:pt>
                <c:pt idx="1">
                  <c:v>0.1989808429118774</c:v>
                </c:pt>
                <c:pt idx="2">
                  <c:v>0.24676393984342876</c:v>
                </c:pt>
                <c:pt idx="3">
                  <c:v>0.49646575771005524</c:v>
                </c:pt>
                <c:pt idx="4">
                  <c:v>0.74333094093906649</c:v>
                </c:pt>
                <c:pt idx="5">
                  <c:v>1.090856567223994</c:v>
                </c:pt>
                <c:pt idx="6">
                  <c:v>1.4854137925566486</c:v>
                </c:pt>
                <c:pt idx="7">
                  <c:v>2.1764965906298617</c:v>
                </c:pt>
                <c:pt idx="8">
                  <c:v>2.9700823449053493</c:v>
                </c:pt>
                <c:pt idx="9">
                  <c:v>4.9494891026966741</c:v>
                </c:pt>
                <c:pt idx="10">
                  <c:v>7.9132038057467575</c:v>
                </c:pt>
              </c:numCache>
            </c:numRef>
          </c:xVal>
          <c:yVal>
            <c:numRef>
              <c:f>'[1]Data Summary (EB) (2010)'!$N$27:$N$37</c:f>
              <c:numCache>
                <c:formatCode>General</c:formatCode>
                <c:ptCount val="11"/>
                <c:pt idx="0">
                  <c:v>-3.4751264376250562E-2</c:v>
                </c:pt>
                <c:pt idx="1">
                  <c:v>-4.3175885643316056E-3</c:v>
                </c:pt>
                <c:pt idx="2">
                  <c:v>-2.1121784839128386E-2</c:v>
                </c:pt>
                <c:pt idx="3">
                  <c:v>-9.6499569923067362E-3</c:v>
                </c:pt>
                <c:pt idx="4">
                  <c:v>-3.8830126395924787E-3</c:v>
                </c:pt>
                <c:pt idx="5">
                  <c:v>-6.9346121820420821E-4</c:v>
                </c:pt>
                <c:pt idx="6">
                  <c:v>1.45419004062982E-3</c:v>
                </c:pt>
                <c:pt idx="7">
                  <c:v>3.9627309352418989E-3</c:v>
                </c:pt>
                <c:pt idx="8">
                  <c:v>2.2802889482589645E-4</c:v>
                </c:pt>
                <c:pt idx="9">
                  <c:v>-3.2595044926759847E-4</c:v>
                </c:pt>
                <c:pt idx="10">
                  <c:v>-6.1145685036071492E-4</c:v>
                </c:pt>
              </c:numCache>
            </c:numRef>
          </c:yVal>
        </c:ser>
        <c:ser>
          <c:idx val="7"/>
          <c:order val="7"/>
          <c:tx>
            <c:v>1029 Data</c:v>
          </c:tx>
          <c:spPr>
            <a:ln>
              <a:noFill/>
            </a:ln>
          </c:spPr>
          <c:marker>
            <c:symbol val="circle"/>
            <c:size val="5"/>
            <c:spPr>
              <a:solidFill>
                <a:srgbClr val="7030A0"/>
              </a:solidFill>
              <a:ln>
                <a:solidFill>
                  <a:schemeClr val="bg2"/>
                </a:solidFill>
              </a:ln>
            </c:spPr>
          </c:marker>
          <c:xVal>
            <c:numRef>
              <c:f>'[1]Data Summary (EB) (2010)'!$S$3:$S$24</c:f>
              <c:numCache>
                <c:formatCode>General</c:formatCode>
                <c:ptCount val="22"/>
                <c:pt idx="0">
                  <c:v>9.7402597402597296E-2</c:v>
                </c:pt>
                <c:pt idx="1">
                  <c:v>9.7272727272727136E-2</c:v>
                </c:pt>
                <c:pt idx="2">
                  <c:v>0.19911111111111121</c:v>
                </c:pt>
                <c:pt idx="3">
                  <c:v>0.19885057471264367</c:v>
                </c:pt>
                <c:pt idx="4">
                  <c:v>0.24663165106188631</c:v>
                </c:pt>
                <c:pt idx="5">
                  <c:v>0.24689622862497071</c:v>
                </c:pt>
                <c:pt idx="6">
                  <c:v>0.49617977528089929</c:v>
                </c:pt>
                <c:pt idx="7">
                  <c:v>0.49675174013921131</c:v>
                </c:pt>
                <c:pt idx="8">
                  <c:v>0.74308390022675741</c:v>
                </c:pt>
                <c:pt idx="9">
                  <c:v>0.74357798165137612</c:v>
                </c:pt>
                <c:pt idx="10">
                  <c:v>1.0909513840428007</c:v>
                </c:pt>
                <c:pt idx="11">
                  <c:v>1.0907617504051852</c:v>
                </c:pt>
                <c:pt idx="12">
                  <c:v>1.4845804988662139</c:v>
                </c:pt>
                <c:pt idx="13">
                  <c:v>1.4862470862470862</c:v>
                </c:pt>
                <c:pt idx="14">
                  <c:v>2.1765086206896536</c:v>
                </c:pt>
                <c:pt idx="15">
                  <c:v>2.1764845605700711</c:v>
                </c:pt>
                <c:pt idx="16">
                  <c:v>2.9698375870069622</c:v>
                </c:pt>
                <c:pt idx="17">
                  <c:v>2.9703271028037386</c:v>
                </c:pt>
                <c:pt idx="18">
                  <c:v>4.9486921529175101</c:v>
                </c:pt>
                <c:pt idx="19">
                  <c:v>4.9502860524758336</c:v>
                </c:pt>
                <c:pt idx="20">
                  <c:v>7.9117318435754163</c:v>
                </c:pt>
                <c:pt idx="21">
                  <c:v>7.9146757679180855</c:v>
                </c:pt>
              </c:numCache>
            </c:numRef>
          </c:xVal>
          <c:yVal>
            <c:numRef>
              <c:f>'[1]Data Summary (EB) (2010)'!$U$3:$U$24</c:f>
              <c:numCache>
                <c:formatCode>General</c:formatCode>
                <c:ptCount val="22"/>
                <c:pt idx="0">
                  <c:v>-8.7182822933332793E-2</c:v>
                </c:pt>
                <c:pt idx="1">
                  <c:v>7.4245134579439612E-2</c:v>
                </c:pt>
                <c:pt idx="2">
                  <c:v>-1.2177889508928346E-2</c:v>
                </c:pt>
                <c:pt idx="3">
                  <c:v>2.8714019537572247E-2</c:v>
                </c:pt>
                <c:pt idx="4">
                  <c:v>-1.061978886574096E-2</c:v>
                </c:pt>
                <c:pt idx="5">
                  <c:v>3.6490194383301991E-2</c:v>
                </c:pt>
                <c:pt idx="6">
                  <c:v>-3.3761276947461331E-3</c:v>
                </c:pt>
                <c:pt idx="7">
                  <c:v>1.429942219990674E-2</c:v>
                </c:pt>
                <c:pt idx="8">
                  <c:v>-1.620214388159678E-3</c:v>
                </c:pt>
                <c:pt idx="9">
                  <c:v>1.2497381011721199E-2</c:v>
                </c:pt>
                <c:pt idx="10">
                  <c:v>8.4291526226066082E-5</c:v>
                </c:pt>
                <c:pt idx="11">
                  <c:v>7.702571704309223E-3</c:v>
                </c:pt>
                <c:pt idx="12">
                  <c:v>3.038404544066192E-3</c:v>
                </c:pt>
                <c:pt idx="13">
                  <c:v>1.0306716609157416E-3</c:v>
                </c:pt>
                <c:pt idx="14">
                  <c:v>4.8616137835429422E-3</c:v>
                </c:pt>
                <c:pt idx="15">
                  <c:v>-2.588924209319944E-3</c:v>
                </c:pt>
                <c:pt idx="16">
                  <c:v>7.2287734140624501E-3</c:v>
                </c:pt>
                <c:pt idx="17">
                  <c:v>-2.3810222103359188E-3</c:v>
                </c:pt>
                <c:pt idx="18">
                  <c:v>1.3681602882700855E-3</c:v>
                </c:pt>
                <c:pt idx="19">
                  <c:v>-6.111556875222318E-4</c:v>
                </c:pt>
                <c:pt idx="20">
                  <c:v>-3.8331403554777197E-4</c:v>
                </c:pt>
                <c:pt idx="21">
                  <c:v>-1.5619746507112989E-3</c:v>
                </c:pt>
              </c:numCache>
            </c:numRef>
          </c:yVal>
        </c:ser>
        <c:ser>
          <c:idx val="8"/>
          <c:order val="8"/>
          <c:tx>
            <c:v>1029 Mean</c:v>
          </c:tx>
          <c:spPr>
            <a:ln w="25400" cmpd="sng">
              <a:solidFill>
                <a:srgbClr val="7030A0"/>
              </a:solidFill>
            </a:ln>
          </c:spPr>
          <c:marker>
            <c:symbol val="none"/>
          </c:marker>
          <c:xVal>
            <c:numRef>
              <c:f>'[1]Data Summary (EB) (2010)'!$S$27:$S$37</c:f>
              <c:numCache>
                <c:formatCode>General</c:formatCode>
                <c:ptCount val="11"/>
                <c:pt idx="0">
                  <c:v>9.7337662337662473E-2</c:v>
                </c:pt>
                <c:pt idx="1">
                  <c:v>0.1989808429118774</c:v>
                </c:pt>
                <c:pt idx="2">
                  <c:v>0.24676393984342876</c:v>
                </c:pt>
                <c:pt idx="3">
                  <c:v>0.49646575771005524</c:v>
                </c:pt>
                <c:pt idx="4">
                  <c:v>0.74333094093906649</c:v>
                </c:pt>
                <c:pt idx="5">
                  <c:v>1.090856567223994</c:v>
                </c:pt>
                <c:pt idx="6">
                  <c:v>1.4854137925566486</c:v>
                </c:pt>
                <c:pt idx="7">
                  <c:v>2.1764965906298617</c:v>
                </c:pt>
                <c:pt idx="8">
                  <c:v>2.9700823449053493</c:v>
                </c:pt>
                <c:pt idx="9">
                  <c:v>4.9494891026966741</c:v>
                </c:pt>
                <c:pt idx="10">
                  <c:v>7.9132038057467575</c:v>
                </c:pt>
              </c:numCache>
            </c:numRef>
          </c:xVal>
          <c:yVal>
            <c:numRef>
              <c:f>'[1]Data Summary (EB) (2010)'!$U$27:$U$37</c:f>
              <c:numCache>
                <c:formatCode>General</c:formatCode>
                <c:ptCount val="11"/>
                <c:pt idx="0">
                  <c:v>-6.52268939292817E-3</c:v>
                </c:pt>
                <c:pt idx="1">
                  <c:v>8.2546795163092861E-3</c:v>
                </c:pt>
                <c:pt idx="2">
                  <c:v>1.2947830459340023E-2</c:v>
                </c:pt>
                <c:pt idx="3">
                  <c:v>5.46673813409344E-3</c:v>
                </c:pt>
                <c:pt idx="4">
                  <c:v>5.4409292526207183E-3</c:v>
                </c:pt>
                <c:pt idx="5">
                  <c:v>3.8931005263266386E-3</c:v>
                </c:pt>
                <c:pt idx="6">
                  <c:v>2.0339749492633784E-3</c:v>
                </c:pt>
                <c:pt idx="7">
                  <c:v>1.1363653776368962E-3</c:v>
                </c:pt>
                <c:pt idx="8">
                  <c:v>2.4234796408919208E-3</c:v>
                </c:pt>
                <c:pt idx="9">
                  <c:v>3.7834294903512511E-4</c:v>
                </c:pt>
                <c:pt idx="10">
                  <c:v>-9.7275396648058711E-4</c:v>
                </c:pt>
              </c:numCache>
            </c:numRef>
          </c:yVal>
        </c:ser>
        <c:axId val="51782784"/>
        <c:axId val="51784320"/>
      </c:scatterChart>
      <c:valAx>
        <c:axId val="51782784"/>
        <c:scaling>
          <c:orientation val="minMax"/>
          <c:max val="8"/>
        </c:scaling>
        <c:axPos val="b"/>
        <c:majorGridlines>
          <c:spPr>
            <a:ln w="3175">
              <a:solidFill>
                <a:srgbClr val="000000"/>
              </a:solidFill>
              <a:prstDash val="solid"/>
            </a:ln>
          </c:spPr>
        </c:majorGridlines>
        <c:title>
          <c:tx>
            <c:rich>
              <a:bodyPr/>
              <a:lstStyle/>
              <a:p>
                <a:pPr>
                  <a:defRPr sz="1000" b="1" i="0" u="none" strike="noStrike" baseline="0">
                    <a:solidFill>
                      <a:schemeClr val="tx1"/>
                    </a:solidFill>
                    <a:latin typeface="Arial"/>
                    <a:ea typeface="Arial"/>
                    <a:cs typeface="Arial"/>
                  </a:defRPr>
                </a:pPr>
                <a:r>
                  <a:rPr lang="en-US">
                    <a:solidFill>
                      <a:schemeClr val="tx1"/>
                    </a:solidFill>
                  </a:rPr>
                  <a:t>Tow Speed (ft/s)</a:t>
                </a:r>
              </a:p>
            </c:rich>
          </c:tx>
          <c:layout>
            <c:manualLayout>
              <c:xMode val="edge"/>
              <c:yMode val="edge"/>
              <c:x val="0.47169811320754756"/>
              <c:y val="0.8985270049099835"/>
            </c:manualLayout>
          </c:layout>
          <c:spPr>
            <a:noFill/>
            <a:ln w="25400">
              <a:noFill/>
            </a:ln>
          </c:spPr>
        </c:title>
        <c:numFmt formatCode="0.0" sourceLinked="0"/>
        <c:tickLblPos val="low"/>
        <c:spPr>
          <a:ln w="3175">
            <a:solidFill>
              <a:srgbClr val="000000"/>
            </a:solidFill>
            <a:prstDash val="solid"/>
          </a:ln>
        </c:spPr>
        <c:txPr>
          <a:bodyPr rot="0" vert="horz"/>
          <a:lstStyle/>
          <a:p>
            <a:pPr>
              <a:defRPr sz="1000" b="0" i="0" u="none" strike="noStrike" baseline="0">
                <a:solidFill>
                  <a:schemeClr val="tx1"/>
                </a:solidFill>
                <a:latin typeface="Arial"/>
                <a:ea typeface="Arial"/>
                <a:cs typeface="Arial"/>
              </a:defRPr>
            </a:pPr>
            <a:endParaRPr lang="en-US"/>
          </a:p>
        </c:txPr>
        <c:crossAx val="51784320"/>
        <c:crosses val="autoZero"/>
        <c:crossBetween val="midCat"/>
        <c:majorUnit val="0.5"/>
      </c:valAx>
      <c:valAx>
        <c:axId val="51784320"/>
        <c:scaling>
          <c:orientation val="minMax"/>
          <c:max val="0.12000000000000002"/>
          <c:min val="-0.12000000000000002"/>
        </c:scaling>
        <c:axPos val="l"/>
        <c:majorGridlines>
          <c:spPr>
            <a:ln w="3175">
              <a:solidFill>
                <a:srgbClr val="000000"/>
              </a:solidFill>
              <a:prstDash val="solid"/>
            </a:ln>
          </c:spPr>
        </c:majorGridlines>
        <c:title>
          <c:tx>
            <c:rich>
              <a:bodyPr/>
              <a:lstStyle/>
              <a:p>
                <a:pPr>
                  <a:defRPr sz="1000" b="1" i="0" u="none" strike="noStrike" baseline="0">
                    <a:solidFill>
                      <a:schemeClr val="tx1"/>
                    </a:solidFill>
                    <a:latin typeface="Arial"/>
                    <a:ea typeface="Arial"/>
                    <a:cs typeface="Arial"/>
                  </a:defRPr>
                </a:pPr>
                <a:r>
                  <a:rPr lang="en-US">
                    <a:solidFill>
                      <a:schemeClr val="tx1"/>
                    </a:solidFill>
                  </a:rPr>
                  <a:t>Percet Error</a:t>
                </a:r>
              </a:p>
            </c:rich>
          </c:tx>
          <c:layout>
            <c:manualLayout>
              <c:xMode val="edge"/>
              <c:yMode val="edge"/>
              <c:x val="1.2208657047724751E-2"/>
              <c:y val="0.41898527004910024"/>
            </c:manualLayout>
          </c:layout>
          <c:spPr>
            <a:noFill/>
            <a:ln w="25400">
              <a:noFill/>
            </a:ln>
          </c:spPr>
        </c:title>
        <c:numFmt formatCode="0%" sourceLinked="0"/>
        <c:tickLblPos val="nextTo"/>
        <c:spPr>
          <a:ln w="3175">
            <a:solidFill>
              <a:srgbClr val="000000"/>
            </a:solidFill>
            <a:prstDash val="solid"/>
          </a:ln>
        </c:spPr>
        <c:txPr>
          <a:bodyPr rot="0" vert="horz"/>
          <a:lstStyle/>
          <a:p>
            <a:pPr>
              <a:defRPr sz="1000" b="0" i="0" u="none" strike="noStrike" baseline="0">
                <a:solidFill>
                  <a:schemeClr val="tx1"/>
                </a:solidFill>
                <a:latin typeface="Arial"/>
                <a:ea typeface="Arial"/>
                <a:cs typeface="Arial"/>
              </a:defRPr>
            </a:pPr>
            <a:endParaRPr lang="en-US"/>
          </a:p>
        </c:txPr>
        <c:crossAx val="51782784"/>
        <c:crosses val="autoZero"/>
        <c:crossBetween val="midCat"/>
        <c:majorUnit val="2.0000000000000011E-2"/>
      </c:valAx>
      <c:spPr>
        <a:noFill/>
        <a:ln w="12700">
          <a:solidFill>
            <a:srgbClr val="808080"/>
          </a:solidFill>
          <a:prstDash val="solid"/>
        </a:ln>
      </c:spPr>
    </c:plotArea>
    <c:legend>
      <c:legendPos val="b"/>
      <c:layout>
        <c:manualLayout>
          <c:xMode val="edge"/>
          <c:yMode val="edge"/>
          <c:x val="0.28822758092738421"/>
          <c:y val="0.9323388743073785"/>
          <c:w val="0.70965593784683734"/>
          <c:h val="6.7330781688295524E-2"/>
        </c:manualLayout>
      </c:layout>
      <c:spPr>
        <a:solidFill>
          <a:srgbClr val="FFFFFF"/>
        </a:solidFill>
        <a:ln w="3175">
          <a:solidFill>
            <a:srgbClr val="000000"/>
          </a:solidFill>
          <a:prstDash val="solid"/>
        </a:ln>
      </c:spPr>
      <c:txPr>
        <a:bodyPr/>
        <a:lstStyle/>
        <a:p>
          <a:pPr>
            <a:defRPr sz="920" b="0" i="0" u="none" strike="noStrike" baseline="0">
              <a:solidFill>
                <a:srgbClr val="000000"/>
              </a:solidFill>
              <a:latin typeface="Arial"/>
              <a:ea typeface="Arial"/>
              <a:cs typeface="Arial"/>
            </a:defRPr>
          </a:pPr>
          <a:endParaRPr lang="en-US"/>
        </a:p>
      </c:txPr>
    </c:legend>
    <c:plotVisOnly val="1"/>
    <c:dispBlanksAs val="gap"/>
  </c:chart>
  <c:spPr>
    <a:noFill/>
    <a:ln w="9525">
      <a:noFill/>
    </a:ln>
  </c:spPr>
  <c:txPr>
    <a:bodyPr/>
    <a:lstStyle/>
    <a:p>
      <a:pPr>
        <a:defRPr sz="1000" b="0" i="0" u="none" strike="noStrike" baseline="0">
          <a:solidFill>
            <a:srgbClr val="000000"/>
          </a:solidFill>
          <a:latin typeface="Arial"/>
          <a:ea typeface="Arial"/>
          <a:cs typeface="Arial"/>
        </a:defRPr>
      </a:pPr>
      <a:endParaRPr lang="en-US"/>
    </a:p>
  </c:txPr>
  <c:externalData r:id="rId1"/>
  <c:userShapes r:id="rId2"/>
</c:chartSpace>
</file>

<file path=ppt/charts/chart7.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sz="2400" b="1" i="0" u="none" strike="noStrike" baseline="0">
                <a:solidFill>
                  <a:schemeClr val="tx1"/>
                </a:solidFill>
                <a:latin typeface="Arial"/>
                <a:ea typeface="Arial"/>
                <a:cs typeface="Arial"/>
              </a:defRPr>
            </a:pPr>
            <a:r>
              <a:rPr lang="en-US" sz="2400">
                <a:solidFill>
                  <a:schemeClr val="tx1"/>
                </a:solidFill>
              </a:rPr>
              <a:t>Cosine Errors (Vertical Angles) at 2 fps</a:t>
            </a:r>
          </a:p>
        </c:rich>
      </c:tx>
      <c:layout/>
      <c:overlay val="1"/>
      <c:spPr>
        <a:noFill/>
        <a:ln w="25400">
          <a:noFill/>
        </a:ln>
      </c:spPr>
    </c:title>
    <c:plotArea>
      <c:layout>
        <c:manualLayout>
          <c:layoutTarget val="inner"/>
          <c:xMode val="edge"/>
          <c:yMode val="edge"/>
          <c:x val="9.9889012208657063E-2"/>
          <c:y val="0.12111292962356793"/>
          <c:w val="0.87680355160932377"/>
          <c:h val="0.72667757774140762"/>
        </c:manualLayout>
      </c:layout>
      <c:scatterChart>
        <c:scatterStyle val="lineMarker"/>
        <c:ser>
          <c:idx val="0"/>
          <c:order val="0"/>
          <c:tx>
            <c:v>ADC 1029 (2010-02-16)</c:v>
          </c:tx>
          <c:spPr>
            <a:ln w="25400" cmpd="sng">
              <a:solidFill>
                <a:schemeClr val="tx1"/>
              </a:solidFill>
              <a:prstDash val="solid"/>
            </a:ln>
          </c:spPr>
          <c:marker>
            <c:symbol val="circle"/>
            <c:size val="5"/>
            <c:spPr>
              <a:solidFill>
                <a:schemeClr val="tx1"/>
              </a:solidFill>
              <a:ln>
                <a:solidFill>
                  <a:schemeClr val="tx1"/>
                </a:solidFill>
                <a:prstDash val="solid"/>
              </a:ln>
            </c:spPr>
          </c:marker>
          <c:xVal>
            <c:numRef>
              <c:f>'[1]ADC 1029 at 2fps'!$B$24:$B$40</c:f>
              <c:numCache>
                <c:formatCode>General</c:formatCode>
                <c:ptCount val="17"/>
                <c:pt idx="0">
                  <c:v>80</c:v>
                </c:pt>
                <c:pt idx="1">
                  <c:v>70</c:v>
                </c:pt>
                <c:pt idx="2">
                  <c:v>60</c:v>
                </c:pt>
                <c:pt idx="3">
                  <c:v>50</c:v>
                </c:pt>
                <c:pt idx="4">
                  <c:v>40</c:v>
                </c:pt>
                <c:pt idx="5">
                  <c:v>30</c:v>
                </c:pt>
                <c:pt idx="6">
                  <c:v>20</c:v>
                </c:pt>
                <c:pt idx="7">
                  <c:v>10</c:v>
                </c:pt>
                <c:pt idx="8">
                  <c:v>0</c:v>
                </c:pt>
                <c:pt idx="9">
                  <c:v>-10</c:v>
                </c:pt>
                <c:pt idx="10">
                  <c:v>-20</c:v>
                </c:pt>
                <c:pt idx="11">
                  <c:v>-30</c:v>
                </c:pt>
                <c:pt idx="12">
                  <c:v>-40</c:v>
                </c:pt>
                <c:pt idx="13">
                  <c:v>-50</c:v>
                </c:pt>
                <c:pt idx="14">
                  <c:v>-60</c:v>
                </c:pt>
                <c:pt idx="15">
                  <c:v>-70</c:v>
                </c:pt>
                <c:pt idx="16">
                  <c:v>-80</c:v>
                </c:pt>
              </c:numCache>
            </c:numRef>
          </c:xVal>
          <c:yVal>
            <c:numRef>
              <c:f>'[1]ADC 1029 at 2fps'!$H$24:$H$40</c:f>
              <c:numCache>
                <c:formatCode>General</c:formatCode>
                <c:ptCount val="17"/>
                <c:pt idx="0">
                  <c:v>-0.1110873478357761</c:v>
                </c:pt>
                <c:pt idx="1">
                  <c:v>-2.199247604464221E-2</c:v>
                </c:pt>
                <c:pt idx="2">
                  <c:v>-6.905932824108345E-4</c:v>
                </c:pt>
                <c:pt idx="3">
                  <c:v>1.4793589687957921E-2</c:v>
                </c:pt>
                <c:pt idx="4">
                  <c:v>-1.6047719008684597E-2</c:v>
                </c:pt>
                <c:pt idx="5">
                  <c:v>-7.6123948904656714E-3</c:v>
                </c:pt>
                <c:pt idx="6">
                  <c:v>-1.5413570956355411E-3</c:v>
                </c:pt>
                <c:pt idx="7">
                  <c:v>1.1240381006986133E-2</c:v>
                </c:pt>
                <c:pt idx="8">
                  <c:v>-3.3294967039866015E-2</c:v>
                </c:pt>
                <c:pt idx="9">
                  <c:v>2.4429211907115453E-3</c:v>
                </c:pt>
                <c:pt idx="10">
                  <c:v>-7.1979680448643821E-3</c:v>
                </c:pt>
                <c:pt idx="11">
                  <c:v>5.5814210340938706E-3</c:v>
                </c:pt>
                <c:pt idx="12">
                  <c:v>-2.3150489652744383E-2</c:v>
                </c:pt>
                <c:pt idx="13">
                  <c:v>-4.1855138129079518E-2</c:v>
                </c:pt>
                <c:pt idx="14">
                  <c:v>-7.8288165742387894E-2</c:v>
                </c:pt>
                <c:pt idx="15">
                  <c:v>-0.13555491125867764</c:v>
                </c:pt>
                <c:pt idx="16">
                  <c:v>-0.20798075514868802</c:v>
                </c:pt>
              </c:numCache>
            </c:numRef>
          </c:yVal>
        </c:ser>
        <c:ser>
          <c:idx val="1"/>
          <c:order val="1"/>
          <c:tx>
            <c:v>ADC 250176 (2010-02-17)</c:v>
          </c:tx>
          <c:spPr>
            <a:ln w="25400">
              <a:solidFill>
                <a:schemeClr val="tx1"/>
              </a:solidFill>
              <a:prstDash val="lgDash"/>
            </a:ln>
          </c:spPr>
          <c:marker>
            <c:symbol val="x"/>
            <c:size val="5"/>
            <c:spPr>
              <a:noFill/>
              <a:ln>
                <a:solidFill>
                  <a:schemeClr val="tx1"/>
                </a:solidFill>
                <a:prstDash val="solid"/>
              </a:ln>
            </c:spPr>
          </c:marker>
          <c:xVal>
            <c:numRef>
              <c:f>'[1]ADC 250176 at 2fps'!$B$24:$B$40</c:f>
              <c:numCache>
                <c:formatCode>General</c:formatCode>
                <c:ptCount val="17"/>
                <c:pt idx="0">
                  <c:v>80</c:v>
                </c:pt>
                <c:pt idx="1">
                  <c:v>70</c:v>
                </c:pt>
                <c:pt idx="2">
                  <c:v>60</c:v>
                </c:pt>
                <c:pt idx="3">
                  <c:v>50</c:v>
                </c:pt>
                <c:pt idx="4">
                  <c:v>40</c:v>
                </c:pt>
                <c:pt idx="5">
                  <c:v>30</c:v>
                </c:pt>
                <c:pt idx="6">
                  <c:v>20</c:v>
                </c:pt>
                <c:pt idx="7">
                  <c:v>10</c:v>
                </c:pt>
                <c:pt idx="8">
                  <c:v>0</c:v>
                </c:pt>
                <c:pt idx="9">
                  <c:v>-10</c:v>
                </c:pt>
                <c:pt idx="10">
                  <c:v>-20</c:v>
                </c:pt>
                <c:pt idx="11">
                  <c:v>-30</c:v>
                </c:pt>
                <c:pt idx="12">
                  <c:v>-40</c:v>
                </c:pt>
                <c:pt idx="13">
                  <c:v>-50</c:v>
                </c:pt>
                <c:pt idx="14">
                  <c:v>-60</c:v>
                </c:pt>
                <c:pt idx="15">
                  <c:v>-70</c:v>
                </c:pt>
                <c:pt idx="16">
                  <c:v>-80</c:v>
                </c:pt>
              </c:numCache>
            </c:numRef>
          </c:xVal>
          <c:yVal>
            <c:numRef>
              <c:f>'[1]ADC 250176 at 2fps'!$H$24:$H$40</c:f>
              <c:numCache>
                <c:formatCode>General</c:formatCode>
                <c:ptCount val="17"/>
                <c:pt idx="0">
                  <c:v>-0.14552760079241603</c:v>
                </c:pt>
                <c:pt idx="1">
                  <c:v>-4.215275642691841E-2</c:v>
                </c:pt>
                <c:pt idx="2">
                  <c:v>-2.9995634730912806E-2</c:v>
                </c:pt>
                <c:pt idx="3">
                  <c:v>-1.0561327735648288E-2</c:v>
                </c:pt>
                <c:pt idx="4">
                  <c:v>-1.4927236839953168E-2</c:v>
                </c:pt>
                <c:pt idx="5">
                  <c:v>3.2191511027333474E-3</c:v>
                </c:pt>
                <c:pt idx="6">
                  <c:v>-1.4152896498191792E-2</c:v>
                </c:pt>
                <c:pt idx="7">
                  <c:v>8.8621269605476307E-3</c:v>
                </c:pt>
                <c:pt idx="8">
                  <c:v>2.099486561206957E-3</c:v>
                </c:pt>
                <c:pt idx="9">
                  <c:v>2.6592568559151101E-2</c:v>
                </c:pt>
                <c:pt idx="10">
                  <c:v>2.7003379582563243E-4</c:v>
                </c:pt>
                <c:pt idx="11">
                  <c:v>-7.3420611301410112E-3</c:v>
                </c:pt>
                <c:pt idx="12">
                  <c:v>-6.7865881443436703E-3</c:v>
                </c:pt>
                <c:pt idx="13">
                  <c:v>-3.164624126409496E-2</c:v>
                </c:pt>
                <c:pt idx="14">
                  <c:v>-6.699648699773457E-2</c:v>
                </c:pt>
                <c:pt idx="15">
                  <c:v>-4.1788093770735592E-2</c:v>
                </c:pt>
                <c:pt idx="16">
                  <c:v>-0.15725893941981109</c:v>
                </c:pt>
              </c:numCache>
            </c:numRef>
          </c:yVal>
        </c:ser>
        <c:ser>
          <c:idx val="2"/>
          <c:order val="2"/>
          <c:tx>
            <c:v>ADC 1020 (2010-02-18)</c:v>
          </c:tx>
          <c:spPr>
            <a:ln w="25400">
              <a:solidFill>
                <a:schemeClr val="tx1"/>
              </a:solidFill>
              <a:prstDash val="sysDash"/>
            </a:ln>
          </c:spPr>
          <c:marker>
            <c:symbol val="triangle"/>
            <c:size val="5"/>
            <c:spPr>
              <a:solidFill>
                <a:schemeClr val="tx1"/>
              </a:solidFill>
              <a:ln>
                <a:solidFill>
                  <a:sysClr val="windowText" lastClr="000000"/>
                </a:solidFill>
              </a:ln>
            </c:spPr>
          </c:marker>
          <c:xVal>
            <c:numRef>
              <c:f>'[1]ADC 1020 at 2fps'!$B$24:$B$40</c:f>
              <c:numCache>
                <c:formatCode>General</c:formatCode>
                <c:ptCount val="17"/>
                <c:pt idx="0">
                  <c:v>80</c:v>
                </c:pt>
                <c:pt idx="1">
                  <c:v>70</c:v>
                </c:pt>
                <c:pt idx="2">
                  <c:v>60</c:v>
                </c:pt>
                <c:pt idx="3">
                  <c:v>50</c:v>
                </c:pt>
                <c:pt idx="4">
                  <c:v>40</c:v>
                </c:pt>
                <c:pt idx="5">
                  <c:v>30</c:v>
                </c:pt>
                <c:pt idx="6">
                  <c:v>20</c:v>
                </c:pt>
                <c:pt idx="7">
                  <c:v>10</c:v>
                </c:pt>
                <c:pt idx="8">
                  <c:v>0</c:v>
                </c:pt>
                <c:pt idx="9">
                  <c:v>-10</c:v>
                </c:pt>
                <c:pt idx="10">
                  <c:v>-20</c:v>
                </c:pt>
                <c:pt idx="11">
                  <c:v>-30</c:v>
                </c:pt>
                <c:pt idx="12">
                  <c:v>-40</c:v>
                </c:pt>
                <c:pt idx="13">
                  <c:v>-50</c:v>
                </c:pt>
                <c:pt idx="14">
                  <c:v>-60</c:v>
                </c:pt>
                <c:pt idx="15">
                  <c:v>-70</c:v>
                </c:pt>
                <c:pt idx="16">
                  <c:v>-80</c:v>
                </c:pt>
              </c:numCache>
            </c:numRef>
          </c:xVal>
          <c:yVal>
            <c:numRef>
              <c:f>'[1]ADC 1020 at 2fps'!$H$24:$H$40</c:f>
              <c:numCache>
                <c:formatCode>General</c:formatCode>
                <c:ptCount val="17"/>
                <c:pt idx="0">
                  <c:v>-6.3113131311834395E-2</c:v>
                </c:pt>
                <c:pt idx="1">
                  <c:v>-2.5632063170879207E-2</c:v>
                </c:pt>
                <c:pt idx="2">
                  <c:v>-2.2700990759165453E-2</c:v>
                </c:pt>
                <c:pt idx="3">
                  <c:v>-6.2116519135605791E-3</c:v>
                </c:pt>
                <c:pt idx="4">
                  <c:v>-1.2924030756907089E-2</c:v>
                </c:pt>
                <c:pt idx="5">
                  <c:v>-7.1192638495137252E-4</c:v>
                </c:pt>
                <c:pt idx="6">
                  <c:v>5.5127892741855969E-4</c:v>
                </c:pt>
                <c:pt idx="7">
                  <c:v>-9.2325547962608095E-3</c:v>
                </c:pt>
                <c:pt idx="8">
                  <c:v>8.8032754435496477E-3</c:v>
                </c:pt>
                <c:pt idx="9">
                  <c:v>1.3039231167713246E-3</c:v>
                </c:pt>
                <c:pt idx="10">
                  <c:v>8.6667334103415275E-3</c:v>
                </c:pt>
                <c:pt idx="11">
                  <c:v>-7.119263849516285E-4</c:v>
                </c:pt>
                <c:pt idx="12">
                  <c:v>1.6614809215482102E-2</c:v>
                </c:pt>
                <c:pt idx="13">
                  <c:v>1.5680207180765752E-3</c:v>
                </c:pt>
                <c:pt idx="14">
                  <c:v>-1.5533353474950324E-2</c:v>
                </c:pt>
                <c:pt idx="15">
                  <c:v>-1.1418849412111445E-3</c:v>
                </c:pt>
                <c:pt idx="16">
                  <c:v>-0.14542670609668096</c:v>
                </c:pt>
              </c:numCache>
            </c:numRef>
          </c:yVal>
        </c:ser>
        <c:ser>
          <c:idx val="3"/>
          <c:order val="3"/>
          <c:tx>
            <c:v>ADC 1028 (2010-02-19)</c:v>
          </c:tx>
          <c:spPr>
            <a:ln w="25400">
              <a:solidFill>
                <a:schemeClr val="tx1"/>
              </a:solidFill>
              <a:prstDash val="sysDot"/>
            </a:ln>
          </c:spPr>
          <c:marker>
            <c:symbol val="diamond"/>
            <c:size val="5"/>
            <c:spPr>
              <a:solidFill>
                <a:schemeClr val="tx1"/>
              </a:solidFill>
              <a:ln>
                <a:solidFill>
                  <a:sysClr val="windowText" lastClr="000000"/>
                </a:solidFill>
              </a:ln>
            </c:spPr>
          </c:marker>
          <c:xVal>
            <c:numRef>
              <c:f>'[1]ADC 1028 at 2ftps'!$B$24:$B$40</c:f>
              <c:numCache>
                <c:formatCode>General</c:formatCode>
                <c:ptCount val="17"/>
                <c:pt idx="0">
                  <c:v>80</c:v>
                </c:pt>
                <c:pt idx="1">
                  <c:v>70</c:v>
                </c:pt>
                <c:pt idx="2">
                  <c:v>60</c:v>
                </c:pt>
                <c:pt idx="3">
                  <c:v>50</c:v>
                </c:pt>
                <c:pt idx="4">
                  <c:v>40</c:v>
                </c:pt>
                <c:pt idx="5">
                  <c:v>30</c:v>
                </c:pt>
                <c:pt idx="6">
                  <c:v>20</c:v>
                </c:pt>
                <c:pt idx="7">
                  <c:v>10</c:v>
                </c:pt>
                <c:pt idx="8">
                  <c:v>0</c:v>
                </c:pt>
                <c:pt idx="9">
                  <c:v>-10</c:v>
                </c:pt>
                <c:pt idx="10">
                  <c:v>-20</c:v>
                </c:pt>
                <c:pt idx="11">
                  <c:v>-30</c:v>
                </c:pt>
                <c:pt idx="12">
                  <c:v>-40</c:v>
                </c:pt>
                <c:pt idx="13">
                  <c:v>-50</c:v>
                </c:pt>
                <c:pt idx="14">
                  <c:v>-60</c:v>
                </c:pt>
                <c:pt idx="15">
                  <c:v>-70</c:v>
                </c:pt>
                <c:pt idx="16">
                  <c:v>-80</c:v>
                </c:pt>
              </c:numCache>
            </c:numRef>
          </c:xVal>
          <c:yVal>
            <c:numRef>
              <c:f>'[1]ADC 1028 at 2ftps'!$H$24:$H$40</c:f>
              <c:numCache>
                <c:formatCode>General</c:formatCode>
                <c:ptCount val="17"/>
                <c:pt idx="0">
                  <c:v>-0.15707325046114132</c:v>
                </c:pt>
                <c:pt idx="1">
                  <c:v>-6.7088948145173313E-2</c:v>
                </c:pt>
                <c:pt idx="2">
                  <c:v>-8.6314842193225948E-3</c:v>
                </c:pt>
                <c:pt idx="3">
                  <c:v>1.7039576582171319E-2</c:v>
                </c:pt>
                <c:pt idx="4">
                  <c:v>-2.1527716176265425E-2</c:v>
                </c:pt>
                <c:pt idx="5">
                  <c:v>2.0339410044374518E-3</c:v>
                </c:pt>
                <c:pt idx="6">
                  <c:v>4.5711138069690384E-2</c:v>
                </c:pt>
                <c:pt idx="7">
                  <c:v>-1.7942720315866186E-2</c:v>
                </c:pt>
                <c:pt idx="8">
                  <c:v>2.5994729060871981E-3</c:v>
                </c:pt>
                <c:pt idx="9">
                  <c:v>-6.1625445163459251E-3</c:v>
                </c:pt>
                <c:pt idx="10">
                  <c:v>-1.3347068631139328E-2</c:v>
                </c:pt>
                <c:pt idx="11">
                  <c:v>4.9791436375218401E-3</c:v>
                </c:pt>
                <c:pt idx="12">
                  <c:v>2.7578257414232659E-4</c:v>
                </c:pt>
                <c:pt idx="13">
                  <c:v>-2.4177054675705471E-2</c:v>
                </c:pt>
                <c:pt idx="14">
                  <c:v>-3.5454136401619672E-2</c:v>
                </c:pt>
                <c:pt idx="15">
                  <c:v>-2.559148645230154E-2</c:v>
                </c:pt>
                <c:pt idx="16">
                  <c:v>-0.14901830119629547</c:v>
                </c:pt>
              </c:numCache>
            </c:numRef>
          </c:yVal>
        </c:ser>
        <c:axId val="51803264"/>
        <c:axId val="51805568"/>
      </c:scatterChart>
      <c:valAx>
        <c:axId val="51803264"/>
        <c:scaling>
          <c:orientation val="minMax"/>
          <c:max val="90"/>
          <c:min val="-90"/>
        </c:scaling>
        <c:axPos val="b"/>
        <c:majorGridlines>
          <c:spPr>
            <a:ln w="3175">
              <a:solidFill>
                <a:schemeClr val="bg2"/>
              </a:solidFill>
              <a:prstDash val="solid"/>
            </a:ln>
          </c:spPr>
        </c:majorGridlines>
        <c:title>
          <c:tx>
            <c:rich>
              <a:bodyPr/>
              <a:lstStyle/>
              <a:p>
                <a:pPr>
                  <a:defRPr sz="1600" b="1" i="0" u="none" strike="noStrike" baseline="0">
                    <a:solidFill>
                      <a:schemeClr val="tx1"/>
                    </a:solidFill>
                    <a:latin typeface="Arial"/>
                    <a:ea typeface="Arial"/>
                    <a:cs typeface="Arial"/>
                  </a:defRPr>
                </a:pPr>
                <a:r>
                  <a:rPr lang="en-US" sz="1600" b="1">
                    <a:solidFill>
                      <a:schemeClr val="tx1"/>
                    </a:solidFill>
                  </a:rPr>
                  <a:t>Angle Turned (Deg.)</a:t>
                </a:r>
              </a:p>
            </c:rich>
          </c:tx>
          <c:layout>
            <c:manualLayout>
              <c:xMode val="edge"/>
              <c:yMode val="edge"/>
              <c:x val="0.46614872364039955"/>
              <c:y val="0.8985270049099835"/>
            </c:manualLayout>
          </c:layout>
          <c:spPr>
            <a:noFill/>
            <a:ln w="25400">
              <a:noFill/>
            </a:ln>
          </c:spPr>
        </c:title>
        <c:numFmt formatCode="General" sourceLinked="1"/>
        <c:tickLblPos val="low"/>
        <c:spPr>
          <a:ln w="3175">
            <a:solidFill>
              <a:srgbClr val="000000"/>
            </a:solidFill>
            <a:prstDash val="solid"/>
          </a:ln>
        </c:spPr>
        <c:txPr>
          <a:bodyPr rot="0" vert="horz"/>
          <a:lstStyle/>
          <a:p>
            <a:pPr>
              <a:defRPr sz="1000" b="0" i="0" u="none" strike="noStrike" baseline="0">
                <a:solidFill>
                  <a:schemeClr val="tx1"/>
                </a:solidFill>
                <a:latin typeface="Arial"/>
                <a:ea typeface="Arial"/>
                <a:cs typeface="Arial"/>
              </a:defRPr>
            </a:pPr>
            <a:endParaRPr lang="en-US"/>
          </a:p>
        </c:txPr>
        <c:crossAx val="51805568"/>
        <c:crosses val="autoZero"/>
        <c:crossBetween val="midCat"/>
        <c:majorUnit val="10"/>
      </c:valAx>
      <c:valAx>
        <c:axId val="51805568"/>
        <c:scaling>
          <c:orientation val="minMax"/>
          <c:max val="0.25"/>
          <c:min val="-0.25"/>
        </c:scaling>
        <c:axPos val="l"/>
        <c:majorGridlines>
          <c:spPr>
            <a:ln w="3175">
              <a:solidFill>
                <a:srgbClr val="000000"/>
              </a:solidFill>
              <a:prstDash val="solid"/>
            </a:ln>
          </c:spPr>
        </c:majorGridlines>
        <c:title>
          <c:tx>
            <c:rich>
              <a:bodyPr/>
              <a:lstStyle/>
              <a:p>
                <a:pPr>
                  <a:defRPr sz="1600" b="1" i="0" u="none" strike="noStrike" baseline="0">
                    <a:solidFill>
                      <a:schemeClr val="tx1"/>
                    </a:solidFill>
                    <a:latin typeface="Arial"/>
                    <a:ea typeface="Arial"/>
                    <a:cs typeface="Arial"/>
                  </a:defRPr>
                </a:pPr>
                <a:r>
                  <a:rPr lang="en-US" sz="1600" b="1">
                    <a:solidFill>
                      <a:schemeClr val="tx1"/>
                    </a:solidFill>
                  </a:rPr>
                  <a:t>Percent Error</a:t>
                </a:r>
              </a:p>
            </c:rich>
          </c:tx>
          <c:layout>
            <c:manualLayout>
              <c:xMode val="edge"/>
              <c:yMode val="edge"/>
              <c:x val="1.2208657047724751E-2"/>
              <c:y val="0.41243862520458308"/>
            </c:manualLayout>
          </c:layout>
          <c:spPr>
            <a:noFill/>
            <a:ln w="25400">
              <a:noFill/>
            </a:ln>
          </c:spPr>
        </c:title>
        <c:numFmt formatCode="0.0%" sourceLinked="0"/>
        <c:tickLblPos val="low"/>
        <c:spPr>
          <a:ln w="3175">
            <a:solidFill>
              <a:srgbClr val="000000"/>
            </a:solidFill>
            <a:prstDash val="solid"/>
          </a:ln>
        </c:spPr>
        <c:txPr>
          <a:bodyPr rot="0" vert="horz"/>
          <a:lstStyle/>
          <a:p>
            <a:pPr>
              <a:defRPr sz="1000" b="0" i="0" u="none" strike="noStrike" baseline="0">
                <a:solidFill>
                  <a:schemeClr val="tx1"/>
                </a:solidFill>
                <a:latin typeface="Arial"/>
                <a:ea typeface="Arial"/>
                <a:cs typeface="Arial"/>
              </a:defRPr>
            </a:pPr>
            <a:endParaRPr lang="en-US"/>
          </a:p>
        </c:txPr>
        <c:crossAx val="51803264"/>
        <c:crosses val="autoZero"/>
        <c:crossBetween val="midCat"/>
      </c:valAx>
      <c:spPr>
        <a:noFill/>
        <a:ln w="12700">
          <a:solidFill>
            <a:srgbClr val="808080"/>
          </a:solidFill>
          <a:prstDash val="solid"/>
        </a:ln>
      </c:spPr>
    </c:plotArea>
    <c:legend>
      <c:legendPos val="b"/>
      <c:layout/>
      <c:spPr>
        <a:solidFill>
          <a:srgbClr val="FFFFFF"/>
        </a:solidFill>
        <a:ln w="3175">
          <a:solidFill>
            <a:srgbClr val="000000"/>
          </a:solidFill>
          <a:prstDash val="solid"/>
        </a:ln>
      </c:spPr>
      <c:txPr>
        <a:bodyPr/>
        <a:lstStyle/>
        <a:p>
          <a:pPr>
            <a:defRPr sz="920" b="0" i="0" u="none" strike="noStrike" baseline="0">
              <a:solidFill>
                <a:srgbClr val="000000"/>
              </a:solidFill>
              <a:latin typeface="Arial"/>
              <a:ea typeface="Arial"/>
              <a:cs typeface="Arial"/>
            </a:defRPr>
          </a:pPr>
          <a:endParaRPr lang="en-US"/>
        </a:p>
      </c:txPr>
    </c:legend>
    <c:plotVisOnly val="1"/>
    <c:dispBlanksAs val="gap"/>
  </c:chart>
  <c:spPr>
    <a:noFill/>
    <a:ln w="9525">
      <a:noFill/>
    </a:ln>
  </c:spPr>
  <c:txPr>
    <a:bodyPr/>
    <a:lstStyle/>
    <a:p>
      <a:pPr>
        <a:defRPr sz="1000" b="0" i="0" u="none" strike="noStrike" baseline="0">
          <a:solidFill>
            <a:srgbClr val="000000"/>
          </a:solidFill>
          <a:latin typeface="Arial"/>
          <a:ea typeface="Arial"/>
          <a:cs typeface="Arial"/>
        </a:defRPr>
      </a:pPr>
      <a:endParaRPr lang="en-US"/>
    </a:p>
  </c:txPr>
  <c:externalData r:id="rId1"/>
  <c:userShapes r:id="rId2"/>
</c:chartSpace>
</file>

<file path=ppt/charts/chart8.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sz="1800" b="1" i="0" u="none" strike="noStrike" baseline="0">
                <a:solidFill>
                  <a:schemeClr val="tx1"/>
                </a:solidFill>
                <a:latin typeface="Arial"/>
                <a:ea typeface="Arial"/>
                <a:cs typeface="Arial"/>
              </a:defRPr>
            </a:pPr>
            <a:r>
              <a:rPr lang="en-US" sz="1800">
                <a:solidFill>
                  <a:schemeClr val="tx1"/>
                </a:solidFill>
              </a:rPr>
              <a:t>Cosine Errors (Horizontal Angles) at 3.2 fps</a:t>
            </a:r>
          </a:p>
        </c:rich>
      </c:tx>
      <c:layout/>
      <c:overlay val="1"/>
      <c:spPr>
        <a:noFill/>
        <a:ln w="25400">
          <a:noFill/>
        </a:ln>
      </c:spPr>
    </c:title>
    <c:plotArea>
      <c:layout>
        <c:manualLayout>
          <c:layoutTarget val="inner"/>
          <c:xMode val="edge"/>
          <c:yMode val="edge"/>
          <c:x val="9.9889012208657063E-2"/>
          <c:y val="0.12111292962356793"/>
          <c:w val="0.87680355160932366"/>
          <c:h val="0.72667757774140762"/>
        </c:manualLayout>
      </c:layout>
      <c:scatterChart>
        <c:scatterStyle val="lineMarker"/>
        <c:ser>
          <c:idx val="2"/>
          <c:order val="0"/>
          <c:tx>
            <c:v>1020 (2010-03-01)</c:v>
          </c:tx>
          <c:spPr>
            <a:ln w="25400">
              <a:solidFill>
                <a:sysClr val="windowText" lastClr="000000"/>
              </a:solidFill>
              <a:prstDash val="dash"/>
            </a:ln>
          </c:spPr>
          <c:marker>
            <c:symbol val="triangle"/>
            <c:size val="5"/>
            <c:spPr>
              <a:solidFill>
                <a:sysClr val="windowText" lastClr="000000"/>
              </a:solidFill>
              <a:ln>
                <a:solidFill>
                  <a:sysClr val="windowText" lastClr="000000"/>
                </a:solidFill>
              </a:ln>
            </c:spPr>
          </c:marker>
          <c:xVal>
            <c:numRef>
              <c:f>'ADC 1020 at 3.2 fps'!$B$31:$B$43</c:f>
              <c:numCache>
                <c:formatCode>General</c:formatCode>
                <c:ptCount val="13"/>
                <c:pt idx="0">
                  <c:v>60</c:v>
                </c:pt>
                <c:pt idx="1">
                  <c:v>50</c:v>
                </c:pt>
                <c:pt idx="2">
                  <c:v>40</c:v>
                </c:pt>
                <c:pt idx="3">
                  <c:v>30</c:v>
                </c:pt>
                <c:pt idx="4">
                  <c:v>20</c:v>
                </c:pt>
                <c:pt idx="5">
                  <c:v>10</c:v>
                </c:pt>
                <c:pt idx="6">
                  <c:v>0</c:v>
                </c:pt>
                <c:pt idx="7">
                  <c:v>-10</c:v>
                </c:pt>
                <c:pt idx="8">
                  <c:v>-20</c:v>
                </c:pt>
                <c:pt idx="9">
                  <c:v>-30</c:v>
                </c:pt>
                <c:pt idx="10">
                  <c:v>-40</c:v>
                </c:pt>
                <c:pt idx="11">
                  <c:v>-50</c:v>
                </c:pt>
                <c:pt idx="12">
                  <c:v>-60</c:v>
                </c:pt>
              </c:numCache>
            </c:numRef>
          </c:xVal>
          <c:yVal>
            <c:numRef>
              <c:f>'ADC 1020 at 3.2 fps'!$H$31:$H$43</c:f>
              <c:numCache>
                <c:formatCode>0.00%</c:formatCode>
                <c:ptCount val="13"/>
                <c:pt idx="0">
                  <c:v>-6.9737552807731626E-2</c:v>
                </c:pt>
                <c:pt idx="1">
                  <c:v>-4.1310588238263106E-2</c:v>
                </c:pt>
                <c:pt idx="2">
                  <c:v>-1.3120814811697312E-2</c:v>
                </c:pt>
                <c:pt idx="3">
                  <c:v>-4.045825322988747E-2</c:v>
                </c:pt>
                <c:pt idx="4">
                  <c:v>-7.1254638996645367E-3</c:v>
                </c:pt>
                <c:pt idx="5">
                  <c:v>4.2589563155881645E-3</c:v>
                </c:pt>
                <c:pt idx="6">
                  <c:v>5.7883543278229865E-3</c:v>
                </c:pt>
                <c:pt idx="7">
                  <c:v>-1.3891850687606993E-2</c:v>
                </c:pt>
                <c:pt idx="8">
                  <c:v>1.2270762954807533E-3</c:v>
                </c:pt>
                <c:pt idx="9">
                  <c:v>-7.5630349911107045E-4</c:v>
                </c:pt>
                <c:pt idx="10">
                  <c:v>9.9209627291373744E-4</c:v>
                </c:pt>
                <c:pt idx="11">
                  <c:v>-1.330499344132784E-2</c:v>
                </c:pt>
                <c:pt idx="12">
                  <c:v>-2.6037346399429222E-2</c:v>
                </c:pt>
              </c:numCache>
            </c:numRef>
          </c:yVal>
        </c:ser>
        <c:ser>
          <c:idx val="3"/>
          <c:order val="1"/>
          <c:tx>
            <c:v>1028 (2010-03-05)</c:v>
          </c:tx>
          <c:spPr>
            <a:ln w="25400">
              <a:solidFill>
                <a:sysClr val="windowText" lastClr="000000"/>
              </a:solidFill>
              <a:prstDash val="sysDot"/>
            </a:ln>
          </c:spPr>
          <c:marker>
            <c:symbol val="diamond"/>
            <c:size val="5"/>
            <c:spPr>
              <a:solidFill>
                <a:sysClr val="windowText" lastClr="000000"/>
              </a:solidFill>
              <a:ln>
                <a:solidFill>
                  <a:sysClr val="windowText" lastClr="000000"/>
                </a:solidFill>
              </a:ln>
            </c:spPr>
          </c:marker>
          <c:xVal>
            <c:numRef>
              <c:f>'ADC 1028 at 3.2 fps'!$B$31:$B$43</c:f>
              <c:numCache>
                <c:formatCode>General</c:formatCode>
                <c:ptCount val="13"/>
                <c:pt idx="0">
                  <c:v>60</c:v>
                </c:pt>
                <c:pt idx="1">
                  <c:v>50</c:v>
                </c:pt>
                <c:pt idx="2">
                  <c:v>40</c:v>
                </c:pt>
                <c:pt idx="3">
                  <c:v>30</c:v>
                </c:pt>
                <c:pt idx="4">
                  <c:v>20</c:v>
                </c:pt>
                <c:pt idx="5">
                  <c:v>10</c:v>
                </c:pt>
                <c:pt idx="6">
                  <c:v>0</c:v>
                </c:pt>
                <c:pt idx="7">
                  <c:v>-10</c:v>
                </c:pt>
                <c:pt idx="8">
                  <c:v>-20</c:v>
                </c:pt>
                <c:pt idx="9">
                  <c:v>-30</c:v>
                </c:pt>
                <c:pt idx="10">
                  <c:v>-40</c:v>
                </c:pt>
                <c:pt idx="11">
                  <c:v>-50</c:v>
                </c:pt>
                <c:pt idx="12">
                  <c:v>-60</c:v>
                </c:pt>
              </c:numCache>
            </c:numRef>
          </c:xVal>
          <c:yVal>
            <c:numRef>
              <c:f>'ADC 1028 at 3.2 fps'!$H$31:$H$43</c:f>
              <c:numCache>
                <c:formatCode>0.00%</c:formatCode>
                <c:ptCount val="13"/>
                <c:pt idx="0">
                  <c:v>2.1582867029678928E-2</c:v>
                </c:pt>
                <c:pt idx="1">
                  <c:v>-1.0099337744635718E-2</c:v>
                </c:pt>
                <c:pt idx="2">
                  <c:v>4.2313894370525759E-3</c:v>
                </c:pt>
                <c:pt idx="3">
                  <c:v>1.2419793735386915E-2</c:v>
                </c:pt>
                <c:pt idx="4">
                  <c:v>3.1929035601594357E-3</c:v>
                </c:pt>
                <c:pt idx="5">
                  <c:v>6.8889737041840995E-3</c:v>
                </c:pt>
                <c:pt idx="6">
                  <c:v>-7.0955310075053735E-3</c:v>
                </c:pt>
                <c:pt idx="7">
                  <c:v>1.5181000546454763E-2</c:v>
                </c:pt>
                <c:pt idx="8">
                  <c:v>-9.7647030368201038E-3</c:v>
                </c:pt>
                <c:pt idx="9">
                  <c:v>-5.5408634325540976E-3</c:v>
                </c:pt>
                <c:pt idx="10">
                  <c:v>1.2491207545553933E-3</c:v>
                </c:pt>
                <c:pt idx="11">
                  <c:v>1.1490107965910816E-2</c:v>
                </c:pt>
                <c:pt idx="12">
                  <c:v>-4.3405299369839161E-2</c:v>
                </c:pt>
              </c:numCache>
            </c:numRef>
          </c:yVal>
        </c:ser>
        <c:ser>
          <c:idx val="0"/>
          <c:order val="2"/>
          <c:tx>
            <c:v>1029 (2010-03-08)</c:v>
          </c:tx>
          <c:spPr>
            <a:ln w="25400" cmpd="sng">
              <a:solidFill>
                <a:schemeClr val="tx1"/>
              </a:solidFill>
              <a:prstDash val="solid"/>
            </a:ln>
          </c:spPr>
          <c:marker>
            <c:symbol val="circle"/>
            <c:size val="5"/>
            <c:spPr>
              <a:solidFill>
                <a:schemeClr val="tx1"/>
              </a:solidFill>
              <a:ln>
                <a:solidFill>
                  <a:schemeClr val="tx1"/>
                </a:solidFill>
                <a:prstDash val="solid"/>
              </a:ln>
            </c:spPr>
          </c:marker>
          <c:xVal>
            <c:numRef>
              <c:f>'ADC 1029 at 3.2fps'!$B$31:$B$43</c:f>
              <c:numCache>
                <c:formatCode>General</c:formatCode>
                <c:ptCount val="13"/>
                <c:pt idx="0">
                  <c:v>60</c:v>
                </c:pt>
                <c:pt idx="1">
                  <c:v>50</c:v>
                </c:pt>
                <c:pt idx="2">
                  <c:v>40</c:v>
                </c:pt>
                <c:pt idx="3">
                  <c:v>30</c:v>
                </c:pt>
                <c:pt idx="4">
                  <c:v>20</c:v>
                </c:pt>
                <c:pt idx="5">
                  <c:v>10</c:v>
                </c:pt>
                <c:pt idx="6">
                  <c:v>0</c:v>
                </c:pt>
                <c:pt idx="7">
                  <c:v>-10</c:v>
                </c:pt>
                <c:pt idx="8">
                  <c:v>-20</c:v>
                </c:pt>
                <c:pt idx="9">
                  <c:v>-30</c:v>
                </c:pt>
                <c:pt idx="10">
                  <c:v>-40</c:v>
                </c:pt>
                <c:pt idx="11">
                  <c:v>-50</c:v>
                </c:pt>
                <c:pt idx="12">
                  <c:v>-60</c:v>
                </c:pt>
              </c:numCache>
            </c:numRef>
          </c:xVal>
          <c:yVal>
            <c:numRef>
              <c:f>'ADC 1029 at 3.2fps'!$H$31:$H$43</c:f>
              <c:numCache>
                <c:formatCode>0.00%</c:formatCode>
                <c:ptCount val="13"/>
                <c:pt idx="0">
                  <c:v>5.4623763098993184E-4</c:v>
                </c:pt>
                <c:pt idx="1">
                  <c:v>2.0530802441762154E-3</c:v>
                </c:pt>
                <c:pt idx="2">
                  <c:v>-2.7507501886941746E-2</c:v>
                </c:pt>
                <c:pt idx="3">
                  <c:v>-4.1560591997860559E-3</c:v>
                </c:pt>
                <c:pt idx="4">
                  <c:v>1.1103224365302337E-2</c:v>
                </c:pt>
                <c:pt idx="5">
                  <c:v>3.686645091980537E-3</c:v>
                </c:pt>
                <c:pt idx="6">
                  <c:v>6.5120587620792758E-3</c:v>
                </c:pt>
                <c:pt idx="7">
                  <c:v>7.7507746809388975E-3</c:v>
                </c:pt>
                <c:pt idx="8">
                  <c:v>-4.7283296312504641E-3</c:v>
                </c:pt>
                <c:pt idx="9">
                  <c:v>1.3225648181741649E-2</c:v>
                </c:pt>
                <c:pt idx="10">
                  <c:v>2.2636087391041438E-4</c:v>
                </c:pt>
                <c:pt idx="11">
                  <c:v>-5.0742318007053408E-3</c:v>
                </c:pt>
                <c:pt idx="12">
                  <c:v>-1.8181909717240315E-2</c:v>
                </c:pt>
              </c:numCache>
            </c:numRef>
          </c:yVal>
        </c:ser>
        <c:ser>
          <c:idx val="1"/>
          <c:order val="3"/>
          <c:tx>
            <c:v>250176 (2010-03-08)</c:v>
          </c:tx>
          <c:spPr>
            <a:ln w="25400">
              <a:solidFill>
                <a:schemeClr val="tx1"/>
              </a:solidFill>
              <a:prstDash val="lgDash"/>
            </a:ln>
          </c:spPr>
          <c:marker>
            <c:symbol val="x"/>
            <c:size val="5"/>
            <c:spPr>
              <a:noFill/>
              <a:ln>
                <a:solidFill>
                  <a:schemeClr val="tx1"/>
                </a:solidFill>
                <a:prstDash val="solid"/>
              </a:ln>
            </c:spPr>
          </c:marker>
          <c:xVal>
            <c:numRef>
              <c:f>'ADC 250176 at 3.2 fps'!$B$30:$B$42</c:f>
              <c:numCache>
                <c:formatCode>General</c:formatCode>
                <c:ptCount val="13"/>
                <c:pt idx="0">
                  <c:v>60</c:v>
                </c:pt>
                <c:pt idx="1">
                  <c:v>50</c:v>
                </c:pt>
                <c:pt idx="2">
                  <c:v>40</c:v>
                </c:pt>
                <c:pt idx="3">
                  <c:v>30</c:v>
                </c:pt>
                <c:pt idx="4">
                  <c:v>20</c:v>
                </c:pt>
                <c:pt idx="5">
                  <c:v>10</c:v>
                </c:pt>
                <c:pt idx="6">
                  <c:v>0</c:v>
                </c:pt>
                <c:pt idx="7">
                  <c:v>-10</c:v>
                </c:pt>
                <c:pt idx="8">
                  <c:v>-20</c:v>
                </c:pt>
                <c:pt idx="9">
                  <c:v>-30</c:v>
                </c:pt>
                <c:pt idx="10">
                  <c:v>-40</c:v>
                </c:pt>
                <c:pt idx="11">
                  <c:v>-50</c:v>
                </c:pt>
                <c:pt idx="12">
                  <c:v>-60</c:v>
                </c:pt>
              </c:numCache>
            </c:numRef>
          </c:xVal>
          <c:yVal>
            <c:numRef>
              <c:f>'ADC 250176 at 3.2 fps'!$H$30:$H$42</c:f>
              <c:numCache>
                <c:formatCode>0.00%</c:formatCode>
                <c:ptCount val="13"/>
                <c:pt idx="0">
                  <c:v>1.9667579880991323E-2</c:v>
                </c:pt>
                <c:pt idx="1">
                  <c:v>2.4639902133351155E-2</c:v>
                </c:pt>
                <c:pt idx="2">
                  <c:v>1.2656090579130187E-2</c:v>
                </c:pt>
                <c:pt idx="3">
                  <c:v>9.6244894232653643E-4</c:v>
                </c:pt>
                <c:pt idx="4">
                  <c:v>2.1152789408672282E-2</c:v>
                </c:pt>
                <c:pt idx="5">
                  <c:v>5.2827218031458786E-3</c:v>
                </c:pt>
                <c:pt idx="6">
                  <c:v>8.9805724072866688E-4</c:v>
                </c:pt>
                <c:pt idx="7">
                  <c:v>-2.8365611548823673E-4</c:v>
                </c:pt>
                <c:pt idx="8">
                  <c:v>-1.5865175340985384E-2</c:v>
                </c:pt>
                <c:pt idx="9">
                  <c:v>-1.3039065715762315E-2</c:v>
                </c:pt>
                <c:pt idx="10">
                  <c:v>-3.390735868157526E-2</c:v>
                </c:pt>
                <c:pt idx="11">
                  <c:v>-1.6153908023691543E-2</c:v>
                </c:pt>
                <c:pt idx="12">
                  <c:v>-8.956447381550546E-2</c:v>
                </c:pt>
              </c:numCache>
            </c:numRef>
          </c:yVal>
        </c:ser>
        <c:axId val="52034944"/>
        <c:axId val="94658944"/>
      </c:scatterChart>
      <c:valAx>
        <c:axId val="52034944"/>
        <c:scaling>
          <c:orientation val="minMax"/>
          <c:max val="60"/>
          <c:min val="-60"/>
        </c:scaling>
        <c:axPos val="b"/>
        <c:majorGridlines>
          <c:spPr>
            <a:ln w="3175">
              <a:solidFill>
                <a:schemeClr val="bg2"/>
              </a:solidFill>
              <a:prstDash val="solid"/>
            </a:ln>
          </c:spPr>
        </c:majorGridlines>
        <c:title>
          <c:tx>
            <c:rich>
              <a:bodyPr/>
              <a:lstStyle/>
              <a:p>
                <a:pPr>
                  <a:defRPr sz="1400" b="1" i="0" u="none" strike="noStrike" baseline="0">
                    <a:solidFill>
                      <a:schemeClr val="tx1"/>
                    </a:solidFill>
                    <a:latin typeface="Arial"/>
                    <a:ea typeface="Arial"/>
                    <a:cs typeface="Arial"/>
                  </a:defRPr>
                </a:pPr>
                <a:r>
                  <a:rPr lang="en-US" sz="1400">
                    <a:solidFill>
                      <a:schemeClr val="tx1"/>
                    </a:solidFill>
                  </a:rPr>
                  <a:t>Angle Turned (Deg.)</a:t>
                </a:r>
              </a:p>
            </c:rich>
          </c:tx>
          <c:layout>
            <c:manualLayout>
              <c:xMode val="edge"/>
              <c:yMode val="edge"/>
              <c:x val="0.46614872364039955"/>
              <c:y val="0.8985270049099835"/>
            </c:manualLayout>
          </c:layout>
          <c:spPr>
            <a:noFill/>
            <a:ln w="25400">
              <a:noFill/>
            </a:ln>
          </c:spPr>
        </c:title>
        <c:numFmt formatCode="General" sourceLinked="1"/>
        <c:tickLblPos val="low"/>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94658944"/>
        <c:crosses val="autoZero"/>
        <c:crossBetween val="midCat"/>
        <c:majorUnit val="10"/>
      </c:valAx>
      <c:valAx>
        <c:axId val="94658944"/>
        <c:scaling>
          <c:orientation val="minMax"/>
          <c:max val="0.1"/>
          <c:min val="-0.1"/>
        </c:scaling>
        <c:axPos val="l"/>
        <c:majorGridlines>
          <c:spPr>
            <a:ln w="3175">
              <a:solidFill>
                <a:schemeClr val="bg2"/>
              </a:solidFill>
              <a:prstDash val="solid"/>
            </a:ln>
          </c:spPr>
        </c:majorGridlines>
        <c:title>
          <c:tx>
            <c:rich>
              <a:bodyPr/>
              <a:lstStyle/>
              <a:p>
                <a:pPr>
                  <a:defRPr sz="1400" b="1" i="0" u="none" strike="noStrike" baseline="0">
                    <a:solidFill>
                      <a:schemeClr val="tx1"/>
                    </a:solidFill>
                    <a:latin typeface="Arial"/>
                    <a:ea typeface="Arial"/>
                    <a:cs typeface="Arial"/>
                  </a:defRPr>
                </a:pPr>
                <a:r>
                  <a:rPr lang="en-US" sz="1400">
                    <a:solidFill>
                      <a:schemeClr val="tx1"/>
                    </a:solidFill>
                  </a:rPr>
                  <a:t>Percent Error</a:t>
                </a:r>
              </a:p>
            </c:rich>
          </c:tx>
          <c:layout>
            <c:manualLayout>
              <c:xMode val="edge"/>
              <c:yMode val="edge"/>
              <c:x val="1.2208657047724751E-2"/>
              <c:y val="0.41243862520458285"/>
            </c:manualLayout>
          </c:layout>
          <c:spPr>
            <a:noFill/>
            <a:ln w="25400">
              <a:noFill/>
            </a:ln>
          </c:spPr>
        </c:title>
        <c:numFmt formatCode="0.0%" sourceLinked="0"/>
        <c:tickLblPos val="low"/>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52034944"/>
        <c:crosses val="autoZero"/>
        <c:crossBetween val="midCat"/>
      </c:valAx>
      <c:spPr>
        <a:noFill/>
        <a:ln w="12700">
          <a:solidFill>
            <a:srgbClr val="808080"/>
          </a:solidFill>
          <a:prstDash val="solid"/>
        </a:ln>
      </c:spPr>
    </c:plotArea>
    <c:legend>
      <c:legendPos val="b"/>
      <c:layout/>
      <c:spPr>
        <a:solidFill>
          <a:srgbClr val="FFFFFF"/>
        </a:solidFill>
        <a:ln w="3175">
          <a:solidFill>
            <a:srgbClr val="000000"/>
          </a:solidFill>
          <a:prstDash val="solid"/>
        </a:ln>
      </c:spPr>
      <c:txPr>
        <a:bodyPr/>
        <a:lstStyle/>
        <a:p>
          <a:pPr>
            <a:defRPr sz="920" b="0" i="0" u="none" strike="noStrike" baseline="0">
              <a:solidFill>
                <a:srgbClr val="000000"/>
              </a:solidFill>
              <a:latin typeface="Arial"/>
              <a:ea typeface="Arial"/>
              <a:cs typeface="Arial"/>
            </a:defRPr>
          </a:pPr>
          <a:endParaRPr lang="en-US"/>
        </a:p>
      </c:txPr>
    </c:legend>
    <c:plotVisOnly val="1"/>
    <c:dispBlanksAs val="gap"/>
  </c:chart>
  <c:spPr>
    <a:noFill/>
    <a:ln w="9525">
      <a:noFill/>
    </a:ln>
  </c:spPr>
  <c:txPr>
    <a:bodyPr/>
    <a:lstStyle/>
    <a:p>
      <a:pPr>
        <a:defRPr sz="1000" b="0" i="0" u="none" strike="noStrike" baseline="0">
          <a:solidFill>
            <a:srgbClr val="000000"/>
          </a:solidFill>
          <a:latin typeface="Arial"/>
          <a:ea typeface="Arial"/>
          <a:cs typeface="Arial"/>
        </a:defRPr>
      </a:pPr>
      <a:endParaRPr lang="en-US"/>
    </a:p>
  </c:txPr>
  <c:externalData r:id="rId1"/>
</c:chartSpace>
</file>

<file path=ppt/drawings/drawing1.xml><?xml version="1.0" encoding="utf-8"?>
<c:userShapes xmlns:c="http://schemas.openxmlformats.org/drawingml/2006/chart">
  <cdr:relSizeAnchor xmlns:cdr="http://schemas.openxmlformats.org/drawingml/2006/chartDrawing">
    <cdr:from>
      <cdr:x>0.80189</cdr:x>
      <cdr:y>0.12029</cdr:y>
    </cdr:from>
    <cdr:to>
      <cdr:x>0.9775</cdr:x>
      <cdr:y>0.25251</cdr:y>
    </cdr:to>
    <cdr:sp macro="" textlink="">
      <cdr:nvSpPr>
        <cdr:cNvPr id="3" name="TextBox 2"/>
        <cdr:cNvSpPr txBox="1"/>
      </cdr:nvSpPr>
      <cdr:spPr>
        <a:xfrm xmlns:a="http://schemas.openxmlformats.org/drawingml/2006/main">
          <a:off x="6881813" y="700088"/>
          <a:ext cx="1507144" cy="769441"/>
        </a:xfrm>
        <a:prstGeom xmlns:a="http://schemas.openxmlformats.org/drawingml/2006/main" prst="rect">
          <a:avLst/>
        </a:prstGeom>
        <a:solidFill xmlns:a="http://schemas.openxmlformats.org/drawingml/2006/main">
          <a:schemeClr val="bg1"/>
        </a:solidFill>
        <a:ln xmlns:a="http://schemas.openxmlformats.org/drawingml/2006/main">
          <a:solidFill>
            <a:schemeClr val="tx1"/>
          </a:solidFill>
        </a:ln>
      </cdr:spPr>
      <cdr:txBody>
        <a:bodyPr xmlns:a="http://schemas.openxmlformats.org/drawingml/2006/main" vertOverflow="clip" wrap="none" rtlCol="0">
          <a:spAutoFit/>
        </a:bodyPr>
        <a:lstStyle xmlns:a="http://schemas.openxmlformats.org/drawingml/2006/main"/>
        <a:p xmlns:a="http://schemas.openxmlformats.org/drawingml/2006/main">
          <a:r>
            <a:rPr lang="en-US" sz="1100" dirty="0">
              <a:solidFill>
                <a:schemeClr val="tx1"/>
              </a:solidFill>
            </a:rPr>
            <a:t>1020 - 6 m cable</a:t>
          </a:r>
        </a:p>
        <a:p xmlns:a="http://schemas.openxmlformats.org/drawingml/2006/main">
          <a:r>
            <a:rPr lang="en-US" sz="1100" dirty="0">
              <a:solidFill>
                <a:schemeClr val="tx1"/>
              </a:solidFill>
            </a:rPr>
            <a:t>1028 - 10 m cable</a:t>
          </a:r>
        </a:p>
        <a:p xmlns:a="http://schemas.openxmlformats.org/drawingml/2006/main">
          <a:r>
            <a:rPr lang="en-US" sz="1100" dirty="0">
              <a:solidFill>
                <a:schemeClr val="tx1"/>
              </a:solidFill>
            </a:rPr>
            <a:t>1029 - 2.5 m cable</a:t>
          </a:r>
        </a:p>
        <a:p xmlns:a="http://schemas.openxmlformats.org/drawingml/2006/main">
          <a:r>
            <a:rPr lang="en-US" sz="1100" dirty="0">
              <a:solidFill>
                <a:schemeClr val="tx1"/>
              </a:solidFill>
            </a:rPr>
            <a:t>250176 - 2.5 m cable</a:t>
          </a:r>
        </a:p>
      </cdr:txBody>
    </cdr:sp>
  </cdr:relSizeAnchor>
  <cdr:relSizeAnchor xmlns:cdr="http://schemas.openxmlformats.org/drawingml/2006/chartDrawing">
    <cdr:from>
      <cdr:x>0.025</cdr:x>
      <cdr:y>0.88889</cdr:y>
    </cdr:from>
    <cdr:to>
      <cdr:x>0.275</cdr:x>
      <cdr:y>1</cdr:y>
    </cdr:to>
    <cdr:sp macro="" textlink="">
      <cdr:nvSpPr>
        <cdr:cNvPr id="4" name="TextBox 3"/>
        <cdr:cNvSpPr txBox="1"/>
      </cdr:nvSpPr>
      <cdr:spPr>
        <a:xfrm xmlns:a="http://schemas.openxmlformats.org/drawingml/2006/main">
          <a:off x="228600" y="6477000"/>
          <a:ext cx="2286000" cy="762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endParaRPr lang="en-US" sz="1400" b="1" dirty="0" smtClean="0">
            <a:solidFill>
              <a:schemeClr val="tx1"/>
            </a:solidFill>
          </a:endParaRPr>
        </a:p>
        <a:p xmlns:a="http://schemas.openxmlformats.org/drawingml/2006/main">
          <a:pPr algn="ctr"/>
          <a:r>
            <a:rPr lang="en-US" sz="1400" b="1" dirty="0" smtClean="0">
              <a:solidFill>
                <a:schemeClr val="tx1"/>
              </a:solidFill>
            </a:rPr>
            <a:t>Figure Courtesy of Kirk </a:t>
          </a:r>
          <a:r>
            <a:rPr lang="en-US" sz="1400" b="1" dirty="0" err="1" smtClean="0">
              <a:solidFill>
                <a:schemeClr val="tx1"/>
              </a:solidFill>
            </a:rPr>
            <a:t>Thibideaux</a:t>
          </a:r>
          <a:r>
            <a:rPr lang="en-US" sz="1400" b="1" dirty="0" smtClean="0">
              <a:solidFill>
                <a:schemeClr val="tx1"/>
              </a:solidFill>
            </a:rPr>
            <a:t>, HIF</a:t>
          </a:r>
          <a:endParaRPr lang="en-US" sz="1400" b="1" dirty="0">
            <a:solidFill>
              <a:schemeClr val="tx1"/>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0.54167</cdr:x>
      <cdr:y>0.06667</cdr:y>
    </cdr:from>
    <cdr:to>
      <cdr:x>1</cdr:x>
      <cdr:y>0.12222</cdr:y>
    </cdr:to>
    <cdr:sp macro="" textlink="">
      <cdr:nvSpPr>
        <cdr:cNvPr id="2" name="TextBox 1"/>
        <cdr:cNvSpPr txBox="1"/>
      </cdr:nvSpPr>
      <cdr:spPr>
        <a:xfrm xmlns:a="http://schemas.openxmlformats.org/drawingml/2006/main">
          <a:off x="6096000" y="457200"/>
          <a:ext cx="4191000" cy="381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en-US" sz="1400" b="1" dirty="0" smtClean="0">
              <a:solidFill>
                <a:schemeClr val="tx1"/>
              </a:solidFill>
            </a:rPr>
            <a:t>Figure Courtesy of Kirk </a:t>
          </a:r>
          <a:r>
            <a:rPr lang="en-US" sz="1400" b="1" dirty="0" err="1" smtClean="0">
              <a:solidFill>
                <a:schemeClr val="tx1"/>
              </a:solidFill>
            </a:rPr>
            <a:t>Thibideaux</a:t>
          </a:r>
          <a:r>
            <a:rPr lang="en-US" sz="1400" b="1" dirty="0" smtClean="0">
              <a:solidFill>
                <a:schemeClr val="tx1"/>
              </a:solidFill>
            </a:rPr>
            <a:t>, HIF</a:t>
          </a:r>
          <a:endParaRPr lang="en-US" sz="1400" b="1" dirty="0">
            <a:solidFill>
              <a:schemeClr val="tx1"/>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F3524832-FC9C-45E8-B95F-A86CE31CEE8B}" type="datetimeFigureOut">
              <a:rPr lang="en-US"/>
              <a:pPr>
                <a:defRPr/>
              </a:pPr>
              <a:t>5/24/2010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EBDDCDB9-AAEC-446C-9A91-C439E370DD2D}"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a:t>
            </a:r>
            <a:r>
              <a:rPr lang="en-US" baseline="0" dirty="0" smtClean="0"/>
              <a:t> this presentation, I’ll describe the ADC, discuss results of USGS testing of the ADC, and show enhancements that have been made to the ADC with a new “USGS Firmware,” currently in Beta testing.</a:t>
            </a:r>
            <a:endParaRPr lang="en-US" dirty="0"/>
          </a:p>
        </p:txBody>
      </p:sp>
      <p:sp>
        <p:nvSpPr>
          <p:cNvPr id="4" name="Slide Number Placeholder 3"/>
          <p:cNvSpPr>
            <a:spLocks noGrp="1"/>
          </p:cNvSpPr>
          <p:nvPr>
            <p:ph type="sldNum" sz="quarter" idx="10"/>
          </p:nvPr>
        </p:nvSpPr>
        <p:spPr/>
        <p:txBody>
          <a:bodyPr/>
          <a:lstStyle/>
          <a:p>
            <a:pPr>
              <a:defRPr/>
            </a:pPr>
            <a:fld id="{EBDDCDB9-AAEC-446C-9A91-C439E370DD2D}" type="slidenum">
              <a:rPr lang="en-US" smtClean="0"/>
              <a:pPr>
                <a:defRPr/>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depth sensor is easy to use, but some testers didn’t like it, and wanted to be able to enter the depths</a:t>
            </a:r>
            <a:r>
              <a:rPr lang="en-US" baseline="0" dirty="0" smtClean="0"/>
              <a:t> manually as they do with other current meters.  The new USGS firmware allows the user to turn off the depth sensor prior to starting the discharge measurement.</a:t>
            </a:r>
          </a:p>
          <a:p>
            <a:r>
              <a:rPr lang="en-US" baseline="0" dirty="0" smtClean="0"/>
              <a:t>One application of the depth sensor is in making mid-section measurements from a bridge with a long rod (see picture).  While not commonly used in the USA, this practice is common in Europe.  </a:t>
            </a:r>
            <a:endParaRPr lang="en-US" dirty="0"/>
          </a:p>
        </p:txBody>
      </p:sp>
      <p:sp>
        <p:nvSpPr>
          <p:cNvPr id="4" name="Slide Number Placeholder 3"/>
          <p:cNvSpPr>
            <a:spLocks noGrp="1"/>
          </p:cNvSpPr>
          <p:nvPr>
            <p:ph type="sldNum" sz="quarter" idx="10"/>
          </p:nvPr>
        </p:nvSpPr>
        <p:spPr/>
        <p:txBody>
          <a:bodyPr/>
          <a:lstStyle/>
          <a:p>
            <a:pPr>
              <a:defRPr/>
            </a:pPr>
            <a:fld id="{EBDDCDB9-AAEC-446C-9A91-C439E370DD2D}" type="slidenum">
              <a:rPr lang="en-US" smtClean="0"/>
              <a:pPr>
                <a:defRPr/>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Prior to the recent release of the new USGS firmware, the ADC had</a:t>
            </a:r>
            <a:r>
              <a:rPr lang="en-US" baseline="0" dirty="0" smtClean="0"/>
              <a:t> no logged </a:t>
            </a:r>
            <a:r>
              <a:rPr lang="en-US" baseline="0" smtClean="0"/>
              <a:t>QA/QC check.</a:t>
            </a:r>
            <a:endParaRPr lang="en-US" dirty="0"/>
          </a:p>
        </p:txBody>
      </p:sp>
      <p:sp>
        <p:nvSpPr>
          <p:cNvPr id="4" name="Slide Number Placeholder 3"/>
          <p:cNvSpPr>
            <a:spLocks noGrp="1"/>
          </p:cNvSpPr>
          <p:nvPr>
            <p:ph type="sldNum" sz="quarter" idx="10"/>
          </p:nvPr>
        </p:nvSpPr>
        <p:spPr/>
        <p:txBody>
          <a:bodyPr/>
          <a:lstStyle/>
          <a:p>
            <a:pPr>
              <a:defRPr/>
            </a:pPr>
            <a:fld id="{EBDDCDB9-AAEC-446C-9A91-C439E370DD2D}" type="slidenum">
              <a:rPr lang="en-US" smtClean="0"/>
              <a:pPr>
                <a:defRPr/>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Screen shots of the handheld</a:t>
            </a:r>
            <a:r>
              <a:rPr lang="en-US" baseline="0" dirty="0" smtClean="0"/>
              <a:t> display during QA/QC and depth sensor calibration procedures</a:t>
            </a:r>
            <a:endParaRPr lang="en-US" dirty="0"/>
          </a:p>
        </p:txBody>
      </p:sp>
      <p:sp>
        <p:nvSpPr>
          <p:cNvPr id="4" name="Slide Number Placeholder 3"/>
          <p:cNvSpPr>
            <a:spLocks noGrp="1"/>
          </p:cNvSpPr>
          <p:nvPr>
            <p:ph type="sldNum" sz="quarter" idx="10"/>
          </p:nvPr>
        </p:nvSpPr>
        <p:spPr/>
        <p:txBody>
          <a:bodyPr/>
          <a:lstStyle/>
          <a:p>
            <a:pPr>
              <a:defRPr/>
            </a:pPr>
            <a:fld id="{EBDDCDB9-AAEC-446C-9A91-C439E370DD2D}" type="slidenum">
              <a:rPr lang="en-US" smtClean="0"/>
              <a:pPr>
                <a:defRPr/>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Select from files on ADC on left hand</a:t>
            </a:r>
            <a:r>
              <a:rPr lang="en-US" baseline="0" dirty="0" smtClean="0"/>
              <a:t> side…right hand side shows ADC files currently in selected directory in PC.  Nice windows format</a:t>
            </a:r>
            <a:endParaRPr lang="en-US" dirty="0"/>
          </a:p>
        </p:txBody>
      </p:sp>
      <p:sp>
        <p:nvSpPr>
          <p:cNvPr id="4" name="Slide Number Placeholder 3"/>
          <p:cNvSpPr>
            <a:spLocks noGrp="1"/>
          </p:cNvSpPr>
          <p:nvPr>
            <p:ph type="sldNum" sz="quarter" idx="10"/>
          </p:nvPr>
        </p:nvSpPr>
        <p:spPr/>
        <p:txBody>
          <a:bodyPr/>
          <a:lstStyle/>
          <a:p>
            <a:pPr>
              <a:defRPr/>
            </a:pPr>
            <a:fld id="{EBDDCDB9-AAEC-446C-9A91-C439E370DD2D}" type="slidenum">
              <a:rPr lang="en-US" smtClean="0"/>
              <a:pPr>
                <a:defRPr/>
              </a:pPr>
              <a:t>17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the new &amp; improved look of</a:t>
            </a:r>
            <a:r>
              <a:rPr lang="en-US" baseline="0" dirty="0" smtClean="0"/>
              <a:t> </a:t>
            </a:r>
            <a:r>
              <a:rPr lang="en-US" baseline="0" dirty="0" err="1" smtClean="0"/>
              <a:t>Qreview</a:t>
            </a:r>
            <a:r>
              <a:rPr lang="en-US" baseline="0" dirty="0" smtClean="0"/>
              <a:t>…note the color-coded %Q/vertical and the QA/QC coloration on the Depth window.  </a:t>
            </a:r>
          </a:p>
          <a:p>
            <a:r>
              <a:rPr lang="en-US" baseline="0" dirty="0" smtClean="0"/>
              <a:t>Use the edit function to delete verticals, change vertical depths (if they were incorrectly entered)</a:t>
            </a:r>
            <a:endParaRPr lang="en-US" dirty="0"/>
          </a:p>
        </p:txBody>
      </p:sp>
      <p:sp>
        <p:nvSpPr>
          <p:cNvPr id="4" name="Slide Number Placeholder 3"/>
          <p:cNvSpPr>
            <a:spLocks noGrp="1"/>
          </p:cNvSpPr>
          <p:nvPr>
            <p:ph type="sldNum" sz="quarter" idx="10"/>
          </p:nvPr>
        </p:nvSpPr>
        <p:spPr/>
        <p:txBody>
          <a:bodyPr/>
          <a:lstStyle/>
          <a:p>
            <a:pPr>
              <a:defRPr/>
            </a:pPr>
            <a:fld id="{EBDDCDB9-AAEC-446C-9A91-C439E370DD2D}" type="slidenum">
              <a:rPr lang="en-US" smtClean="0"/>
              <a:pPr>
                <a:defRPr/>
              </a:pPr>
              <a:t>18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QA/QC check as it appears</a:t>
            </a:r>
            <a:r>
              <a:rPr lang="en-US" baseline="0" dirty="0" smtClean="0"/>
              <a:t> in </a:t>
            </a:r>
            <a:r>
              <a:rPr lang="en-US" baseline="0" smtClean="0"/>
              <a:t>QReview</a:t>
            </a:r>
            <a:endParaRPr lang="en-US"/>
          </a:p>
        </p:txBody>
      </p:sp>
      <p:sp>
        <p:nvSpPr>
          <p:cNvPr id="4" name="Slide Number Placeholder 3"/>
          <p:cNvSpPr>
            <a:spLocks noGrp="1"/>
          </p:cNvSpPr>
          <p:nvPr>
            <p:ph type="sldNum" sz="quarter" idx="10"/>
          </p:nvPr>
        </p:nvSpPr>
        <p:spPr/>
        <p:txBody>
          <a:bodyPr/>
          <a:lstStyle/>
          <a:p>
            <a:pPr>
              <a:defRPr/>
            </a:pPr>
            <a:fld id="{EBDDCDB9-AAEC-446C-9A91-C439E370DD2D}" type="slidenum">
              <a:rPr lang="en-US" smtClean="0"/>
              <a:pPr>
                <a:defRPr/>
              </a:pPr>
              <a:t>19</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Location of Arkansas</a:t>
            </a:r>
            <a:r>
              <a:rPr lang="en-US" baseline="0" dirty="0" smtClean="0"/>
              <a:t>’ test sites, in the NW part of the state.  Waters typically clear with low suspended solids (and typically low SNRs when measured with ADV), bedrock lined channels w/ boulders, cobbles, gravel.</a:t>
            </a:r>
            <a:endParaRPr lang="en-US" dirty="0"/>
          </a:p>
        </p:txBody>
      </p:sp>
      <p:sp>
        <p:nvSpPr>
          <p:cNvPr id="4" name="Slide Number Placeholder 3"/>
          <p:cNvSpPr>
            <a:spLocks noGrp="1"/>
          </p:cNvSpPr>
          <p:nvPr>
            <p:ph type="sldNum" sz="quarter" idx="10"/>
          </p:nvPr>
        </p:nvSpPr>
        <p:spPr/>
        <p:txBody>
          <a:bodyPr/>
          <a:lstStyle/>
          <a:p>
            <a:pPr>
              <a:defRPr/>
            </a:pPr>
            <a:fld id="{EBDDCDB9-AAEC-446C-9A91-C439E370DD2D}" type="slidenum">
              <a:rPr lang="en-US" smtClean="0"/>
              <a:pPr>
                <a:defRPr/>
              </a:pPr>
              <a:t>20</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largest</a:t>
            </a:r>
            <a:r>
              <a:rPr lang="en-US" baseline="0" dirty="0" smtClean="0"/>
              <a:t> percent differences in Arkansas’ test measurements were at low velocities…and the absolute differences were small.  </a:t>
            </a:r>
            <a:endParaRPr lang="en-US" dirty="0"/>
          </a:p>
        </p:txBody>
      </p:sp>
      <p:sp>
        <p:nvSpPr>
          <p:cNvPr id="4" name="Slide Number Placeholder 3"/>
          <p:cNvSpPr>
            <a:spLocks noGrp="1"/>
          </p:cNvSpPr>
          <p:nvPr>
            <p:ph type="sldNum" sz="quarter" idx="10"/>
          </p:nvPr>
        </p:nvSpPr>
        <p:spPr/>
        <p:txBody>
          <a:bodyPr/>
          <a:lstStyle/>
          <a:p>
            <a:pPr>
              <a:defRPr/>
            </a:pPr>
            <a:fld id="{EBDDCDB9-AAEC-446C-9A91-C439E370DD2D}" type="slidenum">
              <a:rPr lang="en-US" smtClean="0"/>
              <a:pPr>
                <a:defRPr/>
              </a:pPr>
              <a:t>21</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Plotting percent</a:t>
            </a:r>
            <a:r>
              <a:rPr lang="en-US" baseline="0" dirty="0" smtClean="0"/>
              <a:t> difference of mean velocity measured with the ADC relative to that measured with the ADV versus the mean velocity measured with the ADC for </a:t>
            </a:r>
            <a:r>
              <a:rPr lang="en-US" dirty="0" smtClean="0"/>
              <a:t>Arkansas’ test measurements produces</a:t>
            </a:r>
            <a:r>
              <a:rPr lang="en-US" baseline="0" dirty="0" smtClean="0"/>
              <a:t> a t</a:t>
            </a:r>
            <a:r>
              <a:rPr lang="en-US" dirty="0" smtClean="0"/>
              <a:t>rend similar to other tests</a:t>
            </a:r>
            <a:r>
              <a:rPr lang="en-US" baseline="0" dirty="0" smtClean="0"/>
              <a:t> (see next slide)</a:t>
            </a:r>
            <a:endParaRPr lang="en-US" dirty="0"/>
          </a:p>
        </p:txBody>
      </p:sp>
      <p:sp>
        <p:nvSpPr>
          <p:cNvPr id="4" name="Slide Number Placeholder 3"/>
          <p:cNvSpPr>
            <a:spLocks noGrp="1"/>
          </p:cNvSpPr>
          <p:nvPr>
            <p:ph type="sldNum" sz="quarter" idx="10"/>
          </p:nvPr>
        </p:nvSpPr>
        <p:spPr/>
        <p:txBody>
          <a:bodyPr/>
          <a:lstStyle/>
          <a:p>
            <a:pPr>
              <a:defRPr/>
            </a:pPr>
            <a:fld id="{EBDDCDB9-AAEC-446C-9A91-C439E370DD2D}" type="slidenum">
              <a:rPr lang="en-US" smtClean="0"/>
              <a:pPr>
                <a:defRPr/>
              </a:pPr>
              <a:t>23</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Same</a:t>
            </a:r>
            <a:r>
              <a:rPr lang="en-US" baseline="0" dirty="0" smtClean="0"/>
              <a:t> as previous slide but for all test measurements.  Keep in mind that most of the measurements were compared with measurements made with </a:t>
            </a:r>
            <a:r>
              <a:rPr lang="en-US" baseline="0" dirty="0" err="1" smtClean="0"/>
              <a:t>SonTek</a:t>
            </a:r>
            <a:r>
              <a:rPr lang="en-US" baseline="0" dirty="0" smtClean="0"/>
              <a:t> </a:t>
            </a:r>
            <a:r>
              <a:rPr lang="en-US" baseline="0" dirty="0" err="1" smtClean="0"/>
              <a:t>FlowTracker</a:t>
            </a:r>
            <a:r>
              <a:rPr lang="en-US" baseline="0" dirty="0" smtClean="0"/>
              <a:t> ADVs, and as with most comparisons, we don’t really know the “TRUE” velocity or discharge.</a:t>
            </a:r>
            <a:endParaRPr lang="en-US" dirty="0"/>
          </a:p>
        </p:txBody>
      </p:sp>
      <p:sp>
        <p:nvSpPr>
          <p:cNvPr id="4" name="Slide Number Placeholder 3"/>
          <p:cNvSpPr>
            <a:spLocks noGrp="1"/>
          </p:cNvSpPr>
          <p:nvPr>
            <p:ph type="sldNum" sz="quarter" idx="10"/>
          </p:nvPr>
        </p:nvSpPr>
        <p:spPr/>
        <p:txBody>
          <a:bodyPr/>
          <a:lstStyle/>
          <a:p>
            <a:pPr>
              <a:defRPr/>
            </a:pPr>
            <a:fld id="{EBDDCDB9-AAEC-446C-9A91-C439E370DD2D}" type="slidenum">
              <a:rPr lang="en-US" smtClean="0"/>
              <a:pPr>
                <a:defRPr/>
              </a:pPr>
              <a:t>24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USGS</a:t>
            </a:r>
            <a:r>
              <a:rPr lang="en-US" baseline="0" dirty="0" smtClean="0"/>
              <a:t> testing was performed by HIF, HAWG, and Pennsylvania, Illinois, Florida, Arkansas, Alaska, Oregon, and Maine WSCs.</a:t>
            </a:r>
          </a:p>
          <a:p>
            <a:endParaRPr lang="en-US" baseline="0" dirty="0" smtClean="0"/>
          </a:p>
          <a:p>
            <a:r>
              <a:rPr lang="en-US" baseline="0" dirty="0" smtClean="0"/>
              <a:t>New Firmware version </a:t>
            </a:r>
            <a:endParaRPr lang="en-US" dirty="0"/>
          </a:p>
        </p:txBody>
      </p:sp>
      <p:sp>
        <p:nvSpPr>
          <p:cNvPr id="4" name="Slide Number Placeholder 3"/>
          <p:cNvSpPr>
            <a:spLocks noGrp="1"/>
          </p:cNvSpPr>
          <p:nvPr>
            <p:ph type="sldNum" sz="quarter" idx="10"/>
          </p:nvPr>
        </p:nvSpPr>
        <p:spPr/>
        <p:txBody>
          <a:bodyPr/>
          <a:lstStyle/>
          <a:p>
            <a:pPr>
              <a:defRPr/>
            </a:pPr>
            <a:fld id="{EBDDCDB9-AAEC-446C-9A91-C439E370DD2D}" type="slidenum">
              <a:rPr lang="en-US" smtClean="0"/>
              <a:pPr>
                <a:defRPr/>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Basically, the same plot as previous slide but showing</a:t>
            </a:r>
            <a:r>
              <a:rPr lang="en-US" baseline="0" dirty="0" smtClean="0"/>
              <a:t> % difference of ADC from ADV vs. Discharge instead of velocity.</a:t>
            </a:r>
            <a:endParaRPr lang="en-US" dirty="0"/>
          </a:p>
        </p:txBody>
      </p:sp>
      <p:sp>
        <p:nvSpPr>
          <p:cNvPr id="4" name="Slide Number Placeholder 3"/>
          <p:cNvSpPr>
            <a:spLocks noGrp="1"/>
          </p:cNvSpPr>
          <p:nvPr>
            <p:ph type="sldNum" sz="quarter" idx="10"/>
          </p:nvPr>
        </p:nvSpPr>
        <p:spPr/>
        <p:txBody>
          <a:bodyPr/>
          <a:lstStyle/>
          <a:p>
            <a:pPr>
              <a:defRPr/>
            </a:pPr>
            <a:fld id="{EBDDCDB9-AAEC-446C-9A91-C439E370DD2D}" type="slidenum">
              <a:rPr lang="en-US" smtClean="0"/>
              <a:pPr>
                <a:defRPr/>
              </a:pPr>
              <a:t>25</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Regressing the mean velocities</a:t>
            </a:r>
            <a:r>
              <a:rPr lang="en-US" baseline="0" dirty="0" smtClean="0"/>
              <a:t> from ADC test measurements against those from reference measurements produces a very linear relationship, as we would expect.</a:t>
            </a:r>
            <a:endParaRPr lang="en-US" dirty="0"/>
          </a:p>
        </p:txBody>
      </p:sp>
      <p:sp>
        <p:nvSpPr>
          <p:cNvPr id="4" name="Slide Number Placeholder 3"/>
          <p:cNvSpPr>
            <a:spLocks noGrp="1"/>
          </p:cNvSpPr>
          <p:nvPr>
            <p:ph type="sldNum" sz="quarter" idx="10"/>
          </p:nvPr>
        </p:nvSpPr>
        <p:spPr/>
        <p:txBody>
          <a:bodyPr/>
          <a:lstStyle/>
          <a:p>
            <a:pPr>
              <a:defRPr/>
            </a:pPr>
            <a:fld id="{EBDDCDB9-AAEC-446C-9A91-C439E370DD2D}" type="slidenum">
              <a:rPr lang="en-US" smtClean="0"/>
              <a:pPr>
                <a:defRPr/>
              </a:pPr>
              <a:t>26</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Depths measured with the ADC’s depth sensor often</a:t>
            </a:r>
            <a:r>
              <a:rPr lang="en-US" baseline="0" dirty="0" smtClean="0"/>
              <a:t> differed slightly from those recorded by technicians in ADV or Pygmy meter measurements.  </a:t>
            </a:r>
          </a:p>
          <a:p>
            <a:r>
              <a:rPr lang="en-US" baseline="0" dirty="0" smtClean="0"/>
              <a:t>Keep in mind that wading rods have error and sometimes bases are not screwed on all the way…also the technician is making a </a:t>
            </a:r>
            <a:r>
              <a:rPr lang="en-US" baseline="0" dirty="0" err="1" smtClean="0"/>
              <a:t>judgement</a:t>
            </a:r>
            <a:r>
              <a:rPr lang="en-US" baseline="0" dirty="0" smtClean="0"/>
              <a:t> call on anything less than a 0.1’ resolution in depth, possibly introducing error.</a:t>
            </a:r>
          </a:p>
        </p:txBody>
      </p:sp>
      <p:sp>
        <p:nvSpPr>
          <p:cNvPr id="4" name="Slide Number Placeholder 3"/>
          <p:cNvSpPr>
            <a:spLocks noGrp="1"/>
          </p:cNvSpPr>
          <p:nvPr>
            <p:ph type="sldNum" sz="quarter" idx="10"/>
          </p:nvPr>
        </p:nvSpPr>
        <p:spPr/>
        <p:txBody>
          <a:bodyPr/>
          <a:lstStyle/>
          <a:p>
            <a:pPr>
              <a:defRPr/>
            </a:pPr>
            <a:fld id="{EBDDCDB9-AAEC-446C-9A91-C439E370DD2D}" type="slidenum">
              <a:rPr lang="en-US" smtClean="0"/>
              <a:pPr>
                <a:defRPr/>
              </a:pPr>
              <a:t>27</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Initial HIF tow-tank testing indicated that</a:t>
            </a:r>
            <a:r>
              <a:rPr lang="en-US" baseline="0" dirty="0" smtClean="0"/>
              <a:t> at low velocity, measurements with the ADC were biased low.  OTT has since put much effort into correcting the low velocity bias with new firmware fixes and recent tests at HIF indicate that these fixes have improved the low velocity comparisons.</a:t>
            </a:r>
            <a:endParaRPr lang="en-US" dirty="0"/>
          </a:p>
        </p:txBody>
      </p:sp>
      <p:sp>
        <p:nvSpPr>
          <p:cNvPr id="4" name="Slide Number Placeholder 3"/>
          <p:cNvSpPr>
            <a:spLocks noGrp="1"/>
          </p:cNvSpPr>
          <p:nvPr>
            <p:ph type="sldNum" sz="quarter" idx="10"/>
          </p:nvPr>
        </p:nvSpPr>
        <p:spPr/>
        <p:txBody>
          <a:bodyPr/>
          <a:lstStyle/>
          <a:p>
            <a:pPr>
              <a:defRPr/>
            </a:pPr>
            <a:fld id="{EBDDCDB9-AAEC-446C-9A91-C439E370DD2D}" type="slidenum">
              <a:rPr lang="en-US" smtClean="0"/>
              <a:pPr>
                <a:defRPr/>
              </a:pPr>
              <a:t>28</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Notice that the percent error</a:t>
            </a:r>
            <a:r>
              <a:rPr lang="en-US" baseline="0" dirty="0" smtClean="0"/>
              <a:t> of ADC velocity doesn’t exceed 5% between -50 and +70 degrees…the ADC handles flow angles well!</a:t>
            </a:r>
            <a:endParaRPr lang="en-US" dirty="0"/>
          </a:p>
        </p:txBody>
      </p:sp>
      <p:sp>
        <p:nvSpPr>
          <p:cNvPr id="4" name="Slide Number Placeholder 3"/>
          <p:cNvSpPr>
            <a:spLocks noGrp="1"/>
          </p:cNvSpPr>
          <p:nvPr>
            <p:ph type="sldNum" sz="quarter" idx="10"/>
          </p:nvPr>
        </p:nvSpPr>
        <p:spPr/>
        <p:txBody>
          <a:bodyPr/>
          <a:lstStyle/>
          <a:p>
            <a:pPr>
              <a:defRPr/>
            </a:pPr>
            <a:fld id="{EBDDCDB9-AAEC-446C-9A91-C439E370DD2D}" type="slidenum">
              <a:rPr lang="en-US" smtClean="0"/>
              <a:pPr>
                <a:defRPr/>
              </a:pPr>
              <a:t>29</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Same as previous slide, but horizontal angles.  Point is, </a:t>
            </a:r>
            <a:endParaRPr lang="en-US" dirty="0"/>
          </a:p>
        </p:txBody>
      </p:sp>
      <p:sp>
        <p:nvSpPr>
          <p:cNvPr id="4" name="Slide Number Placeholder 3"/>
          <p:cNvSpPr>
            <a:spLocks noGrp="1"/>
          </p:cNvSpPr>
          <p:nvPr>
            <p:ph type="sldNum" sz="quarter" idx="10"/>
          </p:nvPr>
        </p:nvSpPr>
        <p:spPr/>
        <p:txBody>
          <a:bodyPr/>
          <a:lstStyle/>
          <a:p>
            <a:pPr>
              <a:defRPr/>
            </a:pPr>
            <a:fld id="{EBDDCDB9-AAEC-446C-9A91-C439E370DD2D}" type="slidenum">
              <a:rPr lang="en-US" smtClean="0"/>
              <a:pPr>
                <a:defRPr/>
              </a:pPr>
              <a:t>30</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depth sensor was welcomed by some users, despised by others.  The</a:t>
            </a:r>
            <a:r>
              <a:rPr lang="en-US" baseline="0" dirty="0" smtClean="0"/>
              <a:t> new USGS firmware allows it to be turned off.</a:t>
            </a:r>
          </a:p>
          <a:p>
            <a:r>
              <a:rPr lang="en-US" baseline="0" dirty="0" smtClean="0"/>
              <a:t>-The rechargeable battery seems to perform very well.  Some users remain skeptical of its long-term performance and the fact that the ADC has to be sent to the OTT factory in Loveland, Colorado for battery replacement.</a:t>
            </a:r>
          </a:p>
          <a:p>
            <a:r>
              <a:rPr lang="en-US" baseline="0" dirty="0" smtClean="0"/>
              <a:t>-The sample volume being in front of the meter was helpful in some stream bottom conditions but faces the same issues as a </a:t>
            </a:r>
            <a:r>
              <a:rPr lang="en-US" baseline="0" dirty="0" err="1" smtClean="0"/>
              <a:t>FlowTracker</a:t>
            </a:r>
            <a:r>
              <a:rPr lang="en-US" baseline="0" dirty="0" smtClean="0"/>
              <a:t> does when placed less than 10 cm from an obstruction or a vertical wall.</a:t>
            </a:r>
          </a:p>
          <a:p>
            <a:r>
              <a:rPr lang="en-US" baseline="0" dirty="0" smtClean="0"/>
              <a:t>-The new USGS firmware didn’t address the issue of being able to delete an erroneous station (i.e., technician enters the wrong depth for a vertical, with the ADV, they can toggle back to that vertical and make the change during the discharge measurement; with the ADC, these changes can only be made in </a:t>
            </a:r>
            <a:r>
              <a:rPr lang="en-US" baseline="0" dirty="0" err="1" smtClean="0"/>
              <a:t>Qreview</a:t>
            </a:r>
            <a:r>
              <a:rPr lang="en-US" baseline="0" dirty="0" smtClean="0"/>
              <a:t>)</a:t>
            </a:r>
          </a:p>
          <a:p>
            <a:r>
              <a:rPr lang="en-US" baseline="0" dirty="0" smtClean="0"/>
              <a:t>-Prior to the new USGS firmware, the ADC had no pre-deployment beam check or field QA/QC check that was logged with the measurement.  Also, the old firmware lacked QA/QC warnings during the discharge measurement that would alert the technician to possible QA/QC issues.</a:t>
            </a:r>
          </a:p>
          <a:p>
            <a:endParaRPr lang="en-US" dirty="0"/>
          </a:p>
        </p:txBody>
      </p:sp>
      <p:sp>
        <p:nvSpPr>
          <p:cNvPr id="4" name="Slide Number Placeholder 3"/>
          <p:cNvSpPr>
            <a:spLocks noGrp="1"/>
          </p:cNvSpPr>
          <p:nvPr>
            <p:ph type="sldNum" sz="quarter" idx="10"/>
          </p:nvPr>
        </p:nvSpPr>
        <p:spPr/>
        <p:txBody>
          <a:bodyPr/>
          <a:lstStyle/>
          <a:p>
            <a:pPr>
              <a:defRPr/>
            </a:pPr>
            <a:fld id="{EBDDCDB9-AAEC-446C-9A91-C439E370DD2D}" type="slidenum">
              <a:rPr lang="en-US" smtClean="0"/>
              <a:pPr>
                <a:defRPr/>
              </a:pPr>
              <a:t>31</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OSW</a:t>
            </a:r>
            <a:r>
              <a:rPr lang="en-US" baseline="0" dirty="0" smtClean="0"/>
              <a:t> compiled a list of desired enhancements to the ADC based on tester’s comments.  This is a list of the software enhancements that are part of the new “USGS Firmware.”</a:t>
            </a:r>
            <a:endParaRPr lang="en-US" dirty="0"/>
          </a:p>
        </p:txBody>
      </p:sp>
      <p:sp>
        <p:nvSpPr>
          <p:cNvPr id="4" name="Slide Number Placeholder 3"/>
          <p:cNvSpPr>
            <a:spLocks noGrp="1"/>
          </p:cNvSpPr>
          <p:nvPr>
            <p:ph type="sldNum" sz="quarter" idx="10"/>
          </p:nvPr>
        </p:nvSpPr>
        <p:spPr/>
        <p:txBody>
          <a:bodyPr/>
          <a:lstStyle/>
          <a:p>
            <a:pPr>
              <a:defRPr/>
            </a:pPr>
            <a:fld id="{EBDDCDB9-AAEC-446C-9A91-C439E370DD2D}" type="slidenum">
              <a:rPr lang="en-US" smtClean="0"/>
              <a:pPr>
                <a:defRPr/>
              </a:pPr>
              <a:t>32</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QA/QC warnings in the new firmware are similar to those provided in the familiar ADV</a:t>
            </a:r>
            <a:endParaRPr lang="en-US" dirty="0"/>
          </a:p>
        </p:txBody>
      </p:sp>
      <p:sp>
        <p:nvSpPr>
          <p:cNvPr id="4" name="Slide Number Placeholder 3"/>
          <p:cNvSpPr>
            <a:spLocks noGrp="1"/>
          </p:cNvSpPr>
          <p:nvPr>
            <p:ph type="sldNum" sz="quarter" idx="10"/>
          </p:nvPr>
        </p:nvSpPr>
        <p:spPr/>
        <p:txBody>
          <a:bodyPr/>
          <a:lstStyle/>
          <a:p>
            <a:pPr>
              <a:defRPr/>
            </a:pPr>
            <a:fld id="{EBDDCDB9-AAEC-446C-9A91-C439E370DD2D}" type="slidenum">
              <a:rPr lang="en-US" smtClean="0"/>
              <a:pPr>
                <a:defRPr/>
              </a:pPr>
              <a:t>33</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HIF does not currently stock</a:t>
            </a:r>
            <a:r>
              <a:rPr lang="en-US" baseline="0" dirty="0" smtClean="0"/>
              <a:t> the ADC, but </a:t>
            </a:r>
            <a:r>
              <a:rPr lang="en-US" dirty="0" smtClean="0"/>
              <a:t>plans to move</a:t>
            </a:r>
            <a:r>
              <a:rPr lang="en-US" baseline="0" dirty="0" smtClean="0"/>
              <a:t> towards carrying the ADC in their warehouse after software improvements to help low velocity bias are tested.  </a:t>
            </a:r>
            <a:endParaRPr lang="en-US" dirty="0"/>
          </a:p>
        </p:txBody>
      </p:sp>
      <p:sp>
        <p:nvSpPr>
          <p:cNvPr id="4" name="Slide Number Placeholder 3"/>
          <p:cNvSpPr>
            <a:spLocks noGrp="1"/>
          </p:cNvSpPr>
          <p:nvPr>
            <p:ph type="sldNum" sz="quarter" idx="10"/>
          </p:nvPr>
        </p:nvSpPr>
        <p:spPr/>
        <p:txBody>
          <a:bodyPr/>
          <a:lstStyle/>
          <a:p>
            <a:pPr>
              <a:defRPr/>
            </a:pPr>
            <a:fld id="{EBDDCDB9-AAEC-446C-9A91-C439E370DD2D}" type="slidenum">
              <a:rPr lang="en-US" smtClean="0"/>
              <a:pPr>
                <a:defRPr/>
              </a:pPr>
              <a:t>34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BFDC6A-9DCB-49A4-8712-A12FA19E1A43}" type="slidenum">
              <a:rPr lang="en-US"/>
              <a:pPr/>
              <a:t>4</a:t>
            </a:fld>
            <a:endParaRPr lang="en-US"/>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p:txBody>
          <a:bodyPr/>
          <a:lstStyle/>
          <a:p>
            <a:r>
              <a:rPr lang="en-US" dirty="0" smtClean="0"/>
              <a:t>2 6</a:t>
            </a:r>
            <a:r>
              <a:rPr lang="en-US" baseline="0" dirty="0" smtClean="0"/>
              <a:t> MHZ transducers</a:t>
            </a:r>
          </a:p>
          <a:p>
            <a:r>
              <a:rPr lang="en-US" baseline="0" dirty="0" smtClean="0"/>
              <a:t>Thermistor</a:t>
            </a:r>
          </a:p>
          <a:p>
            <a:r>
              <a:rPr lang="en-US" baseline="0" dirty="0" smtClean="0"/>
              <a:t>Pressure sensor- 0 to 5m (16.4 ft) depth</a:t>
            </a:r>
          </a:p>
          <a:p>
            <a:r>
              <a:rPr lang="en-US" baseline="0" dirty="0" smtClean="0"/>
              <a:t>Meter will work in 0.15’ of water (2”)</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Mini-USB</a:t>
            </a:r>
            <a:r>
              <a:rPr lang="en-US" baseline="0" dirty="0" smtClean="0"/>
              <a:t> to USB cable for downloading w/ PC (no serial cables!)</a:t>
            </a:r>
          </a:p>
          <a:p>
            <a:r>
              <a:rPr lang="en-US" baseline="0" dirty="0" smtClean="0"/>
              <a:t>Robust sensor cable connection</a:t>
            </a:r>
          </a:p>
          <a:p>
            <a:r>
              <a:rPr lang="en-US" baseline="0" dirty="0" smtClean="0"/>
              <a:t>Big keys, beep when key pressed</a:t>
            </a:r>
          </a:p>
          <a:p>
            <a:r>
              <a:rPr lang="en-US" baseline="0" dirty="0" smtClean="0"/>
              <a:t>Separate function keys for toggling through menus</a:t>
            </a:r>
          </a:p>
          <a:p>
            <a:r>
              <a:rPr lang="en-US" baseline="0" dirty="0" smtClean="0"/>
              <a:t>Sealed, battery accessible only by opening case (send to factory)</a:t>
            </a:r>
          </a:p>
          <a:p>
            <a:r>
              <a:rPr lang="en-US" baseline="0" dirty="0" smtClean="0"/>
              <a:t>Rechargeable battery not accessible unless sent back to factory-still a concern amongst some users, would like to see an accessible battery compartment like with a laptop, where the rechargeable battery could be replaced.  Battery life should be 20+ hours of use, 500 charging cycles (basically, days without charging and several years’ worth of charges)</a:t>
            </a:r>
          </a:p>
          <a:p>
            <a:endParaRPr lang="en-US" dirty="0"/>
          </a:p>
        </p:txBody>
      </p:sp>
      <p:sp>
        <p:nvSpPr>
          <p:cNvPr id="4" name="Slide Number Placeholder 3"/>
          <p:cNvSpPr>
            <a:spLocks noGrp="1"/>
          </p:cNvSpPr>
          <p:nvPr>
            <p:ph type="sldNum" sz="quarter" idx="10"/>
          </p:nvPr>
        </p:nvSpPr>
        <p:spPr/>
        <p:txBody>
          <a:bodyPr/>
          <a:lstStyle/>
          <a:p>
            <a:pPr>
              <a:defRPr/>
            </a:pPr>
            <a:fld id="{EBDDCDB9-AAEC-446C-9A91-C439E370DD2D}" type="slidenum">
              <a:rPr lang="en-US" smtClean="0"/>
              <a:pPr>
                <a:defRPr/>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Depending</a:t>
            </a:r>
            <a:r>
              <a:rPr lang="en-US" baseline="0" dirty="0" smtClean="0"/>
              <a:t> on the display screen, c</a:t>
            </a:r>
            <a:r>
              <a:rPr lang="en-US" dirty="0" smtClean="0"/>
              <a:t>ommands appear above</a:t>
            </a:r>
            <a:r>
              <a:rPr lang="en-US" baseline="0" dirty="0" smtClean="0"/>
              <a:t> the function keys-press the appropriate key to enter the command</a:t>
            </a:r>
            <a:endParaRPr lang="en-US" dirty="0"/>
          </a:p>
        </p:txBody>
      </p:sp>
      <p:sp>
        <p:nvSpPr>
          <p:cNvPr id="4" name="Slide Number Placeholder 3"/>
          <p:cNvSpPr>
            <a:spLocks noGrp="1"/>
          </p:cNvSpPr>
          <p:nvPr>
            <p:ph type="sldNum" sz="quarter" idx="10"/>
          </p:nvPr>
        </p:nvSpPr>
        <p:spPr/>
        <p:txBody>
          <a:bodyPr/>
          <a:lstStyle/>
          <a:p>
            <a:pPr>
              <a:defRPr/>
            </a:pPr>
            <a:fld id="{EBDDCDB9-AAEC-446C-9A91-C439E370DD2D}" type="slidenum">
              <a:rPr lang="en-US" smtClean="0"/>
              <a:pPr>
                <a:defRPr/>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the</a:t>
            </a:r>
            <a:r>
              <a:rPr lang="en-US" baseline="0" dirty="0" smtClean="0"/>
              <a:t> use of familiar symbols—PC-like progress bar, cell-phone like “signal quality” bars for correlation, battery symbol (9,1,2)</a:t>
            </a:r>
          </a:p>
          <a:p>
            <a:r>
              <a:rPr lang="en-US" baseline="0" dirty="0" smtClean="0"/>
              <a:t>Note that the ADC tells you a target depth and the actual depth so that the user can position the sensor at the appropriate position in the vertical without even having to look at the wading rod (3,4)</a:t>
            </a:r>
          </a:p>
          <a:p>
            <a:r>
              <a:rPr lang="en-US" baseline="0" dirty="0" smtClean="0"/>
              <a:t>Also the ADC tells you the distance of your vertical from the start point and shows a graph of the same (6,7)</a:t>
            </a:r>
          </a:p>
          <a:p>
            <a:r>
              <a:rPr lang="en-US" baseline="0" dirty="0" smtClean="0"/>
              <a:t>Velocity is in live streaming mode unless you turn that off…it’s nice for checking for QA/QC </a:t>
            </a:r>
            <a:r>
              <a:rPr lang="en-US" baseline="0" dirty="0" err="1" smtClean="0"/>
              <a:t>probs</a:t>
            </a:r>
            <a:r>
              <a:rPr lang="en-US" baseline="0" dirty="0" smtClean="0"/>
              <a:t> behind cobbles and boulders</a:t>
            </a:r>
            <a:endParaRPr lang="en-US" dirty="0"/>
          </a:p>
        </p:txBody>
      </p:sp>
      <p:sp>
        <p:nvSpPr>
          <p:cNvPr id="4" name="Slide Number Placeholder 3"/>
          <p:cNvSpPr>
            <a:spLocks noGrp="1"/>
          </p:cNvSpPr>
          <p:nvPr>
            <p:ph type="sldNum" sz="quarter" idx="10"/>
          </p:nvPr>
        </p:nvSpPr>
        <p:spPr/>
        <p:txBody>
          <a:bodyPr/>
          <a:lstStyle/>
          <a:p>
            <a:pPr>
              <a:defRPr/>
            </a:pPr>
            <a:fld id="{EBDDCDB9-AAEC-446C-9A91-C439E370DD2D}" type="slidenum">
              <a:rPr lang="en-US" smtClean="0"/>
              <a:pPr>
                <a:defRPr/>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Sample volume</a:t>
            </a:r>
            <a:r>
              <a:rPr lang="en-US" baseline="0" dirty="0" smtClean="0"/>
              <a:t> still 10 cm away from transducers, but in front of meter instead of to the side.  Sample volume much larger than that of the </a:t>
            </a:r>
            <a:r>
              <a:rPr lang="en-US" baseline="0" dirty="0" err="1" smtClean="0"/>
              <a:t>FlowTracker</a:t>
            </a:r>
            <a:r>
              <a:rPr lang="en-US" baseline="0" dirty="0" smtClean="0"/>
              <a:t>…this coupled with the higher acoustic frequency means the ADC should have much less SNR issues in low backscattering environments.</a:t>
            </a:r>
            <a:endParaRPr lang="en-US" dirty="0"/>
          </a:p>
        </p:txBody>
      </p:sp>
      <p:sp>
        <p:nvSpPr>
          <p:cNvPr id="4" name="Slide Number Placeholder 3"/>
          <p:cNvSpPr>
            <a:spLocks noGrp="1"/>
          </p:cNvSpPr>
          <p:nvPr>
            <p:ph type="sldNum" sz="quarter" idx="10"/>
          </p:nvPr>
        </p:nvSpPr>
        <p:spPr/>
        <p:txBody>
          <a:bodyPr/>
          <a:lstStyle/>
          <a:p>
            <a:pPr>
              <a:defRPr/>
            </a:pPr>
            <a:fld id="{EBDDCDB9-AAEC-446C-9A91-C439E370DD2D}" type="slidenum">
              <a:rPr lang="en-US" smtClean="0"/>
              <a:pPr>
                <a:defRPr/>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62DC10-D9D6-4560-851D-99EFAB5E7368}" type="slidenum">
              <a:rPr lang="en-US"/>
              <a:pPr/>
              <a:t>9</a:t>
            </a:fld>
            <a:endParaRPr lang="en-US"/>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p:txBody>
          <a:bodyPr/>
          <a:lstStyle/>
          <a:p>
            <a:pPr>
              <a:buFontTx/>
              <a:buChar char="-"/>
            </a:pPr>
            <a:r>
              <a:rPr lang="en-US" dirty="0"/>
              <a:t> Each </a:t>
            </a:r>
            <a:r>
              <a:rPr lang="en-US" dirty="0" smtClean="0"/>
              <a:t>transducer </a:t>
            </a:r>
            <a:r>
              <a:rPr lang="en-US" dirty="0"/>
              <a:t>works both as a transmitter and receiver</a:t>
            </a:r>
          </a:p>
          <a:p>
            <a:endParaRPr lang="en-US" dirty="0"/>
          </a:p>
          <a:p>
            <a:pPr>
              <a:buFontTx/>
              <a:buChar char="-"/>
            </a:pPr>
            <a:r>
              <a:rPr lang="en-US" dirty="0"/>
              <a:t> Large sample – which is controlled by the receiving time window of the timing controller </a:t>
            </a:r>
          </a:p>
          <a:p>
            <a:pPr>
              <a:buFontTx/>
              <a:buChar char="-"/>
            </a:pPr>
            <a:r>
              <a:rPr lang="en-US" dirty="0"/>
              <a:t> Large sample volume reduces signal to noise issues because scatters, or particles in the water column, contribute a stronger echo </a:t>
            </a:r>
          </a:p>
          <a:p>
            <a:pPr>
              <a:buFontTx/>
              <a:buChar char="-"/>
            </a:pPr>
            <a:r>
              <a:rPr lang="en-US" dirty="0"/>
              <a:t>Two sample volumes – velocity measurement from the sample volumes are averaged together to produce a single in-line velocity measurement.</a:t>
            </a:r>
          </a:p>
          <a:p>
            <a:pPr lvl="1">
              <a:buFontTx/>
              <a:buChar char="-"/>
            </a:pPr>
            <a:r>
              <a:rPr lang="en-US" dirty="0"/>
              <a:t>Using two sample volumes improves precision by averaging measurements collection from each and makes it possible to offset the sample volume from the centerline of the probe</a:t>
            </a:r>
          </a:p>
          <a:p>
            <a:endParaRPr lang="en-US" dirty="0"/>
          </a:p>
          <a:p>
            <a:pPr>
              <a:buFontTx/>
              <a:buChar char="-"/>
            </a:pPr>
            <a:r>
              <a:rPr lang="en-US" dirty="0"/>
              <a:t> Robust design that reduces mechanical impact</a:t>
            </a:r>
          </a:p>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246B02-6496-4B19-B991-0A66946EEA8A}" type="slidenum">
              <a:rPr lang="en-US"/>
              <a:pPr/>
              <a:t>10</a:t>
            </a:fld>
            <a:endParaRPr lang="en-US"/>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pPr>
              <a:buFontTx/>
              <a:buChar char="-"/>
            </a:pPr>
            <a:r>
              <a:rPr lang="en-US" dirty="0"/>
              <a:t>An ultrasonic burst is sent into the media from beam 1 and beam 2 simultaneously</a:t>
            </a:r>
          </a:p>
          <a:p>
            <a:pPr>
              <a:buFontTx/>
              <a:buChar char="-"/>
            </a:pPr>
            <a:r>
              <a:rPr lang="en-US" dirty="0"/>
              <a:t>All particles in the measurement path reflect a small amount of the ultrasonic signal</a:t>
            </a:r>
          </a:p>
          <a:p>
            <a:pPr>
              <a:buFontTx/>
              <a:buChar char="-"/>
            </a:pPr>
            <a:r>
              <a:rPr lang="en-US" dirty="0"/>
              <a:t>Depending on the shape and size a particular signal results</a:t>
            </a:r>
          </a:p>
          <a:p>
            <a:pPr>
              <a:buFontTx/>
              <a:buChar char="-"/>
            </a:pPr>
            <a:r>
              <a:rPr lang="en-US" dirty="0"/>
              <a:t>The multitude of the reflected signals result in a reflection pattern which is then saved to the DSP</a:t>
            </a:r>
          </a:p>
          <a:p>
            <a:pPr>
              <a:buFontTx/>
              <a:buChar char="-"/>
            </a:pPr>
            <a:r>
              <a:rPr lang="en-US" dirty="0"/>
              <a:t>After a certain amount of time a second burst is sent into the medium</a:t>
            </a:r>
          </a:p>
          <a:p>
            <a:pPr>
              <a:buFontTx/>
              <a:buChar char="-"/>
            </a:pPr>
            <a:r>
              <a:rPr lang="en-US" dirty="0"/>
              <a:t>A second reflection pattern is generated.  This pattern is distorted due to slightly different reflections.  This is because some particles have been turning around and have another reflection or some particles are no longer in the measurement range.</a:t>
            </a:r>
          </a:p>
          <a:p>
            <a:pPr>
              <a:buFontTx/>
              <a:buChar char="-"/>
            </a:pPr>
            <a:r>
              <a:rPr lang="en-US" dirty="0"/>
              <a:t>The DSP checks both received reflection patterns for similarities using the cross correlation method</a:t>
            </a:r>
          </a:p>
          <a:p>
            <a:pPr>
              <a:buFontTx/>
              <a:buChar char="-"/>
            </a:pPr>
            <a:r>
              <a:rPr lang="en-US" dirty="0"/>
              <a:t>All existing signal differences are rejected so that two similar but offset signal patterns are left for velocity evaluation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173374-DDAC-4845-A258-BD863CD4D69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289D094-5371-4514-9646-9E71108463D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826B1A-830D-4162-AF7D-1B564C3D590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BC8F346-FAC6-4345-A52A-590A43C66628}"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6F875E2-B876-4971-83DD-3D67A98C4AE9}"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714500" y="141288"/>
            <a:ext cx="57531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2621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4014788"/>
            <a:ext cx="8229600" cy="2263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88100"/>
            <a:ext cx="2133600" cy="333375"/>
          </a:xfrm>
        </p:spPr>
        <p:txBody>
          <a:bodyPr/>
          <a:lstStyle>
            <a:lvl1pPr>
              <a:defRPr/>
            </a:lvl1pPr>
          </a:lstStyle>
          <a:p>
            <a:endParaRPr lang="en-US"/>
          </a:p>
        </p:txBody>
      </p:sp>
      <p:sp>
        <p:nvSpPr>
          <p:cNvPr id="6" name="Footer Placeholder 5"/>
          <p:cNvSpPr>
            <a:spLocks noGrp="1"/>
          </p:cNvSpPr>
          <p:nvPr>
            <p:ph type="ftr" sz="quarter" idx="11"/>
          </p:nvPr>
        </p:nvSpPr>
        <p:spPr>
          <a:xfrm>
            <a:off x="3124200" y="6378575"/>
            <a:ext cx="2895600" cy="3429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397625"/>
            <a:ext cx="1152525" cy="323850"/>
          </a:xfrm>
        </p:spPr>
        <p:txBody>
          <a:bodyPr/>
          <a:lstStyle>
            <a:lvl1pPr>
              <a:defRPr/>
            </a:lvl1pPr>
          </a:lstStyle>
          <a:p>
            <a:fld id="{9388702B-4A88-4AC5-BCA8-B515B0D37E9B}" type="slidenum">
              <a:rPr lang="de-DE"/>
              <a:pPr/>
              <a:t>‹#›</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7FBB9C4-CFE6-4A69-8213-D579E5202504}"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858E580-57FA-443C-A7BA-E54D0DCD1C1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20AC5AC-BFEF-4F4B-90B0-0007771EEE5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8517CD5-C264-49CD-8579-23589299A0E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D8B9B4C-8768-4534-ADF0-2CBCDFE17E2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23C3A60-FD2A-42BA-B1FC-BCAE2DDA5A4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F96F9C8-BCDD-40DB-B92C-C07BF455EB8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C1BB31F-CA44-4E4D-BC24-9D9130AD19C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6C8D1003-D3F7-41A8-B37D-6BF36F954ACF}" type="slidenum">
              <a:rPr lang="en-US"/>
              <a:pPr>
                <a:defRPr/>
              </a:pPr>
              <a:t>‹#›</a:t>
            </a:fld>
            <a:endParaRPr lang="en-US"/>
          </a:p>
        </p:txBody>
      </p:sp>
      <p:pic>
        <p:nvPicPr>
          <p:cNvPr id="3074" name="Picture 2" descr="D:\Data\dwagner\My Documents\My Pictures\USGS_vi2.jpg"/>
          <p:cNvPicPr>
            <a:picLocks noChangeAspect="1" noChangeArrowheads="1"/>
          </p:cNvPicPr>
          <p:nvPr userDrawn="1"/>
        </p:nvPicPr>
        <p:blipFill>
          <a:blip r:embed="rId16" cstate="print"/>
          <a:srcRect/>
          <a:stretch>
            <a:fillRect/>
          </a:stretch>
        </p:blipFill>
        <p:spPr bwMode="auto">
          <a:xfrm>
            <a:off x="8077200" y="6426486"/>
            <a:ext cx="1066799" cy="431514"/>
          </a:xfrm>
          <a:prstGeom prst="rect">
            <a:avLst/>
          </a:prstGeom>
          <a:noFill/>
        </p:spPr>
      </p:pic>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wmf"/><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file:///C:\Documents%20and%20Settings\cvalenti\Desktop\OTT%20ADC%20Workshop%20-%20May%2010\QReview\QReview.exe"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30.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9.wmf"/></Relationships>
</file>

<file path=ppt/slides/_rels/slide9.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1981200" y="274638"/>
            <a:ext cx="6705600" cy="1782762"/>
          </a:xfrm>
        </p:spPr>
        <p:txBody>
          <a:bodyPr/>
          <a:lstStyle/>
          <a:p>
            <a:pPr eaLnBrk="1" hangingPunct="1"/>
            <a:r>
              <a:rPr lang="en-US" sz="4000" b="1" dirty="0" smtClean="0"/>
              <a:t>OTT ADC</a:t>
            </a:r>
            <a:r>
              <a:rPr lang="en-US" sz="4000" dirty="0" smtClean="0"/>
              <a:t/>
            </a:r>
            <a:br>
              <a:rPr lang="en-US" sz="4000" dirty="0" smtClean="0"/>
            </a:br>
            <a:r>
              <a:rPr lang="en-US" sz="4000" dirty="0" smtClean="0"/>
              <a:t>    </a:t>
            </a:r>
            <a:r>
              <a:rPr lang="en-US" sz="2800" b="1" dirty="0" smtClean="0"/>
              <a:t>Acoustic Digital Current Meter: Description of meter and Results of USGS testing</a:t>
            </a:r>
          </a:p>
        </p:txBody>
      </p:sp>
      <p:pic>
        <p:nvPicPr>
          <p:cNvPr id="2051" name="Picture 5"/>
          <p:cNvPicPr>
            <a:picLocks noGrp="1" noChangeAspect="1" noChangeArrowheads="1"/>
          </p:cNvPicPr>
          <p:nvPr>
            <p:ph idx="1"/>
          </p:nvPr>
        </p:nvPicPr>
        <p:blipFill>
          <a:blip r:embed="rId2" cstate="print"/>
          <a:srcRect/>
          <a:stretch>
            <a:fillRect/>
          </a:stretch>
        </p:blipFill>
        <p:spPr>
          <a:xfrm>
            <a:off x="304800" y="76200"/>
            <a:ext cx="1500188" cy="6781800"/>
          </a:xfrm>
          <a:noFill/>
        </p:spPr>
      </p:pic>
      <p:sp>
        <p:nvSpPr>
          <p:cNvPr id="2052" name="Rectangle 6"/>
          <p:cNvSpPr>
            <a:spLocks noGrp="1" noChangeArrowheads="1"/>
          </p:cNvSpPr>
          <p:nvPr>
            <p:ph type="body" sz="half" idx="2"/>
          </p:nvPr>
        </p:nvSpPr>
        <p:spPr>
          <a:xfrm>
            <a:off x="3048000" y="2362200"/>
            <a:ext cx="3581400" cy="2438401"/>
          </a:xfrm>
        </p:spPr>
        <p:txBody>
          <a:bodyPr/>
          <a:lstStyle/>
          <a:p>
            <a:pPr algn="ctr" eaLnBrk="1" hangingPunct="1">
              <a:buFontTx/>
              <a:buNone/>
            </a:pPr>
            <a:endParaRPr lang="en-US" sz="2400" dirty="0" smtClean="0"/>
          </a:p>
          <a:p>
            <a:pPr algn="ctr" eaLnBrk="1" hangingPunct="1">
              <a:buFontTx/>
              <a:buNone/>
            </a:pPr>
            <a:r>
              <a:rPr lang="en-US" sz="2400" dirty="0" smtClean="0"/>
              <a:t>Dan Wagner</a:t>
            </a:r>
          </a:p>
          <a:p>
            <a:pPr algn="ctr" eaLnBrk="1" hangingPunct="1">
              <a:buFontTx/>
              <a:buNone/>
            </a:pPr>
            <a:r>
              <a:rPr lang="en-US" sz="2400" dirty="0" smtClean="0"/>
              <a:t>	  Hydrologist	</a:t>
            </a:r>
          </a:p>
          <a:p>
            <a:pPr algn="ctr" eaLnBrk="1" hangingPunct="1">
              <a:buFontTx/>
              <a:buNone/>
            </a:pPr>
            <a:r>
              <a:rPr lang="en-US" sz="2400" dirty="0" smtClean="0"/>
              <a:t>	Arkansas Water Science Center</a:t>
            </a:r>
          </a:p>
          <a:p>
            <a:pPr algn="ctr" eaLnBrk="1" hangingPunct="1">
              <a:buFontTx/>
              <a:buNone/>
            </a:pPr>
            <a:r>
              <a:rPr lang="en-US" sz="2800" dirty="0" smtClean="0"/>
              <a:t>	</a:t>
            </a:r>
          </a:p>
          <a:p>
            <a:pPr eaLnBrk="1" hangingPunct="1">
              <a:buFontTx/>
              <a:buNone/>
            </a:pPr>
            <a:endParaRPr lang="en-US" sz="2800" dirty="0" smtClean="0"/>
          </a:p>
        </p:txBody>
      </p:sp>
      <p:pic>
        <p:nvPicPr>
          <p:cNvPr id="2053" name="Picture 7" descr="USGS_vi2"/>
          <p:cNvPicPr>
            <a:picLocks noChangeAspect="1" noChangeArrowheads="1"/>
          </p:cNvPicPr>
          <p:nvPr/>
        </p:nvPicPr>
        <p:blipFill>
          <a:blip r:embed="rId3" cstate="print"/>
          <a:srcRect/>
          <a:stretch>
            <a:fillRect/>
          </a:stretch>
        </p:blipFill>
        <p:spPr bwMode="auto">
          <a:xfrm>
            <a:off x="7315200" y="6118391"/>
            <a:ext cx="1828800" cy="739609"/>
          </a:xfrm>
          <a:prstGeom prst="rect">
            <a:avLst/>
          </a:prstGeom>
          <a:noFill/>
          <a:ln w="9525">
            <a:noFill/>
            <a:miter lim="800000"/>
            <a:headEnd/>
            <a:tailEnd/>
          </a:ln>
        </p:spPr>
      </p:pic>
      <p:sp>
        <p:nvSpPr>
          <p:cNvPr id="7" name="TextBox 6"/>
          <p:cNvSpPr txBox="1"/>
          <p:nvPr/>
        </p:nvSpPr>
        <p:spPr>
          <a:xfrm>
            <a:off x="3048000" y="5029200"/>
            <a:ext cx="3657600" cy="646331"/>
          </a:xfrm>
          <a:prstGeom prst="rect">
            <a:avLst/>
          </a:prstGeom>
          <a:noFill/>
        </p:spPr>
        <p:txBody>
          <a:bodyPr wrap="square" rtlCol="0">
            <a:spAutoFit/>
          </a:bodyPr>
          <a:lstStyle/>
          <a:p>
            <a:pPr algn="ctr"/>
            <a:r>
              <a:rPr lang="en-US" dirty="0" err="1" smtClean="0"/>
              <a:t>Hydroacoustics</a:t>
            </a:r>
            <a:r>
              <a:rPr lang="en-US" dirty="0" smtClean="0"/>
              <a:t> Webinar</a:t>
            </a:r>
          </a:p>
          <a:p>
            <a:pPr algn="ctr"/>
            <a:r>
              <a:rPr lang="en-US" dirty="0" smtClean="0"/>
              <a:t>May 24, 2010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 calcmode="lin" valueType="num">
                                      <p:cBhvr additive="base">
                                        <p:cTn id="7" dur="2000" fill="hold"/>
                                        <p:tgtEl>
                                          <p:spTgt spid="2051"/>
                                        </p:tgtEl>
                                        <p:attrNameLst>
                                          <p:attrName>ppt_x</p:attrName>
                                        </p:attrNameLst>
                                      </p:cBhvr>
                                      <p:tavLst>
                                        <p:tav tm="0">
                                          <p:val>
                                            <p:strVal val="#ppt_x"/>
                                          </p:val>
                                        </p:tav>
                                        <p:tav tm="100000">
                                          <p:val>
                                            <p:strVal val="#ppt_x"/>
                                          </p:val>
                                        </p:tav>
                                      </p:tavLst>
                                    </p:anim>
                                    <p:anim calcmode="lin" valueType="num">
                                      <p:cBhvr additive="base">
                                        <p:cTn id="8" dur="2000" fill="hold"/>
                                        <p:tgtEl>
                                          <p:spTgt spid="2051"/>
                                        </p:tgtEl>
                                        <p:attrNameLst>
                                          <p:attrName>ppt_y</p:attrName>
                                        </p:attrNameLst>
                                      </p:cBhvr>
                                      <p:tavLst>
                                        <p:tav tm="0">
                                          <p:val>
                                            <p:strVal val="1+#ppt_h/2"/>
                                          </p:val>
                                        </p:tav>
                                        <p:tav tm="100000">
                                          <p:val>
                                            <p:strVal val="#ppt_y"/>
                                          </p:val>
                                        </p:tav>
                                      </p:tavLst>
                                    </p:anim>
                                  </p:childTnLst>
                                </p:cTn>
                              </p:par>
                              <p:par>
                                <p:cTn id="9" presetID="8" presetClass="emph" presetSubtype="0" fill="hold" nodeType="withEffect">
                                  <p:stCondLst>
                                    <p:cond delay="0"/>
                                  </p:stCondLst>
                                  <p:childTnLst>
                                    <p:animRot by="21600000">
                                      <p:cBhvr>
                                        <p:cTn id="10" dur="2000" fill="hold"/>
                                        <p:tgtEl>
                                          <p:spTgt spid="205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0" name="Text Box 4"/>
          <p:cNvSpPr txBox="1">
            <a:spLocks noChangeArrowheads="1"/>
          </p:cNvSpPr>
          <p:nvPr/>
        </p:nvSpPr>
        <p:spPr bwMode="auto">
          <a:xfrm>
            <a:off x="250825" y="1557338"/>
            <a:ext cx="3359150" cy="366712"/>
          </a:xfrm>
          <a:prstGeom prst="rect">
            <a:avLst/>
          </a:prstGeom>
          <a:noFill/>
          <a:ln w="9525">
            <a:noFill/>
            <a:miter lim="800000"/>
            <a:headEnd/>
            <a:tailEnd/>
          </a:ln>
          <a:effectLst/>
        </p:spPr>
        <p:txBody>
          <a:bodyPr wrap="none">
            <a:spAutoFit/>
          </a:bodyPr>
          <a:lstStyle/>
          <a:p>
            <a:r>
              <a:rPr lang="en-US" sz="1800"/>
              <a:t>1. Transmit – Receive - Digitize</a:t>
            </a:r>
          </a:p>
        </p:txBody>
      </p:sp>
      <p:sp>
        <p:nvSpPr>
          <p:cNvPr id="75781" name="Freeform 5"/>
          <p:cNvSpPr>
            <a:spLocks/>
          </p:cNvSpPr>
          <p:nvPr/>
        </p:nvSpPr>
        <p:spPr bwMode="auto">
          <a:xfrm>
            <a:off x="1258888" y="1916113"/>
            <a:ext cx="1728787" cy="431800"/>
          </a:xfrm>
          <a:custGeom>
            <a:avLst/>
            <a:gdLst/>
            <a:ahLst/>
            <a:cxnLst>
              <a:cxn ang="0">
                <a:pos x="0" y="589"/>
              </a:cxn>
              <a:cxn ang="0">
                <a:pos x="136" y="408"/>
              </a:cxn>
              <a:cxn ang="0">
                <a:pos x="272" y="771"/>
              </a:cxn>
              <a:cxn ang="0">
                <a:pos x="453" y="408"/>
              </a:cxn>
              <a:cxn ang="0">
                <a:pos x="589" y="771"/>
              </a:cxn>
              <a:cxn ang="0">
                <a:pos x="771" y="408"/>
              </a:cxn>
              <a:cxn ang="0">
                <a:pos x="907" y="816"/>
              </a:cxn>
              <a:cxn ang="0">
                <a:pos x="1043" y="0"/>
              </a:cxn>
              <a:cxn ang="0">
                <a:pos x="1088" y="816"/>
              </a:cxn>
              <a:cxn ang="0">
                <a:pos x="1179" y="408"/>
              </a:cxn>
              <a:cxn ang="0">
                <a:pos x="1360" y="771"/>
              </a:cxn>
              <a:cxn ang="0">
                <a:pos x="1542" y="408"/>
              </a:cxn>
              <a:cxn ang="0">
                <a:pos x="1678" y="725"/>
              </a:cxn>
              <a:cxn ang="0">
                <a:pos x="1859" y="408"/>
              </a:cxn>
              <a:cxn ang="0">
                <a:pos x="1995" y="771"/>
              </a:cxn>
              <a:cxn ang="0">
                <a:pos x="2132" y="544"/>
              </a:cxn>
            </a:cxnLst>
            <a:rect l="0" t="0" r="r" b="b"/>
            <a:pathLst>
              <a:path w="2132" h="884">
                <a:moveTo>
                  <a:pt x="0" y="589"/>
                </a:moveTo>
                <a:cubicBezTo>
                  <a:pt x="45" y="483"/>
                  <a:pt x="91" y="378"/>
                  <a:pt x="136" y="408"/>
                </a:cubicBezTo>
                <a:cubicBezTo>
                  <a:pt x="181" y="438"/>
                  <a:pt x="219" y="771"/>
                  <a:pt x="272" y="771"/>
                </a:cubicBezTo>
                <a:cubicBezTo>
                  <a:pt x="325" y="771"/>
                  <a:pt x="400" y="408"/>
                  <a:pt x="453" y="408"/>
                </a:cubicBezTo>
                <a:cubicBezTo>
                  <a:pt x="506" y="408"/>
                  <a:pt x="536" y="771"/>
                  <a:pt x="589" y="771"/>
                </a:cubicBezTo>
                <a:cubicBezTo>
                  <a:pt x="642" y="771"/>
                  <a:pt x="718" y="401"/>
                  <a:pt x="771" y="408"/>
                </a:cubicBezTo>
                <a:cubicBezTo>
                  <a:pt x="824" y="415"/>
                  <a:pt x="862" y="884"/>
                  <a:pt x="907" y="816"/>
                </a:cubicBezTo>
                <a:cubicBezTo>
                  <a:pt x="952" y="748"/>
                  <a:pt x="1013" y="0"/>
                  <a:pt x="1043" y="0"/>
                </a:cubicBezTo>
                <a:cubicBezTo>
                  <a:pt x="1073" y="0"/>
                  <a:pt x="1065" y="748"/>
                  <a:pt x="1088" y="816"/>
                </a:cubicBezTo>
                <a:cubicBezTo>
                  <a:pt x="1111" y="884"/>
                  <a:pt x="1134" y="415"/>
                  <a:pt x="1179" y="408"/>
                </a:cubicBezTo>
                <a:cubicBezTo>
                  <a:pt x="1224" y="401"/>
                  <a:pt x="1300" y="771"/>
                  <a:pt x="1360" y="771"/>
                </a:cubicBezTo>
                <a:cubicBezTo>
                  <a:pt x="1420" y="771"/>
                  <a:pt x="1489" y="416"/>
                  <a:pt x="1542" y="408"/>
                </a:cubicBezTo>
                <a:cubicBezTo>
                  <a:pt x="1595" y="400"/>
                  <a:pt x="1625" y="725"/>
                  <a:pt x="1678" y="725"/>
                </a:cubicBezTo>
                <a:cubicBezTo>
                  <a:pt x="1731" y="725"/>
                  <a:pt x="1806" y="400"/>
                  <a:pt x="1859" y="408"/>
                </a:cubicBezTo>
                <a:cubicBezTo>
                  <a:pt x="1912" y="416"/>
                  <a:pt x="1949" y="748"/>
                  <a:pt x="1995" y="771"/>
                </a:cubicBezTo>
                <a:cubicBezTo>
                  <a:pt x="2041" y="794"/>
                  <a:pt x="2086" y="669"/>
                  <a:pt x="2132" y="544"/>
                </a:cubicBezTo>
              </a:path>
            </a:pathLst>
          </a:custGeom>
          <a:noFill/>
          <a:ln w="9525">
            <a:solidFill>
              <a:srgbClr val="FF0000"/>
            </a:solidFill>
            <a:round/>
            <a:headEnd/>
            <a:tailEnd/>
          </a:ln>
          <a:effectLst/>
        </p:spPr>
        <p:txBody>
          <a:bodyPr/>
          <a:lstStyle/>
          <a:p>
            <a:endParaRPr lang="en-US"/>
          </a:p>
        </p:txBody>
      </p:sp>
      <p:sp>
        <p:nvSpPr>
          <p:cNvPr id="75782" name="Text Box 6"/>
          <p:cNvSpPr txBox="1">
            <a:spLocks noChangeArrowheads="1"/>
          </p:cNvSpPr>
          <p:nvPr/>
        </p:nvSpPr>
        <p:spPr bwMode="auto">
          <a:xfrm>
            <a:off x="250825" y="2708275"/>
            <a:ext cx="3359150" cy="366713"/>
          </a:xfrm>
          <a:prstGeom prst="rect">
            <a:avLst/>
          </a:prstGeom>
          <a:noFill/>
          <a:ln w="9525">
            <a:noFill/>
            <a:miter lim="800000"/>
            <a:headEnd/>
            <a:tailEnd/>
          </a:ln>
          <a:effectLst/>
        </p:spPr>
        <p:txBody>
          <a:bodyPr wrap="none">
            <a:spAutoFit/>
          </a:bodyPr>
          <a:lstStyle/>
          <a:p>
            <a:r>
              <a:rPr lang="de-DE" sz="1800" dirty="0"/>
              <a:t>2. </a:t>
            </a:r>
            <a:r>
              <a:rPr lang="en-US" sz="1800" dirty="0"/>
              <a:t>Transmit – Receive - Digitize</a:t>
            </a:r>
            <a:endParaRPr lang="de-DE" sz="1800" dirty="0"/>
          </a:p>
        </p:txBody>
      </p:sp>
      <p:sp>
        <p:nvSpPr>
          <p:cNvPr id="75783" name="AutoShape 7"/>
          <p:cNvSpPr>
            <a:spLocks noChangeArrowheads="1"/>
          </p:cNvSpPr>
          <p:nvPr/>
        </p:nvSpPr>
        <p:spPr bwMode="auto">
          <a:xfrm>
            <a:off x="1979613" y="2420938"/>
            <a:ext cx="215900" cy="358775"/>
          </a:xfrm>
          <a:prstGeom prst="downArrow">
            <a:avLst>
              <a:gd name="adj1" fmla="val 50000"/>
              <a:gd name="adj2" fmla="val 41544"/>
            </a:avLst>
          </a:prstGeom>
          <a:solidFill>
            <a:srgbClr val="CCFFCC"/>
          </a:solidFill>
          <a:ln w="9525">
            <a:solidFill>
              <a:schemeClr val="tx1"/>
            </a:solidFill>
            <a:miter lim="800000"/>
            <a:headEnd/>
            <a:tailEnd/>
          </a:ln>
          <a:effectLst/>
        </p:spPr>
        <p:txBody>
          <a:bodyPr wrap="none" anchor="ctr"/>
          <a:lstStyle/>
          <a:p>
            <a:endParaRPr lang="en-US"/>
          </a:p>
        </p:txBody>
      </p:sp>
      <p:sp>
        <p:nvSpPr>
          <p:cNvPr id="75784" name="Text Box 8"/>
          <p:cNvSpPr txBox="1">
            <a:spLocks noChangeArrowheads="1"/>
          </p:cNvSpPr>
          <p:nvPr/>
        </p:nvSpPr>
        <p:spPr bwMode="auto">
          <a:xfrm>
            <a:off x="2247900" y="2368550"/>
            <a:ext cx="781050" cy="366713"/>
          </a:xfrm>
          <a:prstGeom prst="rect">
            <a:avLst/>
          </a:prstGeom>
          <a:noFill/>
          <a:ln w="9525">
            <a:noFill/>
            <a:miter lim="800000"/>
            <a:headEnd/>
            <a:tailEnd/>
          </a:ln>
          <a:effectLst/>
        </p:spPr>
        <p:txBody>
          <a:bodyPr wrap="none">
            <a:spAutoFit/>
          </a:bodyPr>
          <a:lstStyle/>
          <a:p>
            <a:r>
              <a:rPr lang="de-DE" sz="1800" dirty="0"/>
              <a:t>Break</a:t>
            </a:r>
          </a:p>
        </p:txBody>
      </p:sp>
      <p:sp>
        <p:nvSpPr>
          <p:cNvPr id="75785" name="Freeform 9"/>
          <p:cNvSpPr>
            <a:spLocks/>
          </p:cNvSpPr>
          <p:nvPr/>
        </p:nvSpPr>
        <p:spPr bwMode="auto">
          <a:xfrm>
            <a:off x="1258888" y="3068638"/>
            <a:ext cx="1439862" cy="503237"/>
          </a:xfrm>
          <a:custGeom>
            <a:avLst/>
            <a:gdLst/>
            <a:ahLst/>
            <a:cxnLst>
              <a:cxn ang="0">
                <a:pos x="0" y="589"/>
              </a:cxn>
              <a:cxn ang="0">
                <a:pos x="136" y="408"/>
              </a:cxn>
              <a:cxn ang="0">
                <a:pos x="272" y="771"/>
              </a:cxn>
              <a:cxn ang="0">
                <a:pos x="453" y="408"/>
              </a:cxn>
              <a:cxn ang="0">
                <a:pos x="589" y="771"/>
              </a:cxn>
              <a:cxn ang="0">
                <a:pos x="771" y="408"/>
              </a:cxn>
              <a:cxn ang="0">
                <a:pos x="907" y="816"/>
              </a:cxn>
              <a:cxn ang="0">
                <a:pos x="1043" y="0"/>
              </a:cxn>
              <a:cxn ang="0">
                <a:pos x="1088" y="816"/>
              </a:cxn>
              <a:cxn ang="0">
                <a:pos x="1179" y="408"/>
              </a:cxn>
              <a:cxn ang="0">
                <a:pos x="1360" y="771"/>
              </a:cxn>
              <a:cxn ang="0">
                <a:pos x="1542" y="408"/>
              </a:cxn>
              <a:cxn ang="0">
                <a:pos x="1678" y="725"/>
              </a:cxn>
              <a:cxn ang="0">
                <a:pos x="1859" y="408"/>
              </a:cxn>
              <a:cxn ang="0">
                <a:pos x="1995" y="771"/>
              </a:cxn>
              <a:cxn ang="0">
                <a:pos x="2132" y="544"/>
              </a:cxn>
            </a:cxnLst>
            <a:rect l="0" t="0" r="r" b="b"/>
            <a:pathLst>
              <a:path w="2132" h="884">
                <a:moveTo>
                  <a:pt x="0" y="589"/>
                </a:moveTo>
                <a:cubicBezTo>
                  <a:pt x="45" y="483"/>
                  <a:pt x="91" y="378"/>
                  <a:pt x="136" y="408"/>
                </a:cubicBezTo>
                <a:cubicBezTo>
                  <a:pt x="181" y="438"/>
                  <a:pt x="219" y="771"/>
                  <a:pt x="272" y="771"/>
                </a:cubicBezTo>
                <a:cubicBezTo>
                  <a:pt x="325" y="771"/>
                  <a:pt x="400" y="408"/>
                  <a:pt x="453" y="408"/>
                </a:cubicBezTo>
                <a:cubicBezTo>
                  <a:pt x="506" y="408"/>
                  <a:pt x="536" y="771"/>
                  <a:pt x="589" y="771"/>
                </a:cubicBezTo>
                <a:cubicBezTo>
                  <a:pt x="642" y="771"/>
                  <a:pt x="718" y="401"/>
                  <a:pt x="771" y="408"/>
                </a:cubicBezTo>
                <a:cubicBezTo>
                  <a:pt x="824" y="415"/>
                  <a:pt x="862" y="884"/>
                  <a:pt x="907" y="816"/>
                </a:cubicBezTo>
                <a:cubicBezTo>
                  <a:pt x="952" y="748"/>
                  <a:pt x="1013" y="0"/>
                  <a:pt x="1043" y="0"/>
                </a:cubicBezTo>
                <a:cubicBezTo>
                  <a:pt x="1073" y="0"/>
                  <a:pt x="1065" y="748"/>
                  <a:pt x="1088" y="816"/>
                </a:cubicBezTo>
                <a:cubicBezTo>
                  <a:pt x="1111" y="884"/>
                  <a:pt x="1134" y="415"/>
                  <a:pt x="1179" y="408"/>
                </a:cubicBezTo>
                <a:cubicBezTo>
                  <a:pt x="1224" y="401"/>
                  <a:pt x="1300" y="771"/>
                  <a:pt x="1360" y="771"/>
                </a:cubicBezTo>
                <a:cubicBezTo>
                  <a:pt x="1420" y="771"/>
                  <a:pt x="1489" y="416"/>
                  <a:pt x="1542" y="408"/>
                </a:cubicBezTo>
                <a:cubicBezTo>
                  <a:pt x="1595" y="400"/>
                  <a:pt x="1625" y="725"/>
                  <a:pt x="1678" y="725"/>
                </a:cubicBezTo>
                <a:cubicBezTo>
                  <a:pt x="1731" y="725"/>
                  <a:pt x="1806" y="400"/>
                  <a:pt x="1859" y="408"/>
                </a:cubicBezTo>
                <a:cubicBezTo>
                  <a:pt x="1912" y="416"/>
                  <a:pt x="1949" y="748"/>
                  <a:pt x="1995" y="771"/>
                </a:cubicBezTo>
                <a:cubicBezTo>
                  <a:pt x="2041" y="794"/>
                  <a:pt x="2086" y="669"/>
                  <a:pt x="2132" y="544"/>
                </a:cubicBezTo>
              </a:path>
            </a:pathLst>
          </a:custGeom>
          <a:noFill/>
          <a:ln w="9525">
            <a:solidFill>
              <a:srgbClr val="00FF00"/>
            </a:solidFill>
            <a:round/>
            <a:headEnd/>
            <a:tailEnd/>
          </a:ln>
          <a:effectLst/>
        </p:spPr>
        <p:txBody>
          <a:bodyPr/>
          <a:lstStyle/>
          <a:p>
            <a:endParaRPr lang="en-US"/>
          </a:p>
        </p:txBody>
      </p:sp>
      <p:sp>
        <p:nvSpPr>
          <p:cNvPr id="75786" name="AutoShape 10"/>
          <p:cNvSpPr>
            <a:spLocks noChangeArrowheads="1"/>
          </p:cNvSpPr>
          <p:nvPr/>
        </p:nvSpPr>
        <p:spPr bwMode="auto">
          <a:xfrm>
            <a:off x="1258888" y="3644900"/>
            <a:ext cx="217487" cy="792163"/>
          </a:xfrm>
          <a:prstGeom prst="downArrow">
            <a:avLst>
              <a:gd name="adj1" fmla="val 50000"/>
              <a:gd name="adj2" fmla="val 91059"/>
            </a:avLst>
          </a:prstGeom>
          <a:solidFill>
            <a:srgbClr val="CCFFCC"/>
          </a:solidFill>
          <a:ln w="9525">
            <a:solidFill>
              <a:schemeClr val="tx1"/>
            </a:solidFill>
            <a:miter lim="800000"/>
            <a:headEnd/>
            <a:tailEnd/>
          </a:ln>
          <a:effectLst/>
        </p:spPr>
        <p:txBody>
          <a:bodyPr wrap="none" anchor="ctr"/>
          <a:lstStyle/>
          <a:p>
            <a:endParaRPr lang="en-US"/>
          </a:p>
        </p:txBody>
      </p:sp>
      <p:sp>
        <p:nvSpPr>
          <p:cNvPr id="75787" name="Text Box 11"/>
          <p:cNvSpPr txBox="1">
            <a:spLocks noChangeArrowheads="1"/>
          </p:cNvSpPr>
          <p:nvPr/>
        </p:nvSpPr>
        <p:spPr bwMode="auto">
          <a:xfrm>
            <a:off x="1547813" y="3573463"/>
            <a:ext cx="2546350" cy="915987"/>
          </a:xfrm>
          <a:prstGeom prst="rect">
            <a:avLst/>
          </a:prstGeom>
          <a:noFill/>
          <a:ln w="9525">
            <a:noFill/>
            <a:miter lim="800000"/>
            <a:headEnd/>
            <a:tailEnd/>
          </a:ln>
          <a:effectLst/>
        </p:spPr>
        <p:txBody>
          <a:bodyPr wrap="none">
            <a:spAutoFit/>
          </a:bodyPr>
          <a:lstStyle/>
          <a:p>
            <a:r>
              <a:rPr lang="en-US" sz="1800" dirty="0"/>
              <a:t>Cross Correlation</a:t>
            </a:r>
          </a:p>
          <a:p>
            <a:r>
              <a:rPr lang="en-US" sz="1800" dirty="0"/>
              <a:t>Check for similarities</a:t>
            </a:r>
          </a:p>
          <a:p>
            <a:r>
              <a:rPr lang="en-US" sz="1800" dirty="0"/>
              <a:t>Calculation of time shift</a:t>
            </a:r>
          </a:p>
        </p:txBody>
      </p:sp>
      <p:sp>
        <p:nvSpPr>
          <p:cNvPr id="75788" name="Freeform 12"/>
          <p:cNvSpPr>
            <a:spLocks/>
          </p:cNvSpPr>
          <p:nvPr/>
        </p:nvSpPr>
        <p:spPr bwMode="auto">
          <a:xfrm>
            <a:off x="1187450" y="5013325"/>
            <a:ext cx="1439863" cy="647700"/>
          </a:xfrm>
          <a:custGeom>
            <a:avLst/>
            <a:gdLst/>
            <a:ahLst/>
            <a:cxnLst>
              <a:cxn ang="0">
                <a:pos x="0" y="589"/>
              </a:cxn>
              <a:cxn ang="0">
                <a:pos x="136" y="408"/>
              </a:cxn>
              <a:cxn ang="0">
                <a:pos x="272" y="771"/>
              </a:cxn>
              <a:cxn ang="0">
                <a:pos x="453" y="408"/>
              </a:cxn>
              <a:cxn ang="0">
                <a:pos x="589" y="771"/>
              </a:cxn>
              <a:cxn ang="0">
                <a:pos x="771" y="408"/>
              </a:cxn>
              <a:cxn ang="0">
                <a:pos x="907" y="816"/>
              </a:cxn>
              <a:cxn ang="0">
                <a:pos x="1043" y="0"/>
              </a:cxn>
              <a:cxn ang="0">
                <a:pos x="1088" y="816"/>
              </a:cxn>
              <a:cxn ang="0">
                <a:pos x="1179" y="408"/>
              </a:cxn>
              <a:cxn ang="0">
                <a:pos x="1360" y="771"/>
              </a:cxn>
              <a:cxn ang="0">
                <a:pos x="1542" y="408"/>
              </a:cxn>
              <a:cxn ang="0">
                <a:pos x="1678" y="725"/>
              </a:cxn>
              <a:cxn ang="0">
                <a:pos x="1859" y="408"/>
              </a:cxn>
              <a:cxn ang="0">
                <a:pos x="1995" y="771"/>
              </a:cxn>
              <a:cxn ang="0">
                <a:pos x="2132" y="544"/>
              </a:cxn>
            </a:cxnLst>
            <a:rect l="0" t="0" r="r" b="b"/>
            <a:pathLst>
              <a:path w="2132" h="884">
                <a:moveTo>
                  <a:pt x="0" y="589"/>
                </a:moveTo>
                <a:cubicBezTo>
                  <a:pt x="45" y="483"/>
                  <a:pt x="91" y="378"/>
                  <a:pt x="136" y="408"/>
                </a:cubicBezTo>
                <a:cubicBezTo>
                  <a:pt x="181" y="438"/>
                  <a:pt x="219" y="771"/>
                  <a:pt x="272" y="771"/>
                </a:cubicBezTo>
                <a:cubicBezTo>
                  <a:pt x="325" y="771"/>
                  <a:pt x="400" y="408"/>
                  <a:pt x="453" y="408"/>
                </a:cubicBezTo>
                <a:cubicBezTo>
                  <a:pt x="506" y="408"/>
                  <a:pt x="536" y="771"/>
                  <a:pt x="589" y="771"/>
                </a:cubicBezTo>
                <a:cubicBezTo>
                  <a:pt x="642" y="771"/>
                  <a:pt x="718" y="401"/>
                  <a:pt x="771" y="408"/>
                </a:cubicBezTo>
                <a:cubicBezTo>
                  <a:pt x="824" y="415"/>
                  <a:pt x="862" y="884"/>
                  <a:pt x="907" y="816"/>
                </a:cubicBezTo>
                <a:cubicBezTo>
                  <a:pt x="952" y="748"/>
                  <a:pt x="1013" y="0"/>
                  <a:pt x="1043" y="0"/>
                </a:cubicBezTo>
                <a:cubicBezTo>
                  <a:pt x="1073" y="0"/>
                  <a:pt x="1065" y="748"/>
                  <a:pt x="1088" y="816"/>
                </a:cubicBezTo>
                <a:cubicBezTo>
                  <a:pt x="1111" y="884"/>
                  <a:pt x="1134" y="415"/>
                  <a:pt x="1179" y="408"/>
                </a:cubicBezTo>
                <a:cubicBezTo>
                  <a:pt x="1224" y="401"/>
                  <a:pt x="1300" y="771"/>
                  <a:pt x="1360" y="771"/>
                </a:cubicBezTo>
                <a:cubicBezTo>
                  <a:pt x="1420" y="771"/>
                  <a:pt x="1489" y="416"/>
                  <a:pt x="1542" y="408"/>
                </a:cubicBezTo>
                <a:cubicBezTo>
                  <a:pt x="1595" y="400"/>
                  <a:pt x="1625" y="725"/>
                  <a:pt x="1678" y="725"/>
                </a:cubicBezTo>
                <a:cubicBezTo>
                  <a:pt x="1731" y="725"/>
                  <a:pt x="1806" y="400"/>
                  <a:pt x="1859" y="408"/>
                </a:cubicBezTo>
                <a:cubicBezTo>
                  <a:pt x="1912" y="416"/>
                  <a:pt x="1949" y="748"/>
                  <a:pt x="1995" y="771"/>
                </a:cubicBezTo>
                <a:cubicBezTo>
                  <a:pt x="2041" y="794"/>
                  <a:pt x="2086" y="669"/>
                  <a:pt x="2132" y="544"/>
                </a:cubicBezTo>
              </a:path>
            </a:pathLst>
          </a:custGeom>
          <a:noFill/>
          <a:ln w="9525">
            <a:solidFill>
              <a:srgbClr val="00FF00"/>
            </a:solidFill>
            <a:round/>
            <a:headEnd/>
            <a:tailEnd/>
          </a:ln>
          <a:effectLst/>
        </p:spPr>
        <p:txBody>
          <a:bodyPr/>
          <a:lstStyle/>
          <a:p>
            <a:endParaRPr lang="en-US"/>
          </a:p>
        </p:txBody>
      </p:sp>
      <p:sp>
        <p:nvSpPr>
          <p:cNvPr id="75789" name="Freeform 13"/>
          <p:cNvSpPr>
            <a:spLocks/>
          </p:cNvSpPr>
          <p:nvPr/>
        </p:nvSpPr>
        <p:spPr bwMode="auto">
          <a:xfrm>
            <a:off x="1187450" y="5013325"/>
            <a:ext cx="2016125" cy="719138"/>
          </a:xfrm>
          <a:custGeom>
            <a:avLst/>
            <a:gdLst/>
            <a:ahLst/>
            <a:cxnLst>
              <a:cxn ang="0">
                <a:pos x="0" y="589"/>
              </a:cxn>
              <a:cxn ang="0">
                <a:pos x="136" y="408"/>
              </a:cxn>
              <a:cxn ang="0">
                <a:pos x="272" y="771"/>
              </a:cxn>
              <a:cxn ang="0">
                <a:pos x="453" y="408"/>
              </a:cxn>
              <a:cxn ang="0">
                <a:pos x="589" y="771"/>
              </a:cxn>
              <a:cxn ang="0">
                <a:pos x="771" y="408"/>
              </a:cxn>
              <a:cxn ang="0">
                <a:pos x="907" y="816"/>
              </a:cxn>
              <a:cxn ang="0">
                <a:pos x="1043" y="0"/>
              </a:cxn>
              <a:cxn ang="0">
                <a:pos x="1088" y="816"/>
              </a:cxn>
              <a:cxn ang="0">
                <a:pos x="1179" y="408"/>
              </a:cxn>
              <a:cxn ang="0">
                <a:pos x="1360" y="771"/>
              </a:cxn>
              <a:cxn ang="0">
                <a:pos x="1542" y="408"/>
              </a:cxn>
              <a:cxn ang="0">
                <a:pos x="1678" y="725"/>
              </a:cxn>
              <a:cxn ang="0">
                <a:pos x="1859" y="408"/>
              </a:cxn>
              <a:cxn ang="0">
                <a:pos x="1995" y="771"/>
              </a:cxn>
              <a:cxn ang="0">
                <a:pos x="2132" y="544"/>
              </a:cxn>
            </a:cxnLst>
            <a:rect l="0" t="0" r="r" b="b"/>
            <a:pathLst>
              <a:path w="2132" h="884">
                <a:moveTo>
                  <a:pt x="0" y="589"/>
                </a:moveTo>
                <a:cubicBezTo>
                  <a:pt x="45" y="483"/>
                  <a:pt x="91" y="378"/>
                  <a:pt x="136" y="408"/>
                </a:cubicBezTo>
                <a:cubicBezTo>
                  <a:pt x="181" y="438"/>
                  <a:pt x="219" y="771"/>
                  <a:pt x="272" y="771"/>
                </a:cubicBezTo>
                <a:cubicBezTo>
                  <a:pt x="325" y="771"/>
                  <a:pt x="400" y="408"/>
                  <a:pt x="453" y="408"/>
                </a:cubicBezTo>
                <a:cubicBezTo>
                  <a:pt x="506" y="408"/>
                  <a:pt x="536" y="771"/>
                  <a:pt x="589" y="771"/>
                </a:cubicBezTo>
                <a:cubicBezTo>
                  <a:pt x="642" y="771"/>
                  <a:pt x="718" y="401"/>
                  <a:pt x="771" y="408"/>
                </a:cubicBezTo>
                <a:cubicBezTo>
                  <a:pt x="824" y="415"/>
                  <a:pt x="862" y="884"/>
                  <a:pt x="907" y="816"/>
                </a:cubicBezTo>
                <a:cubicBezTo>
                  <a:pt x="952" y="748"/>
                  <a:pt x="1013" y="0"/>
                  <a:pt x="1043" y="0"/>
                </a:cubicBezTo>
                <a:cubicBezTo>
                  <a:pt x="1073" y="0"/>
                  <a:pt x="1065" y="748"/>
                  <a:pt x="1088" y="816"/>
                </a:cubicBezTo>
                <a:cubicBezTo>
                  <a:pt x="1111" y="884"/>
                  <a:pt x="1134" y="415"/>
                  <a:pt x="1179" y="408"/>
                </a:cubicBezTo>
                <a:cubicBezTo>
                  <a:pt x="1224" y="401"/>
                  <a:pt x="1300" y="771"/>
                  <a:pt x="1360" y="771"/>
                </a:cubicBezTo>
                <a:cubicBezTo>
                  <a:pt x="1420" y="771"/>
                  <a:pt x="1489" y="416"/>
                  <a:pt x="1542" y="408"/>
                </a:cubicBezTo>
                <a:cubicBezTo>
                  <a:pt x="1595" y="400"/>
                  <a:pt x="1625" y="725"/>
                  <a:pt x="1678" y="725"/>
                </a:cubicBezTo>
                <a:cubicBezTo>
                  <a:pt x="1731" y="725"/>
                  <a:pt x="1806" y="400"/>
                  <a:pt x="1859" y="408"/>
                </a:cubicBezTo>
                <a:cubicBezTo>
                  <a:pt x="1912" y="416"/>
                  <a:pt x="1949" y="748"/>
                  <a:pt x="1995" y="771"/>
                </a:cubicBezTo>
                <a:cubicBezTo>
                  <a:pt x="2041" y="794"/>
                  <a:pt x="2086" y="669"/>
                  <a:pt x="2132" y="544"/>
                </a:cubicBezTo>
              </a:path>
            </a:pathLst>
          </a:custGeom>
          <a:noFill/>
          <a:ln w="9525">
            <a:solidFill>
              <a:srgbClr val="FF0000"/>
            </a:solidFill>
            <a:round/>
            <a:headEnd/>
            <a:tailEnd/>
          </a:ln>
          <a:effectLst/>
        </p:spPr>
        <p:txBody>
          <a:bodyPr/>
          <a:lstStyle/>
          <a:p>
            <a:endParaRPr lang="en-US"/>
          </a:p>
        </p:txBody>
      </p:sp>
      <p:sp>
        <p:nvSpPr>
          <p:cNvPr id="75790" name="Line 14"/>
          <p:cNvSpPr>
            <a:spLocks noChangeShapeType="1"/>
          </p:cNvSpPr>
          <p:nvPr/>
        </p:nvSpPr>
        <p:spPr bwMode="auto">
          <a:xfrm flipV="1">
            <a:off x="1908175" y="4725988"/>
            <a:ext cx="0" cy="288925"/>
          </a:xfrm>
          <a:prstGeom prst="line">
            <a:avLst/>
          </a:prstGeom>
          <a:noFill/>
          <a:ln w="9525">
            <a:solidFill>
              <a:schemeClr val="tx1"/>
            </a:solidFill>
            <a:round/>
            <a:headEnd/>
            <a:tailEnd/>
          </a:ln>
          <a:effectLst/>
        </p:spPr>
        <p:txBody>
          <a:bodyPr/>
          <a:lstStyle/>
          <a:p>
            <a:endParaRPr lang="en-US"/>
          </a:p>
        </p:txBody>
      </p:sp>
      <p:sp>
        <p:nvSpPr>
          <p:cNvPr id="75791" name="Line 15"/>
          <p:cNvSpPr>
            <a:spLocks noChangeShapeType="1"/>
          </p:cNvSpPr>
          <p:nvPr/>
        </p:nvSpPr>
        <p:spPr bwMode="auto">
          <a:xfrm flipV="1">
            <a:off x="2144713" y="4725988"/>
            <a:ext cx="0" cy="288925"/>
          </a:xfrm>
          <a:prstGeom prst="line">
            <a:avLst/>
          </a:prstGeom>
          <a:noFill/>
          <a:ln w="9525">
            <a:solidFill>
              <a:schemeClr val="tx1"/>
            </a:solidFill>
            <a:round/>
            <a:headEnd/>
            <a:tailEnd/>
          </a:ln>
          <a:effectLst/>
        </p:spPr>
        <p:txBody>
          <a:bodyPr/>
          <a:lstStyle/>
          <a:p>
            <a:endParaRPr lang="en-US"/>
          </a:p>
        </p:txBody>
      </p:sp>
      <p:sp>
        <p:nvSpPr>
          <p:cNvPr id="75792" name="Line 16"/>
          <p:cNvSpPr>
            <a:spLocks noChangeShapeType="1"/>
          </p:cNvSpPr>
          <p:nvPr/>
        </p:nvSpPr>
        <p:spPr bwMode="auto">
          <a:xfrm>
            <a:off x="1549400" y="4799013"/>
            <a:ext cx="358775" cy="0"/>
          </a:xfrm>
          <a:prstGeom prst="line">
            <a:avLst/>
          </a:prstGeom>
          <a:noFill/>
          <a:ln w="9525">
            <a:solidFill>
              <a:schemeClr val="tx1"/>
            </a:solidFill>
            <a:round/>
            <a:headEnd/>
            <a:tailEnd type="triangle" w="med" len="med"/>
          </a:ln>
          <a:effectLst/>
        </p:spPr>
        <p:txBody>
          <a:bodyPr/>
          <a:lstStyle/>
          <a:p>
            <a:endParaRPr lang="en-US"/>
          </a:p>
        </p:txBody>
      </p:sp>
      <p:sp>
        <p:nvSpPr>
          <p:cNvPr id="75793" name="Line 17"/>
          <p:cNvSpPr>
            <a:spLocks noChangeShapeType="1"/>
          </p:cNvSpPr>
          <p:nvPr/>
        </p:nvSpPr>
        <p:spPr bwMode="auto">
          <a:xfrm flipH="1">
            <a:off x="2144713" y="4799013"/>
            <a:ext cx="360362" cy="0"/>
          </a:xfrm>
          <a:prstGeom prst="line">
            <a:avLst/>
          </a:prstGeom>
          <a:noFill/>
          <a:ln w="9525">
            <a:solidFill>
              <a:schemeClr val="tx1"/>
            </a:solidFill>
            <a:round/>
            <a:headEnd/>
            <a:tailEnd type="triangle" w="med" len="med"/>
          </a:ln>
          <a:effectLst/>
        </p:spPr>
        <p:txBody>
          <a:bodyPr/>
          <a:lstStyle/>
          <a:p>
            <a:endParaRPr lang="en-US"/>
          </a:p>
        </p:txBody>
      </p:sp>
      <p:sp>
        <p:nvSpPr>
          <p:cNvPr id="75794" name="Text Box 18"/>
          <p:cNvSpPr txBox="1">
            <a:spLocks noChangeArrowheads="1"/>
          </p:cNvSpPr>
          <p:nvPr/>
        </p:nvSpPr>
        <p:spPr bwMode="auto">
          <a:xfrm>
            <a:off x="2124075" y="4438650"/>
            <a:ext cx="387350" cy="366713"/>
          </a:xfrm>
          <a:prstGeom prst="rect">
            <a:avLst/>
          </a:prstGeom>
          <a:noFill/>
          <a:ln w="9525">
            <a:noFill/>
            <a:miter lim="800000"/>
            <a:headEnd/>
            <a:tailEnd/>
          </a:ln>
          <a:effectLst/>
        </p:spPr>
        <p:txBody>
          <a:bodyPr wrap="none">
            <a:spAutoFit/>
          </a:bodyPr>
          <a:lstStyle/>
          <a:p>
            <a:r>
              <a:rPr lang="de-DE" sz="1800">
                <a:latin typeface="Symbol" pitchFamily="18" charset="2"/>
              </a:rPr>
              <a:t>D</a:t>
            </a:r>
            <a:r>
              <a:rPr lang="de-DE" sz="1800"/>
              <a:t>t</a:t>
            </a:r>
          </a:p>
        </p:txBody>
      </p:sp>
      <p:sp>
        <p:nvSpPr>
          <p:cNvPr id="75795" name="Text Box 19"/>
          <p:cNvSpPr txBox="1">
            <a:spLocks noChangeArrowheads="1"/>
          </p:cNvSpPr>
          <p:nvPr/>
        </p:nvSpPr>
        <p:spPr bwMode="auto">
          <a:xfrm>
            <a:off x="3059113" y="5734050"/>
            <a:ext cx="2863850" cy="366713"/>
          </a:xfrm>
          <a:prstGeom prst="rect">
            <a:avLst/>
          </a:prstGeom>
          <a:solidFill>
            <a:srgbClr val="0000FF"/>
          </a:solidFill>
          <a:ln w="9525">
            <a:noFill/>
            <a:miter lim="800000"/>
            <a:headEnd/>
            <a:tailEnd/>
          </a:ln>
          <a:effectLst/>
        </p:spPr>
        <p:txBody>
          <a:bodyPr wrap="none">
            <a:spAutoFit/>
          </a:bodyPr>
          <a:lstStyle/>
          <a:p>
            <a:r>
              <a:rPr lang="en-US" sz="1800" dirty="0"/>
              <a:t>Calculation of flow velocity</a:t>
            </a:r>
          </a:p>
        </p:txBody>
      </p:sp>
      <p:sp>
        <p:nvSpPr>
          <p:cNvPr id="75796" name="AutoShape 20"/>
          <p:cNvSpPr>
            <a:spLocks noChangeArrowheads="1"/>
          </p:cNvSpPr>
          <p:nvPr/>
        </p:nvSpPr>
        <p:spPr bwMode="auto">
          <a:xfrm>
            <a:off x="2070100" y="5786438"/>
            <a:ext cx="719138" cy="287337"/>
          </a:xfrm>
          <a:prstGeom prst="rightArrow">
            <a:avLst>
              <a:gd name="adj1" fmla="val 50000"/>
              <a:gd name="adj2" fmla="val 62569"/>
            </a:avLst>
          </a:prstGeom>
          <a:solidFill>
            <a:srgbClr val="CCFFCC"/>
          </a:solidFill>
          <a:ln w="9525">
            <a:solidFill>
              <a:schemeClr val="tx1"/>
            </a:solidFill>
            <a:miter lim="800000"/>
            <a:headEnd/>
            <a:tailEnd/>
          </a:ln>
          <a:effectLst/>
        </p:spPr>
        <p:txBody>
          <a:bodyPr wrap="none" anchor="ctr"/>
          <a:lstStyle/>
          <a:p>
            <a:endParaRPr lang="en-US"/>
          </a:p>
        </p:txBody>
      </p:sp>
      <p:sp>
        <p:nvSpPr>
          <p:cNvPr id="75802" name="Text Box 26"/>
          <p:cNvSpPr txBox="1">
            <a:spLocks noChangeArrowheads="1"/>
          </p:cNvSpPr>
          <p:nvPr/>
        </p:nvSpPr>
        <p:spPr bwMode="auto">
          <a:xfrm>
            <a:off x="5410200" y="2133600"/>
            <a:ext cx="895350" cy="336550"/>
          </a:xfrm>
          <a:prstGeom prst="rect">
            <a:avLst/>
          </a:prstGeom>
          <a:solidFill>
            <a:schemeClr val="bg2">
              <a:alpha val="28000"/>
            </a:schemeClr>
          </a:solidFill>
          <a:ln w="9525">
            <a:noFill/>
            <a:miter lim="800000"/>
            <a:headEnd/>
            <a:tailEnd/>
          </a:ln>
          <a:effectLst/>
        </p:spPr>
        <p:txBody>
          <a:bodyPr>
            <a:spAutoFit/>
          </a:bodyPr>
          <a:lstStyle/>
          <a:p>
            <a:pPr>
              <a:spcBef>
                <a:spcPct val="50000"/>
              </a:spcBef>
            </a:pPr>
            <a:r>
              <a:rPr lang="en-US" sz="1600" b="1">
                <a:solidFill>
                  <a:srgbClr val="5F5F5F"/>
                </a:solidFill>
              </a:rPr>
              <a:t>3.93 in</a:t>
            </a:r>
          </a:p>
        </p:txBody>
      </p:sp>
      <p:sp>
        <p:nvSpPr>
          <p:cNvPr id="75803" name="Text Box 27"/>
          <p:cNvSpPr txBox="1">
            <a:spLocks noChangeArrowheads="1"/>
          </p:cNvSpPr>
          <p:nvPr/>
        </p:nvSpPr>
        <p:spPr bwMode="auto">
          <a:xfrm>
            <a:off x="6540500" y="2149475"/>
            <a:ext cx="895350" cy="336550"/>
          </a:xfrm>
          <a:prstGeom prst="rect">
            <a:avLst/>
          </a:prstGeom>
          <a:solidFill>
            <a:schemeClr val="bg2">
              <a:alpha val="28000"/>
            </a:schemeClr>
          </a:solidFill>
          <a:ln w="9525">
            <a:noFill/>
            <a:miter lim="800000"/>
            <a:headEnd/>
            <a:tailEnd/>
          </a:ln>
          <a:effectLst/>
        </p:spPr>
        <p:txBody>
          <a:bodyPr>
            <a:spAutoFit/>
          </a:bodyPr>
          <a:lstStyle/>
          <a:p>
            <a:pPr>
              <a:spcBef>
                <a:spcPct val="50000"/>
              </a:spcBef>
            </a:pPr>
            <a:r>
              <a:rPr lang="en-US" sz="1600" b="1">
                <a:solidFill>
                  <a:srgbClr val="5F5F5F"/>
                </a:solidFill>
              </a:rPr>
              <a:t>1.97 in</a:t>
            </a:r>
          </a:p>
        </p:txBody>
      </p:sp>
      <p:sp>
        <p:nvSpPr>
          <p:cNvPr id="75804" name="Text Box 28"/>
          <p:cNvSpPr txBox="1">
            <a:spLocks noChangeArrowheads="1"/>
          </p:cNvSpPr>
          <p:nvPr/>
        </p:nvSpPr>
        <p:spPr bwMode="auto">
          <a:xfrm>
            <a:off x="7947025" y="2555875"/>
            <a:ext cx="609600" cy="274638"/>
          </a:xfrm>
          <a:prstGeom prst="rect">
            <a:avLst/>
          </a:prstGeom>
          <a:solidFill>
            <a:schemeClr val="bg2">
              <a:alpha val="28000"/>
            </a:schemeClr>
          </a:solidFill>
          <a:ln w="9525">
            <a:noFill/>
            <a:miter lim="800000"/>
            <a:headEnd/>
            <a:tailEnd/>
          </a:ln>
          <a:effectLst/>
        </p:spPr>
        <p:txBody>
          <a:bodyPr>
            <a:spAutoFit/>
          </a:bodyPr>
          <a:lstStyle/>
          <a:p>
            <a:pPr>
              <a:spcBef>
                <a:spcPct val="50000"/>
              </a:spcBef>
            </a:pPr>
            <a:r>
              <a:rPr lang="en-US" sz="1200" b="1">
                <a:solidFill>
                  <a:srgbClr val="5F5F5F"/>
                </a:solidFill>
              </a:rPr>
              <a:t>0.4 in</a:t>
            </a:r>
          </a:p>
        </p:txBody>
      </p:sp>
      <p:pic>
        <p:nvPicPr>
          <p:cNvPr id="75805" name="Picture 29" descr="closed surf"/>
          <p:cNvPicPr>
            <a:picLocks noChangeAspect="1" noChangeArrowheads="1"/>
          </p:cNvPicPr>
          <p:nvPr/>
        </p:nvPicPr>
        <p:blipFill>
          <a:blip r:embed="rId3" cstate="print"/>
          <a:srcRect/>
          <a:stretch>
            <a:fillRect/>
          </a:stretch>
        </p:blipFill>
        <p:spPr bwMode="auto">
          <a:xfrm>
            <a:off x="4181475" y="1511300"/>
            <a:ext cx="4895850" cy="3671888"/>
          </a:xfrm>
          <a:prstGeom prst="rect">
            <a:avLst/>
          </a:prstGeom>
          <a:noFill/>
        </p:spPr>
      </p:pic>
      <p:sp>
        <p:nvSpPr>
          <p:cNvPr id="75806" name="Oval 30"/>
          <p:cNvSpPr>
            <a:spLocks noChangeArrowheads="1"/>
          </p:cNvSpPr>
          <p:nvPr/>
        </p:nvSpPr>
        <p:spPr bwMode="auto">
          <a:xfrm>
            <a:off x="7853363" y="3490913"/>
            <a:ext cx="71437" cy="71437"/>
          </a:xfrm>
          <a:prstGeom prst="ellipse">
            <a:avLst/>
          </a:prstGeom>
          <a:solidFill>
            <a:srgbClr val="FF0000"/>
          </a:solidFill>
          <a:ln w="9525" algn="ctr">
            <a:solidFill>
              <a:srgbClr val="FF0000"/>
            </a:solidFill>
            <a:round/>
            <a:headEnd/>
            <a:tailEnd/>
          </a:ln>
          <a:effectLst/>
        </p:spPr>
        <p:txBody>
          <a:bodyPr wrap="none" anchor="ctr"/>
          <a:lstStyle/>
          <a:p>
            <a:endParaRPr lang="en-US"/>
          </a:p>
        </p:txBody>
      </p:sp>
      <p:sp>
        <p:nvSpPr>
          <p:cNvPr id="75807" name="Freeform 31"/>
          <p:cNvSpPr>
            <a:spLocks/>
          </p:cNvSpPr>
          <p:nvPr/>
        </p:nvSpPr>
        <p:spPr bwMode="auto">
          <a:xfrm>
            <a:off x="7926388" y="3201988"/>
            <a:ext cx="1008062" cy="576262"/>
          </a:xfrm>
          <a:custGeom>
            <a:avLst/>
            <a:gdLst/>
            <a:ahLst/>
            <a:cxnLst>
              <a:cxn ang="0">
                <a:pos x="0" y="204"/>
              </a:cxn>
              <a:cxn ang="0">
                <a:pos x="45" y="23"/>
              </a:cxn>
              <a:cxn ang="0">
                <a:pos x="90" y="340"/>
              </a:cxn>
              <a:cxn ang="0">
                <a:pos x="181" y="23"/>
              </a:cxn>
              <a:cxn ang="0">
                <a:pos x="227" y="340"/>
              </a:cxn>
              <a:cxn ang="0">
                <a:pos x="317" y="23"/>
              </a:cxn>
              <a:cxn ang="0">
                <a:pos x="363" y="340"/>
              </a:cxn>
              <a:cxn ang="0">
                <a:pos x="453" y="23"/>
              </a:cxn>
              <a:cxn ang="0">
                <a:pos x="499" y="340"/>
              </a:cxn>
              <a:cxn ang="0">
                <a:pos x="544" y="159"/>
              </a:cxn>
            </a:cxnLst>
            <a:rect l="0" t="0" r="r" b="b"/>
            <a:pathLst>
              <a:path w="544" h="363">
                <a:moveTo>
                  <a:pt x="0" y="204"/>
                </a:moveTo>
                <a:cubicBezTo>
                  <a:pt x="15" y="102"/>
                  <a:pt x="30" y="0"/>
                  <a:pt x="45" y="23"/>
                </a:cubicBezTo>
                <a:cubicBezTo>
                  <a:pt x="60" y="46"/>
                  <a:pt x="67" y="340"/>
                  <a:pt x="90" y="340"/>
                </a:cubicBezTo>
                <a:cubicBezTo>
                  <a:pt x="113" y="340"/>
                  <a:pt x="158" y="23"/>
                  <a:pt x="181" y="23"/>
                </a:cubicBezTo>
                <a:cubicBezTo>
                  <a:pt x="204" y="23"/>
                  <a:pt x="204" y="340"/>
                  <a:pt x="227" y="340"/>
                </a:cubicBezTo>
                <a:cubicBezTo>
                  <a:pt x="250" y="340"/>
                  <a:pt x="294" y="23"/>
                  <a:pt x="317" y="23"/>
                </a:cubicBezTo>
                <a:cubicBezTo>
                  <a:pt x="340" y="23"/>
                  <a:pt x="340" y="340"/>
                  <a:pt x="363" y="340"/>
                </a:cubicBezTo>
                <a:cubicBezTo>
                  <a:pt x="386" y="340"/>
                  <a:pt x="430" y="23"/>
                  <a:pt x="453" y="23"/>
                </a:cubicBezTo>
                <a:cubicBezTo>
                  <a:pt x="476" y="23"/>
                  <a:pt x="484" y="317"/>
                  <a:pt x="499" y="340"/>
                </a:cubicBezTo>
                <a:cubicBezTo>
                  <a:pt x="514" y="363"/>
                  <a:pt x="529" y="261"/>
                  <a:pt x="544" y="159"/>
                </a:cubicBezTo>
              </a:path>
            </a:pathLst>
          </a:custGeom>
          <a:noFill/>
          <a:ln w="12700" cap="flat" cmpd="sng">
            <a:solidFill>
              <a:srgbClr val="FF0000"/>
            </a:solidFill>
            <a:prstDash val="solid"/>
            <a:round/>
            <a:headEnd/>
            <a:tailEnd/>
          </a:ln>
          <a:effectLst/>
        </p:spPr>
        <p:txBody>
          <a:bodyPr anchor="ctr"/>
          <a:lstStyle/>
          <a:p>
            <a:endParaRPr lang="en-US"/>
          </a:p>
        </p:txBody>
      </p:sp>
      <p:sp>
        <p:nvSpPr>
          <p:cNvPr id="75808" name="Freeform 32"/>
          <p:cNvSpPr>
            <a:spLocks/>
          </p:cNvSpPr>
          <p:nvPr/>
        </p:nvSpPr>
        <p:spPr bwMode="auto">
          <a:xfrm>
            <a:off x="7926388" y="3201988"/>
            <a:ext cx="503237" cy="576262"/>
          </a:xfrm>
          <a:custGeom>
            <a:avLst/>
            <a:gdLst/>
            <a:ahLst/>
            <a:cxnLst>
              <a:cxn ang="0">
                <a:pos x="0" y="204"/>
              </a:cxn>
              <a:cxn ang="0">
                <a:pos x="45" y="23"/>
              </a:cxn>
              <a:cxn ang="0">
                <a:pos x="90" y="340"/>
              </a:cxn>
              <a:cxn ang="0">
                <a:pos x="181" y="23"/>
              </a:cxn>
              <a:cxn ang="0">
                <a:pos x="227" y="340"/>
              </a:cxn>
              <a:cxn ang="0">
                <a:pos x="317" y="23"/>
              </a:cxn>
              <a:cxn ang="0">
                <a:pos x="363" y="340"/>
              </a:cxn>
              <a:cxn ang="0">
                <a:pos x="453" y="23"/>
              </a:cxn>
              <a:cxn ang="0">
                <a:pos x="499" y="340"/>
              </a:cxn>
              <a:cxn ang="0">
                <a:pos x="544" y="159"/>
              </a:cxn>
            </a:cxnLst>
            <a:rect l="0" t="0" r="r" b="b"/>
            <a:pathLst>
              <a:path w="544" h="363">
                <a:moveTo>
                  <a:pt x="0" y="204"/>
                </a:moveTo>
                <a:cubicBezTo>
                  <a:pt x="15" y="102"/>
                  <a:pt x="30" y="0"/>
                  <a:pt x="45" y="23"/>
                </a:cubicBezTo>
                <a:cubicBezTo>
                  <a:pt x="60" y="46"/>
                  <a:pt x="67" y="340"/>
                  <a:pt x="90" y="340"/>
                </a:cubicBezTo>
                <a:cubicBezTo>
                  <a:pt x="113" y="340"/>
                  <a:pt x="158" y="23"/>
                  <a:pt x="181" y="23"/>
                </a:cubicBezTo>
                <a:cubicBezTo>
                  <a:pt x="204" y="23"/>
                  <a:pt x="204" y="340"/>
                  <a:pt x="227" y="340"/>
                </a:cubicBezTo>
                <a:cubicBezTo>
                  <a:pt x="250" y="340"/>
                  <a:pt x="294" y="23"/>
                  <a:pt x="317" y="23"/>
                </a:cubicBezTo>
                <a:cubicBezTo>
                  <a:pt x="340" y="23"/>
                  <a:pt x="340" y="340"/>
                  <a:pt x="363" y="340"/>
                </a:cubicBezTo>
                <a:cubicBezTo>
                  <a:pt x="386" y="340"/>
                  <a:pt x="430" y="23"/>
                  <a:pt x="453" y="23"/>
                </a:cubicBezTo>
                <a:cubicBezTo>
                  <a:pt x="476" y="23"/>
                  <a:pt x="484" y="317"/>
                  <a:pt x="499" y="340"/>
                </a:cubicBezTo>
                <a:cubicBezTo>
                  <a:pt x="514" y="363"/>
                  <a:pt x="529" y="261"/>
                  <a:pt x="544" y="159"/>
                </a:cubicBezTo>
              </a:path>
            </a:pathLst>
          </a:custGeom>
          <a:noFill/>
          <a:ln w="12700" cap="flat" cmpd="sng">
            <a:solidFill>
              <a:srgbClr val="00FF00"/>
            </a:solidFill>
            <a:prstDash val="solid"/>
            <a:round/>
            <a:headEnd/>
            <a:tailEnd/>
          </a:ln>
          <a:effectLst/>
        </p:spPr>
        <p:txBody>
          <a:bodyPr anchor="ctr"/>
          <a:lstStyle/>
          <a:p>
            <a:endParaRPr lang="en-US"/>
          </a:p>
        </p:txBody>
      </p:sp>
      <p:sp>
        <p:nvSpPr>
          <p:cNvPr id="75809" name="Freeform 33"/>
          <p:cNvSpPr>
            <a:spLocks/>
          </p:cNvSpPr>
          <p:nvPr/>
        </p:nvSpPr>
        <p:spPr bwMode="auto">
          <a:xfrm>
            <a:off x="8429625" y="3201988"/>
            <a:ext cx="503238" cy="576262"/>
          </a:xfrm>
          <a:custGeom>
            <a:avLst/>
            <a:gdLst/>
            <a:ahLst/>
            <a:cxnLst>
              <a:cxn ang="0">
                <a:pos x="0" y="204"/>
              </a:cxn>
              <a:cxn ang="0">
                <a:pos x="45" y="23"/>
              </a:cxn>
              <a:cxn ang="0">
                <a:pos x="90" y="340"/>
              </a:cxn>
              <a:cxn ang="0">
                <a:pos x="181" y="23"/>
              </a:cxn>
              <a:cxn ang="0">
                <a:pos x="227" y="340"/>
              </a:cxn>
              <a:cxn ang="0">
                <a:pos x="317" y="23"/>
              </a:cxn>
              <a:cxn ang="0">
                <a:pos x="363" y="340"/>
              </a:cxn>
              <a:cxn ang="0">
                <a:pos x="453" y="23"/>
              </a:cxn>
              <a:cxn ang="0">
                <a:pos x="499" y="340"/>
              </a:cxn>
              <a:cxn ang="0">
                <a:pos x="544" y="159"/>
              </a:cxn>
            </a:cxnLst>
            <a:rect l="0" t="0" r="r" b="b"/>
            <a:pathLst>
              <a:path w="544" h="363">
                <a:moveTo>
                  <a:pt x="0" y="204"/>
                </a:moveTo>
                <a:cubicBezTo>
                  <a:pt x="15" y="102"/>
                  <a:pt x="30" y="0"/>
                  <a:pt x="45" y="23"/>
                </a:cubicBezTo>
                <a:cubicBezTo>
                  <a:pt x="60" y="46"/>
                  <a:pt x="67" y="340"/>
                  <a:pt x="90" y="340"/>
                </a:cubicBezTo>
                <a:cubicBezTo>
                  <a:pt x="113" y="340"/>
                  <a:pt x="158" y="23"/>
                  <a:pt x="181" y="23"/>
                </a:cubicBezTo>
                <a:cubicBezTo>
                  <a:pt x="204" y="23"/>
                  <a:pt x="204" y="340"/>
                  <a:pt x="227" y="340"/>
                </a:cubicBezTo>
                <a:cubicBezTo>
                  <a:pt x="250" y="340"/>
                  <a:pt x="294" y="23"/>
                  <a:pt x="317" y="23"/>
                </a:cubicBezTo>
                <a:cubicBezTo>
                  <a:pt x="340" y="23"/>
                  <a:pt x="340" y="340"/>
                  <a:pt x="363" y="340"/>
                </a:cubicBezTo>
                <a:cubicBezTo>
                  <a:pt x="386" y="340"/>
                  <a:pt x="430" y="23"/>
                  <a:pt x="453" y="23"/>
                </a:cubicBezTo>
                <a:cubicBezTo>
                  <a:pt x="476" y="23"/>
                  <a:pt x="484" y="317"/>
                  <a:pt x="499" y="340"/>
                </a:cubicBezTo>
                <a:cubicBezTo>
                  <a:pt x="514" y="363"/>
                  <a:pt x="529" y="261"/>
                  <a:pt x="544" y="159"/>
                </a:cubicBezTo>
              </a:path>
            </a:pathLst>
          </a:custGeom>
          <a:noFill/>
          <a:ln w="12700" cap="flat" cmpd="sng">
            <a:solidFill>
              <a:srgbClr val="00FF00"/>
            </a:solidFill>
            <a:prstDash val="solid"/>
            <a:round/>
            <a:headEnd/>
            <a:tailEnd/>
          </a:ln>
          <a:effectLst/>
        </p:spPr>
        <p:txBody>
          <a:bodyPr anchor="ctr"/>
          <a:lstStyle/>
          <a:p>
            <a:endParaRPr lang="en-US"/>
          </a:p>
        </p:txBody>
      </p:sp>
      <p:sp>
        <p:nvSpPr>
          <p:cNvPr id="75810" name="Oval 34"/>
          <p:cNvSpPr>
            <a:spLocks noChangeArrowheads="1"/>
          </p:cNvSpPr>
          <p:nvPr/>
        </p:nvSpPr>
        <p:spPr bwMode="auto">
          <a:xfrm>
            <a:off x="8861425" y="3417888"/>
            <a:ext cx="73025" cy="73025"/>
          </a:xfrm>
          <a:prstGeom prst="ellipse">
            <a:avLst/>
          </a:prstGeom>
          <a:noFill/>
          <a:ln w="9525" algn="ctr">
            <a:noFill/>
            <a:round/>
            <a:headEnd/>
            <a:tailEnd/>
          </a:ln>
          <a:effectLst/>
        </p:spPr>
        <p:txBody>
          <a:bodyPr wrap="none" anchor="ctr"/>
          <a:lstStyle/>
          <a:p>
            <a:endParaRPr lang="en-US"/>
          </a:p>
        </p:txBody>
      </p:sp>
      <p:sp>
        <p:nvSpPr>
          <p:cNvPr id="75811" name="Oval 35"/>
          <p:cNvSpPr>
            <a:spLocks noChangeArrowheads="1"/>
          </p:cNvSpPr>
          <p:nvPr/>
        </p:nvSpPr>
        <p:spPr bwMode="auto">
          <a:xfrm>
            <a:off x="8934450" y="3417888"/>
            <a:ext cx="71438" cy="71437"/>
          </a:xfrm>
          <a:prstGeom prst="ellipse">
            <a:avLst/>
          </a:prstGeom>
          <a:solidFill>
            <a:srgbClr val="00FF00"/>
          </a:solidFill>
          <a:ln w="9525" algn="ctr">
            <a:solidFill>
              <a:srgbClr val="00FF00"/>
            </a:solidFill>
            <a:round/>
            <a:headEnd/>
            <a:tailEnd/>
          </a:ln>
          <a:effectLst/>
        </p:spPr>
        <p:txBody>
          <a:bodyPr wrap="none" anchor="ctr"/>
          <a:lstStyle/>
          <a:p>
            <a:endParaRPr lang="en-US"/>
          </a:p>
        </p:txBody>
      </p:sp>
      <p:sp>
        <p:nvSpPr>
          <p:cNvPr id="75813" name="Rectangle 37"/>
          <p:cNvSpPr>
            <a:spLocks noGrp="1" noChangeArrowheads="1"/>
          </p:cNvSpPr>
          <p:nvPr>
            <p:ph type="title"/>
          </p:nvPr>
        </p:nvSpPr>
        <p:spPr/>
        <p:txBody>
          <a:bodyPr/>
          <a:lstStyle/>
          <a:p>
            <a:r>
              <a:rPr lang="en-US" sz="4000"/>
              <a:t>Measuring Principle</a:t>
            </a:r>
            <a:br>
              <a:rPr lang="en-US" sz="4000"/>
            </a:br>
            <a:endParaRPr lang="en-US" sz="4000"/>
          </a:p>
        </p:txBody>
      </p:sp>
      <p:sp>
        <p:nvSpPr>
          <p:cNvPr id="30" name="TextBox 29"/>
          <p:cNvSpPr txBox="1"/>
          <p:nvPr/>
        </p:nvSpPr>
        <p:spPr>
          <a:xfrm>
            <a:off x="152400" y="6400800"/>
            <a:ext cx="3429000" cy="276999"/>
          </a:xfrm>
          <a:prstGeom prst="rect">
            <a:avLst/>
          </a:prstGeom>
          <a:noFill/>
        </p:spPr>
        <p:txBody>
          <a:bodyPr wrap="square" rtlCol="0">
            <a:spAutoFit/>
          </a:bodyPr>
          <a:lstStyle/>
          <a:p>
            <a:r>
              <a:rPr lang="en-US" sz="1200" dirty="0" smtClean="0"/>
              <a:t>Slide courtesy of OTT</a:t>
            </a:r>
            <a:endParaRPr lang="en-U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580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75811"/>
                                        </p:tgtEl>
                                        <p:attrNameLst>
                                          <p:attrName>style.visibility</p:attrName>
                                        </p:attrNameLst>
                                      </p:cBhvr>
                                      <p:to>
                                        <p:strVal val="visible"/>
                                      </p:to>
                                    </p:set>
                                  </p:childTnLst>
                                </p:cTn>
                              </p:par>
                            </p:childTnLst>
                          </p:cTn>
                        </p:par>
                        <p:par>
                          <p:cTn id="10" fill="hold">
                            <p:stCondLst>
                              <p:cond delay="0"/>
                            </p:stCondLst>
                            <p:childTnLst>
                              <p:par>
                                <p:cTn id="11" presetID="40" presetClass="path" presetSubtype="0" repeatCount="10000" accel="50000" decel="50000" fill="hold" grpId="1" nodeType="afterEffect">
                                  <p:stCondLst>
                                    <p:cond delay="0"/>
                                  </p:stCondLst>
                                  <p:childTnLst>
                                    <p:animMotion origin="layout" path="M 2.5E-6 1.48148E-6 C 0.00069 -0.01505 0.0026 -0.02871 0.00607 -0.02871 C 0.01041 -0.02871 0.0118 -0.01505 0.01319 1.48148E-6 C 0.01475 0.01667 0.01614 0.03356 0.02083 0.03356 C 0.02482 0.03356 0.02621 0.01667 0.0283 1.48148E-6 C 0.02916 -0.01505 0.0309 -0.02871 0.03489 -0.02871 C 0.03854 -0.02871 0.04062 -0.01505 0.04201 1.48148E-6 C 0.0434 0.01667 0.04496 0.03356 0.0493 0.03356 C 0.05347 0.03356 0.05659 1.48148E-6 0.05659 0.00023 C 0.05798 -0.01505 0.05937 -0.02871 0.06337 -0.02871 C 0.06736 -0.02871 0.06875 -0.01505 0.07014 1.48148E-6 C 0.07222 0.01667 0.07344 0.03356 0.07812 0.03356 C 0.08229 0.03356 0.08368 0.01667 0.08489 1.48148E-6 C 0.0868 -0.01505 0.08819 -0.02871 0.09219 -0.02871 C 0.096 -0.02871 0.09757 -0.01505 0.09896 1.48148E-6 C 0.10034 0.01667 0.10243 0.03356 0.10625 0.03356 C 0.11041 0.03356 0.11198 0.01667 0.11441 1.48148E-6 " pathEditMode="relative" rAng="0" ptsTypes="fffffffffffffffff">
                                      <p:cBhvr>
                                        <p:cTn id="12" dur="500" fill="hold"/>
                                        <p:tgtEl>
                                          <p:spTgt spid="75806"/>
                                        </p:tgtEl>
                                        <p:attrNameLst>
                                          <p:attrName>ppt_x</p:attrName>
                                          <p:attrName>ppt_y</p:attrName>
                                        </p:attrNameLst>
                                      </p:cBhvr>
                                      <p:rCtr x="57" y="2"/>
                                    </p:animMotion>
                                  </p:childTnLst>
                                  <p:subTnLst>
                                    <p:set>
                                      <p:cBhvr override="childStyle">
                                        <p:cTn dur="1" fill="hold" display="0" masterRel="sameClick" afterEffect="1">
                                          <p:stCondLst>
                                            <p:cond evt="end" delay="0">
                                              <p:tn val="11"/>
                                            </p:cond>
                                          </p:stCondLst>
                                        </p:cTn>
                                        <p:tgtEl>
                                          <p:spTgt spid="75806"/>
                                        </p:tgtEl>
                                        <p:attrNameLst>
                                          <p:attrName>style.visibility</p:attrName>
                                        </p:attrNameLst>
                                      </p:cBhvr>
                                      <p:to>
                                        <p:strVal val="hidden"/>
                                      </p:to>
                                    </p:set>
                                  </p:subTnLst>
                                </p:cTn>
                              </p:par>
                              <p:par>
                                <p:cTn id="13" presetID="40" presetClass="path" presetSubtype="0" repeatCount="10000" accel="50000" decel="50000" fill="hold" grpId="1" nodeType="withEffect">
                                  <p:stCondLst>
                                    <p:cond delay="0"/>
                                  </p:stCondLst>
                                  <p:childTnLst>
                                    <p:animMotion origin="layout" path="M -0.11024 0.00625 C -0.10955 -0.01204 -0.10833 -0.02917 -0.1059 -0.02917 C -0.1033 -0.02917 -0.10226 -0.01204 -0.10139 0.00625 C -0.10017 0.02685 -0.09931 0.04745 -0.09635 0.04745 C -0.09358 0.04745 -0.09271 0.02685 -0.09149 0.00625 C -0.09097 -0.01204 -0.08958 -0.02917 -0.08698 -0.02917 C -0.08455 -0.02917 -0.08333 -0.01204 -0.08247 0.00625 C -0.0816 0.02685 -0.08038 0.04745 -0.07778 0.04745 C -0.075 0.04745 -0.07292 0.00625 -0.07292 0.00648 C -0.07205 -0.01204 -0.07118 -0.02917 -0.0684 -0.02917 C -0.06562 -0.02917 -0.06476 -0.01204 -0.06389 0.00625 C -0.06267 0.02685 -0.06181 0.04745 -0.05868 0.04745 C -0.05608 0.04745 -0.05521 0.02685 -0.05434 0.00625 C -0.05312 -0.01204 -0.05226 -0.02917 -0.04948 -0.02917 C -0.04722 -0.02917 -0.04601 -0.01204 -0.04497 0.00625 C -0.0441 0.02685 -0.04288 0.04745 -0.0401 0.04745 C -0.0375 0.04745 -0.03663 0.02685 -0.03524 0.00625 " pathEditMode="relative" rAng="0" ptsTypes="fffffffffffffffff">
                                      <p:cBhvr>
                                        <p:cTn id="14" dur="500" spd="-100000" fill="hold"/>
                                        <p:tgtEl>
                                          <p:spTgt spid="75811"/>
                                        </p:tgtEl>
                                        <p:attrNameLst>
                                          <p:attrName>ppt_x</p:attrName>
                                          <p:attrName>ppt_y</p:attrName>
                                        </p:attrNameLst>
                                      </p:cBhvr>
                                      <p:rCtr x="38" y="3"/>
                                    </p:animMotion>
                                  </p:childTnLst>
                                  <p:subTnLst>
                                    <p:set>
                                      <p:cBhvr override="childStyle">
                                        <p:cTn dur="1" fill="hold" display="0" masterRel="sameClick" afterEffect="1">
                                          <p:stCondLst>
                                            <p:cond evt="end" delay="0">
                                              <p:tn val="13"/>
                                            </p:cond>
                                          </p:stCondLst>
                                        </p:cTn>
                                        <p:tgtEl>
                                          <p:spTgt spid="75811"/>
                                        </p:tgtEl>
                                        <p:attrNameLst>
                                          <p:attrName>style.visibility</p:attrName>
                                        </p:attrNameLst>
                                      </p:cBhvr>
                                      <p:to>
                                        <p:strVal val="hidden"/>
                                      </p:to>
                                    </p:set>
                                  </p:subTnLst>
                                </p:cTn>
                              </p:par>
                            </p:childTnLst>
                          </p:cTn>
                        </p:par>
                        <p:par>
                          <p:cTn id="15" fill="hold">
                            <p:stCondLst>
                              <p:cond delay="5000"/>
                            </p:stCondLst>
                            <p:childTnLst>
                              <p:par>
                                <p:cTn id="16" presetID="1" presetClass="entr" presetSubtype="0" fill="hold" grpId="0" nodeType="afterEffect">
                                  <p:stCondLst>
                                    <p:cond delay="0"/>
                                  </p:stCondLst>
                                  <p:childTnLst>
                                    <p:set>
                                      <p:cBhvr>
                                        <p:cTn id="17" dur="1" fill="hold">
                                          <p:stCondLst>
                                            <p:cond delay="0"/>
                                          </p:stCondLst>
                                        </p:cTn>
                                        <p:tgtEl>
                                          <p:spTgt spid="75807"/>
                                        </p:tgtEl>
                                        <p:attrNameLst>
                                          <p:attrName>style.visibility</p:attrName>
                                        </p:attrNameLst>
                                      </p:cBhvr>
                                      <p:to>
                                        <p:strVal val="visible"/>
                                      </p:to>
                                    </p:set>
                                  </p:childTnLst>
                                </p:cTn>
                              </p:par>
                            </p:childTnLst>
                          </p:cTn>
                        </p:par>
                        <p:par>
                          <p:cTn id="18" fill="hold">
                            <p:stCondLst>
                              <p:cond delay="5000"/>
                            </p:stCondLst>
                            <p:childTnLst>
                              <p:par>
                                <p:cTn id="19" presetID="1" presetClass="entr" presetSubtype="0" fill="hold" grpId="0" nodeType="afterEffect">
                                  <p:stCondLst>
                                    <p:cond delay="0"/>
                                  </p:stCondLst>
                                  <p:childTnLst>
                                    <p:set>
                                      <p:cBhvr>
                                        <p:cTn id="20" dur="1" fill="hold">
                                          <p:stCondLst>
                                            <p:cond delay="0"/>
                                          </p:stCondLst>
                                        </p:cTn>
                                        <p:tgtEl>
                                          <p:spTgt spid="75809"/>
                                        </p:tgtEl>
                                        <p:attrNameLst>
                                          <p:attrName>style.visibility</p:attrName>
                                        </p:attrNameLst>
                                      </p:cBhvr>
                                      <p:to>
                                        <p:strVal val="visible"/>
                                      </p:to>
                                    </p:set>
                                  </p:childTnLst>
                                </p:cTn>
                              </p:par>
                            </p:childTnLst>
                          </p:cTn>
                        </p:par>
                        <p:par>
                          <p:cTn id="21" fill="hold">
                            <p:stCondLst>
                              <p:cond delay="5000"/>
                            </p:stCondLst>
                            <p:childTnLst>
                              <p:par>
                                <p:cTn id="22" presetID="1" presetClass="entr" presetSubtype="0" fill="hold" grpId="0" nodeType="afterEffect">
                                  <p:stCondLst>
                                    <p:cond delay="0"/>
                                  </p:stCondLst>
                                  <p:childTnLst>
                                    <p:set>
                                      <p:cBhvr>
                                        <p:cTn id="23" dur="1" fill="hold">
                                          <p:stCondLst>
                                            <p:cond delay="0"/>
                                          </p:stCondLst>
                                        </p:cTn>
                                        <p:tgtEl>
                                          <p:spTgt spid="758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806" grpId="0" animBg="1"/>
      <p:bldP spid="75806" grpId="1" animBg="1"/>
      <p:bldP spid="75807" grpId="0" animBg="1"/>
      <p:bldP spid="75808" grpId="0" animBg="1"/>
      <p:bldP spid="75809" grpId="0" animBg="1"/>
      <p:bldP spid="75811" grpId="0" animBg="1"/>
      <p:bldP spid="75811"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b="1" dirty="0" smtClean="0"/>
              <a:t>Depth Sensor</a:t>
            </a:r>
            <a:endParaRPr lang="en-US" sz="3600" b="1" dirty="0"/>
          </a:p>
        </p:txBody>
      </p:sp>
      <p:pic>
        <p:nvPicPr>
          <p:cNvPr id="6" name="Picture 29"/>
          <p:cNvPicPr>
            <a:picLocks noGrp="1" noChangeAspect="1" noChangeArrowheads="1"/>
          </p:cNvPicPr>
          <p:nvPr>
            <p:ph sz="half" idx="1"/>
          </p:nvPr>
        </p:nvPicPr>
        <p:blipFill>
          <a:blip r:embed="rId3" cstate="print">
            <a:lum bright="8000" contrast="4000"/>
          </a:blip>
          <a:stretch>
            <a:fillRect/>
          </a:stretch>
        </p:blipFill>
        <p:spPr bwMode="auto">
          <a:xfrm>
            <a:off x="685800" y="1295400"/>
            <a:ext cx="3444150" cy="5181600"/>
          </a:xfrm>
          <a:prstGeom prst="rect">
            <a:avLst/>
          </a:prstGeom>
          <a:noFill/>
          <a:ln w="9525">
            <a:noFill/>
            <a:miter lim="800000"/>
            <a:headEnd/>
            <a:tailEnd/>
          </a:ln>
          <a:effectLst/>
        </p:spPr>
      </p:pic>
      <p:sp>
        <p:nvSpPr>
          <p:cNvPr id="8" name="Text Placeholder 7"/>
          <p:cNvSpPr>
            <a:spLocks noGrp="1"/>
          </p:cNvSpPr>
          <p:nvPr>
            <p:ph type="body" sz="half" idx="2"/>
          </p:nvPr>
        </p:nvSpPr>
        <p:spPr>
          <a:xfrm>
            <a:off x="4648200" y="1371600"/>
            <a:ext cx="4038600" cy="4800600"/>
          </a:xfrm>
        </p:spPr>
        <p:txBody>
          <a:bodyPr/>
          <a:lstStyle/>
          <a:p>
            <a:r>
              <a:rPr lang="en-US" sz="2000" dirty="0" smtClean="0"/>
              <a:t>Calibrate by zeroing to atmospheric pressure on site (raise out of water to calibrate)</a:t>
            </a:r>
          </a:p>
          <a:p>
            <a:r>
              <a:rPr lang="en-US" sz="2000" dirty="0" smtClean="0"/>
              <a:t>Get depth for each vertical by first lowering meter to bottom, rod offset computed automatically</a:t>
            </a:r>
          </a:p>
          <a:p>
            <a:r>
              <a:rPr lang="en-US" sz="2000" dirty="0" smtClean="0"/>
              <a:t>Hand-held display shows target depth and actual depth for velocity measurement in vertical depending on the velocity method selected by the user.  </a:t>
            </a:r>
          </a:p>
          <a:p>
            <a:r>
              <a:rPr lang="en-US" sz="2000" dirty="0" smtClean="0"/>
              <a:t>Depth sensor can be turned off with new firmware</a:t>
            </a:r>
            <a:endParaRPr lang="en-US" sz="2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ADC_Info\ADC Quality Assurance.png"/>
          <p:cNvPicPr>
            <a:picLocks noChangeAspect="1" noChangeArrowheads="1"/>
          </p:cNvPicPr>
          <p:nvPr/>
        </p:nvPicPr>
        <p:blipFill>
          <a:blip r:embed="rId2" cstate="print"/>
          <a:srcRect/>
          <a:stretch>
            <a:fillRect/>
          </a:stretch>
        </p:blipFill>
        <p:spPr bwMode="auto">
          <a:xfrm>
            <a:off x="304800" y="914400"/>
            <a:ext cx="8476375" cy="5248275"/>
          </a:xfrm>
          <a:prstGeom prst="rect">
            <a:avLst/>
          </a:prstGeom>
          <a:noFill/>
        </p:spPr>
      </p:pic>
      <p:sp>
        <p:nvSpPr>
          <p:cNvPr id="3" name="Title 2"/>
          <p:cNvSpPr>
            <a:spLocks noGrp="1"/>
          </p:cNvSpPr>
          <p:nvPr>
            <p:ph type="title"/>
          </p:nvPr>
        </p:nvSpPr>
        <p:spPr>
          <a:xfrm>
            <a:off x="457200" y="-152400"/>
            <a:ext cx="8229600" cy="1143000"/>
          </a:xfrm>
        </p:spPr>
        <p:txBody>
          <a:bodyPr/>
          <a:lstStyle/>
          <a:p>
            <a:r>
              <a:rPr lang="en-US" b="1" dirty="0" smtClean="0"/>
              <a:t>QA/QC </a:t>
            </a:r>
            <a:endParaRPr lang="en-US" b="1" dirty="0"/>
          </a:p>
        </p:txBody>
      </p:sp>
      <p:sp>
        <p:nvSpPr>
          <p:cNvPr id="4" name="TextBox 3"/>
          <p:cNvSpPr txBox="1"/>
          <p:nvPr/>
        </p:nvSpPr>
        <p:spPr>
          <a:xfrm>
            <a:off x="304800" y="6248400"/>
            <a:ext cx="8458200" cy="276999"/>
          </a:xfrm>
          <a:prstGeom prst="rect">
            <a:avLst/>
          </a:prstGeom>
          <a:noFill/>
        </p:spPr>
        <p:txBody>
          <a:bodyPr wrap="square" rtlCol="0">
            <a:spAutoFit/>
          </a:bodyPr>
          <a:lstStyle/>
          <a:p>
            <a:r>
              <a:rPr lang="en-US" sz="1200" dirty="0" smtClean="0"/>
              <a:t>Figure courtesy of OTT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QA/QC checks</a:t>
            </a:r>
            <a:endParaRPr lang="en-US" dirty="0"/>
          </a:p>
        </p:txBody>
      </p:sp>
      <p:sp>
        <p:nvSpPr>
          <p:cNvPr id="6" name="Text Placeholder 5"/>
          <p:cNvSpPr>
            <a:spLocks noGrp="1"/>
          </p:cNvSpPr>
          <p:nvPr>
            <p:ph idx="1"/>
          </p:nvPr>
        </p:nvSpPr>
        <p:spPr/>
        <p:txBody>
          <a:bodyPr/>
          <a:lstStyle/>
          <a:p>
            <a:r>
              <a:rPr lang="en-US" dirty="0" smtClean="0"/>
              <a:t>With new USGS firmware, a Quick QA/QC check is performed in office (similar to ADV beam check, can print results)</a:t>
            </a:r>
          </a:p>
          <a:p>
            <a:r>
              <a:rPr lang="en-US" dirty="0" smtClean="0"/>
              <a:t>Pre-measurement QA/QC check is logged with measurement file and appears on printout</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cstate="print"/>
          <a:srcRect l="3745" t="12494" r="6396" b="10046"/>
          <a:stretch>
            <a:fillRect/>
          </a:stretch>
        </p:blipFill>
        <p:spPr bwMode="auto">
          <a:xfrm>
            <a:off x="381000" y="685800"/>
            <a:ext cx="3657600" cy="2362200"/>
          </a:xfrm>
          <a:prstGeom prst="rect">
            <a:avLst/>
          </a:prstGeom>
          <a:noFill/>
          <a:ln w="9525">
            <a:noFill/>
            <a:miter lim="800000"/>
            <a:headEnd/>
            <a:tailEnd/>
          </a:ln>
          <a:effectLst/>
        </p:spPr>
      </p:pic>
      <p:pic>
        <p:nvPicPr>
          <p:cNvPr id="3077" name="Picture 5"/>
          <p:cNvPicPr>
            <a:picLocks noChangeAspect="1" noChangeArrowheads="1"/>
          </p:cNvPicPr>
          <p:nvPr/>
        </p:nvPicPr>
        <p:blipFill>
          <a:blip r:embed="rId4" cstate="print"/>
          <a:srcRect l="18721" t="34982" r="23245" b="15044"/>
          <a:stretch>
            <a:fillRect/>
          </a:stretch>
        </p:blipFill>
        <p:spPr bwMode="auto">
          <a:xfrm>
            <a:off x="4572000" y="609600"/>
            <a:ext cx="3733800" cy="2409825"/>
          </a:xfrm>
          <a:prstGeom prst="rect">
            <a:avLst/>
          </a:prstGeom>
          <a:noFill/>
          <a:ln w="9525">
            <a:noFill/>
            <a:miter lim="800000"/>
            <a:headEnd/>
            <a:tailEnd/>
          </a:ln>
          <a:effectLst/>
        </p:spPr>
      </p:pic>
      <p:pic>
        <p:nvPicPr>
          <p:cNvPr id="3078" name="Picture 6"/>
          <p:cNvPicPr>
            <a:picLocks noChangeAspect="1" noChangeArrowheads="1"/>
          </p:cNvPicPr>
          <p:nvPr/>
        </p:nvPicPr>
        <p:blipFill>
          <a:blip r:embed="rId5" cstate="print"/>
          <a:srcRect l="20593" t="29985" r="21373" b="20041"/>
          <a:stretch>
            <a:fillRect/>
          </a:stretch>
        </p:blipFill>
        <p:spPr bwMode="auto">
          <a:xfrm>
            <a:off x="381000" y="3505200"/>
            <a:ext cx="3581400" cy="2311400"/>
          </a:xfrm>
          <a:prstGeom prst="rect">
            <a:avLst/>
          </a:prstGeom>
          <a:noFill/>
          <a:ln w="9525">
            <a:noFill/>
            <a:miter lim="800000"/>
            <a:headEnd/>
            <a:tailEnd/>
          </a:ln>
          <a:effectLst/>
        </p:spPr>
      </p:pic>
      <p:pic>
        <p:nvPicPr>
          <p:cNvPr id="3079" name="Picture 7"/>
          <p:cNvPicPr>
            <a:picLocks noChangeAspect="1" noChangeArrowheads="1"/>
          </p:cNvPicPr>
          <p:nvPr/>
        </p:nvPicPr>
        <p:blipFill>
          <a:blip r:embed="rId6" cstate="print"/>
          <a:srcRect l="11232" t="27486" r="15756" b="10046"/>
          <a:stretch>
            <a:fillRect/>
          </a:stretch>
        </p:blipFill>
        <p:spPr bwMode="auto">
          <a:xfrm>
            <a:off x="4572000" y="3581400"/>
            <a:ext cx="3581400" cy="2295525"/>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l="16302" t="27486" r="20047" b="17543"/>
          <a:stretch>
            <a:fillRect/>
          </a:stretch>
        </p:blipFill>
        <p:spPr bwMode="auto">
          <a:xfrm>
            <a:off x="533400" y="609600"/>
            <a:ext cx="3657600" cy="2366963"/>
          </a:xfrm>
          <a:prstGeom prst="rect">
            <a:avLst/>
          </a:prstGeom>
          <a:noFill/>
          <a:ln w="9525">
            <a:noFill/>
            <a:miter lim="800000"/>
            <a:headEnd/>
            <a:tailEnd/>
          </a:ln>
          <a:effectLst/>
        </p:spPr>
      </p:pic>
      <p:pic>
        <p:nvPicPr>
          <p:cNvPr id="4101" name="Picture 5"/>
          <p:cNvPicPr>
            <a:picLocks noChangeAspect="1" noChangeArrowheads="1"/>
          </p:cNvPicPr>
          <p:nvPr/>
        </p:nvPicPr>
        <p:blipFill>
          <a:blip r:embed="rId3" cstate="print"/>
          <a:srcRect l="11232" t="22488" r="15756" b="15044"/>
          <a:stretch>
            <a:fillRect/>
          </a:stretch>
        </p:blipFill>
        <p:spPr bwMode="auto">
          <a:xfrm>
            <a:off x="4876800" y="685800"/>
            <a:ext cx="3581400" cy="2295525"/>
          </a:xfrm>
          <a:prstGeom prst="rect">
            <a:avLst/>
          </a:prstGeom>
          <a:noFill/>
          <a:ln w="9525">
            <a:noFill/>
            <a:miter lim="800000"/>
            <a:headEnd/>
            <a:tailEnd/>
          </a:ln>
          <a:effectLst/>
        </p:spPr>
      </p:pic>
      <p:pic>
        <p:nvPicPr>
          <p:cNvPr id="4102" name="Picture 6"/>
          <p:cNvPicPr>
            <a:picLocks noChangeAspect="1" noChangeArrowheads="1"/>
          </p:cNvPicPr>
          <p:nvPr/>
        </p:nvPicPr>
        <p:blipFill>
          <a:blip r:embed="rId4" cstate="print"/>
          <a:srcRect l="9360" t="14992" r="8269" b="12546"/>
          <a:stretch>
            <a:fillRect/>
          </a:stretch>
        </p:blipFill>
        <p:spPr bwMode="auto">
          <a:xfrm>
            <a:off x="533400" y="3505200"/>
            <a:ext cx="3352800" cy="2209800"/>
          </a:xfrm>
          <a:prstGeom prst="rect">
            <a:avLst/>
          </a:prstGeom>
          <a:noFill/>
          <a:ln w="9525">
            <a:noFill/>
            <a:miter lim="800000"/>
            <a:headEnd/>
            <a:tailEnd/>
          </a:ln>
          <a:effectLst/>
        </p:spPr>
      </p:pic>
      <p:pic>
        <p:nvPicPr>
          <p:cNvPr id="4103" name="Picture 7"/>
          <p:cNvPicPr>
            <a:picLocks noChangeAspect="1" noChangeArrowheads="1"/>
          </p:cNvPicPr>
          <p:nvPr/>
        </p:nvPicPr>
        <p:blipFill>
          <a:blip r:embed="rId5" cstate="print"/>
          <a:srcRect l="9360" t="17491" r="6396" b="12546"/>
          <a:stretch>
            <a:fillRect/>
          </a:stretch>
        </p:blipFill>
        <p:spPr bwMode="auto">
          <a:xfrm>
            <a:off x="4724400" y="3581400"/>
            <a:ext cx="3429000" cy="2133600"/>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title"/>
          </p:nvPr>
        </p:nvSpPr>
        <p:spPr/>
        <p:txBody>
          <a:bodyPr/>
          <a:lstStyle/>
          <a:p>
            <a:r>
              <a:rPr lang="en-US" b="1" dirty="0" err="1" smtClean="0"/>
              <a:t>Qreview</a:t>
            </a:r>
            <a:r>
              <a:rPr lang="en-US" b="1" dirty="0" smtClean="0"/>
              <a:t> Software-Data Download</a:t>
            </a:r>
          </a:p>
        </p:txBody>
      </p:sp>
      <p:pic>
        <p:nvPicPr>
          <p:cNvPr id="11267" name="Picture 5"/>
          <p:cNvPicPr>
            <a:picLocks noGrp="1" noChangeAspect="1" noChangeArrowheads="1"/>
          </p:cNvPicPr>
          <p:nvPr>
            <p:ph idx="1"/>
          </p:nvPr>
        </p:nvPicPr>
        <p:blipFill>
          <a:blip r:embed="rId3" cstate="print"/>
          <a:srcRect/>
          <a:stretch>
            <a:fillRect/>
          </a:stretch>
        </p:blipFill>
        <p:spPr>
          <a:xfrm>
            <a:off x="457200" y="1828800"/>
            <a:ext cx="8229600" cy="4525963"/>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457200" y="228600"/>
            <a:ext cx="8229600" cy="1143000"/>
          </a:xfrm>
        </p:spPr>
        <p:txBody>
          <a:bodyPr/>
          <a:lstStyle/>
          <a:p>
            <a:r>
              <a:rPr lang="en-US" sz="4000" b="1" dirty="0"/>
              <a:t>Measurement Review</a:t>
            </a:r>
            <a:br>
              <a:rPr lang="en-US" sz="4000" b="1" dirty="0"/>
            </a:br>
            <a:endParaRPr lang="en-US" sz="4000" b="1" dirty="0"/>
          </a:p>
        </p:txBody>
      </p:sp>
      <p:pic>
        <p:nvPicPr>
          <p:cNvPr id="107525" name="Picture 5">
            <a:hlinkClick r:id="rId3" action="ppaction://hlinkfile"/>
          </p:cNvPr>
          <p:cNvPicPr>
            <a:picLocks noChangeAspect="1" noChangeArrowheads="1"/>
          </p:cNvPicPr>
          <p:nvPr/>
        </p:nvPicPr>
        <p:blipFill>
          <a:blip r:embed="rId4" cstate="print"/>
          <a:srcRect/>
          <a:stretch>
            <a:fillRect/>
          </a:stretch>
        </p:blipFill>
        <p:spPr bwMode="auto">
          <a:xfrm>
            <a:off x="914400" y="914400"/>
            <a:ext cx="7239000" cy="563090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SNAGHTMLa808857"/>
          <p:cNvPicPr>
            <a:picLocks noChangeAspect="1" noChangeArrowheads="1"/>
          </p:cNvPicPr>
          <p:nvPr/>
        </p:nvPicPr>
        <p:blipFill>
          <a:blip r:embed="rId3" cstate="print"/>
          <a:srcRect/>
          <a:stretch>
            <a:fillRect/>
          </a:stretch>
        </p:blipFill>
        <p:spPr bwMode="auto">
          <a:xfrm>
            <a:off x="762000" y="228600"/>
            <a:ext cx="7867650" cy="6119283"/>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b="1" dirty="0" smtClean="0"/>
              <a:t>Outline</a:t>
            </a:r>
          </a:p>
        </p:txBody>
      </p:sp>
      <p:sp>
        <p:nvSpPr>
          <p:cNvPr id="3075" name="Rectangle 3"/>
          <p:cNvSpPr>
            <a:spLocks noGrp="1" noChangeArrowheads="1"/>
          </p:cNvSpPr>
          <p:nvPr>
            <p:ph type="body" idx="1"/>
          </p:nvPr>
        </p:nvSpPr>
        <p:spPr/>
        <p:txBody>
          <a:bodyPr/>
          <a:lstStyle/>
          <a:p>
            <a:r>
              <a:rPr lang="en-US" dirty="0" smtClean="0"/>
              <a:t>Description of ADC</a:t>
            </a:r>
          </a:p>
          <a:p>
            <a:r>
              <a:rPr lang="en-US" dirty="0" smtClean="0"/>
              <a:t>Results of USGS Testing</a:t>
            </a:r>
          </a:p>
          <a:p>
            <a:r>
              <a:rPr lang="en-US" dirty="0" smtClean="0"/>
              <a:t>New USGS Firmware / enhancements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additive="base">
                                        <p:cTn id="7"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5">
                                            <p:txEl>
                                              <p:pRg st="1" end="1"/>
                                            </p:txEl>
                                          </p:spTgt>
                                        </p:tgtEl>
                                        <p:attrNameLst>
                                          <p:attrName>style.visibility</p:attrName>
                                        </p:attrNameLst>
                                      </p:cBhvr>
                                      <p:to>
                                        <p:strVal val="visible"/>
                                      </p:to>
                                    </p:set>
                                    <p:anim calcmode="lin" valueType="num">
                                      <p:cBhvr additive="base">
                                        <p:cTn id="13" dur="500" fill="hold"/>
                                        <p:tgtEl>
                                          <p:spTgt spid="30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075">
                                            <p:txEl>
                                              <p:pRg st="2" end="2"/>
                                            </p:txEl>
                                          </p:spTgt>
                                        </p:tgtEl>
                                        <p:attrNameLst>
                                          <p:attrName>style.visibility</p:attrName>
                                        </p:attrNameLst>
                                      </p:cBhvr>
                                      <p:to>
                                        <p:strVal val="visible"/>
                                      </p:to>
                                    </p:set>
                                    <p:anim calcmode="lin" valueType="num">
                                      <p:cBhvr additive="base">
                                        <p:cTn id="19" dur="500" fill="hold"/>
                                        <p:tgtEl>
                                          <p:spTgt spid="30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noChangeArrowheads="1"/>
          </p:cNvSpPr>
          <p:nvPr>
            <p:ph type="title"/>
          </p:nvPr>
        </p:nvSpPr>
        <p:spPr>
          <a:xfrm>
            <a:off x="457200" y="0"/>
            <a:ext cx="8229600" cy="1143000"/>
          </a:xfrm>
        </p:spPr>
        <p:txBody>
          <a:bodyPr/>
          <a:lstStyle/>
          <a:p>
            <a:r>
              <a:rPr lang="en-US" b="1" dirty="0" smtClean="0"/>
              <a:t>Arkansas Test Sites</a:t>
            </a:r>
          </a:p>
        </p:txBody>
      </p:sp>
      <p:pic>
        <p:nvPicPr>
          <p:cNvPr id="13315" name="Picture 6" descr="dan"/>
          <p:cNvPicPr>
            <a:picLocks noGrp="1" noChangeAspect="1" noChangeArrowheads="1"/>
          </p:cNvPicPr>
          <p:nvPr>
            <p:ph idx="1"/>
          </p:nvPr>
        </p:nvPicPr>
        <p:blipFill>
          <a:blip r:embed="rId3" cstate="print">
            <a:lum bright="-48000" contrast="67000"/>
          </a:blip>
          <a:srcRect/>
          <a:stretch>
            <a:fillRect/>
          </a:stretch>
        </p:blipFill>
        <p:spPr>
          <a:xfrm>
            <a:off x="228600" y="1295400"/>
            <a:ext cx="8638369" cy="5029200"/>
          </a:xfrm>
          <a:noFill/>
          <a:ln w="12700">
            <a:solidFill>
              <a:srgbClr val="000000"/>
            </a:solidFill>
          </a:ln>
        </p:spPr>
      </p:pic>
      <p:sp>
        <p:nvSpPr>
          <p:cNvPr id="13316" name="Line 9"/>
          <p:cNvSpPr>
            <a:spLocks noChangeShapeType="1"/>
          </p:cNvSpPr>
          <p:nvPr/>
        </p:nvSpPr>
        <p:spPr bwMode="auto">
          <a:xfrm flipV="1">
            <a:off x="1371600" y="5486400"/>
            <a:ext cx="0" cy="381000"/>
          </a:xfrm>
          <a:prstGeom prst="line">
            <a:avLst/>
          </a:prstGeom>
          <a:noFill/>
          <a:ln w="25400">
            <a:solidFill>
              <a:schemeClr val="tx1"/>
            </a:solidFill>
            <a:round/>
            <a:headEnd/>
            <a:tailEnd type="stealth" w="lg" len="lg"/>
          </a:ln>
        </p:spPr>
        <p:txBody>
          <a:bodyPr/>
          <a:lstStyle/>
          <a:p>
            <a:endParaRPr lang="en-US"/>
          </a:p>
        </p:txBody>
      </p:sp>
      <p:sp>
        <p:nvSpPr>
          <p:cNvPr id="13317" name="Text Box 10"/>
          <p:cNvSpPr txBox="1">
            <a:spLocks noChangeArrowheads="1"/>
          </p:cNvSpPr>
          <p:nvPr/>
        </p:nvSpPr>
        <p:spPr bwMode="auto">
          <a:xfrm>
            <a:off x="1371600" y="5486400"/>
            <a:ext cx="349250" cy="366713"/>
          </a:xfrm>
          <a:prstGeom prst="rect">
            <a:avLst/>
          </a:prstGeom>
          <a:noFill/>
          <a:ln w="9525">
            <a:noFill/>
            <a:miter lim="800000"/>
            <a:headEnd/>
            <a:tailEnd/>
          </a:ln>
        </p:spPr>
        <p:txBody>
          <a:bodyPr wrap="none">
            <a:spAutoFit/>
          </a:bodyPr>
          <a:lstStyle/>
          <a:p>
            <a:r>
              <a:rPr lang="en-US" b="1"/>
              <a:t>N</a:t>
            </a:r>
          </a:p>
        </p:txBody>
      </p:sp>
      <p:pic>
        <p:nvPicPr>
          <p:cNvPr id="13318" name="Picture 7" descr="state.jpg"/>
          <p:cNvPicPr>
            <a:picLocks noChangeAspect="1"/>
          </p:cNvPicPr>
          <p:nvPr/>
        </p:nvPicPr>
        <p:blipFill>
          <a:blip r:embed="rId4" cstate="print">
            <a:lum bright="-11000" contrast="2000"/>
          </a:blip>
          <a:srcRect/>
          <a:stretch>
            <a:fillRect/>
          </a:stretch>
        </p:blipFill>
        <p:spPr bwMode="auto">
          <a:xfrm>
            <a:off x="6172200" y="4419600"/>
            <a:ext cx="2487613" cy="1447800"/>
          </a:xfrm>
          <a:prstGeom prst="rect">
            <a:avLst/>
          </a:prstGeom>
          <a:noFill/>
          <a:ln w="12700">
            <a:solidFill>
              <a:schemeClr val="bg2"/>
            </a:solid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0"/>
            <a:ext cx="8229600" cy="1143000"/>
          </a:xfrm>
        </p:spPr>
        <p:txBody>
          <a:bodyPr/>
          <a:lstStyle/>
          <a:p>
            <a:pPr eaLnBrk="1" hangingPunct="1"/>
            <a:r>
              <a:rPr lang="en-US" sz="4000" b="1" dirty="0" err="1" smtClean="0"/>
              <a:t>V</a:t>
            </a:r>
            <a:r>
              <a:rPr lang="en-US" sz="4000" b="1" baseline="-25000" dirty="0" err="1" smtClean="0"/>
              <a:t>mean</a:t>
            </a:r>
            <a:r>
              <a:rPr lang="en-US" sz="4000" b="1" dirty="0" smtClean="0"/>
              <a:t>, Test Measurements</a:t>
            </a:r>
          </a:p>
        </p:txBody>
      </p:sp>
      <p:graphicFrame>
        <p:nvGraphicFramePr>
          <p:cNvPr id="13361" name="Group 49"/>
          <p:cNvGraphicFramePr>
            <a:graphicFrameLocks noGrp="1"/>
          </p:cNvGraphicFramePr>
          <p:nvPr>
            <p:ph idx="1"/>
          </p:nvPr>
        </p:nvGraphicFramePr>
        <p:xfrm>
          <a:off x="533400" y="1066800"/>
          <a:ext cx="8229600" cy="5239068"/>
        </p:xfrm>
        <a:graphic>
          <a:graphicData uri="http://schemas.openxmlformats.org/drawingml/2006/table">
            <a:tbl>
              <a:tblPr/>
              <a:tblGrid>
                <a:gridCol w="2819400"/>
                <a:gridCol w="1676400"/>
                <a:gridCol w="1676400"/>
                <a:gridCol w="2057400"/>
              </a:tblGrid>
              <a:tr h="647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rPr>
                        <a:t>Site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smtClean="0">
                          <a:ln>
                            <a:noFill/>
                          </a:ln>
                          <a:solidFill>
                            <a:schemeClr val="tx1"/>
                          </a:solidFill>
                          <a:effectLst/>
                          <a:latin typeface="Arial" charset="0"/>
                        </a:rPr>
                        <a:t>V</a:t>
                      </a:r>
                      <a:r>
                        <a:rPr kumimoji="0" lang="en-US" sz="2800" b="1" i="0" u="none" strike="noStrike" cap="none" normalizeH="0" baseline="-25000" dirty="0" err="1" smtClean="0">
                          <a:ln>
                            <a:noFill/>
                          </a:ln>
                          <a:solidFill>
                            <a:schemeClr val="tx1"/>
                          </a:solidFill>
                          <a:effectLst/>
                          <a:latin typeface="Arial" charset="0"/>
                        </a:rPr>
                        <a:t>mean,ADV</a:t>
                      </a:r>
                      <a:endParaRPr kumimoji="0" lang="en-US" sz="2800" b="1" i="0" u="none" strike="noStrike" cap="none" normalizeH="0" baseline="-2500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smtClean="0">
                          <a:ln>
                            <a:noFill/>
                          </a:ln>
                          <a:solidFill>
                            <a:srgbClr val="FFFF00"/>
                          </a:solidFill>
                          <a:effectLst/>
                          <a:latin typeface="Arial" charset="0"/>
                        </a:rPr>
                        <a:t>V</a:t>
                      </a:r>
                      <a:r>
                        <a:rPr kumimoji="0" lang="en-US" sz="2800" b="1" i="0" u="none" strike="noStrike" cap="none" normalizeH="0" baseline="-25000" dirty="0" err="1" smtClean="0">
                          <a:ln>
                            <a:noFill/>
                          </a:ln>
                          <a:solidFill>
                            <a:srgbClr val="FFFF00"/>
                          </a:solidFill>
                          <a:effectLst/>
                          <a:latin typeface="Arial" charset="0"/>
                        </a:rPr>
                        <a:t>mean,ADC</a:t>
                      </a:r>
                      <a:endParaRPr kumimoji="0" lang="en-US" sz="2800" b="1" i="0" u="none" strike="noStrike" cap="none" normalizeH="0" baseline="-25000" dirty="0" smtClean="0">
                        <a:ln>
                          <a:noFill/>
                        </a:ln>
                        <a:solidFill>
                          <a:srgbClr val="FFFF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rPr>
                        <a:t>% error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4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Mud Creek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0.03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FFFF00"/>
                          </a:solidFill>
                          <a:effectLst/>
                          <a:latin typeface="Arial" charset="0"/>
                        </a:rPr>
                        <a:t>0.014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-53.3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4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Richland Creek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0.39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FFFF00"/>
                          </a:solidFill>
                          <a:effectLst/>
                          <a:latin typeface="Arial" charset="0"/>
                        </a:rPr>
                        <a:t>0.45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+15.4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4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Brush Creek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0.46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FFFF00"/>
                          </a:solidFill>
                          <a:effectLst/>
                          <a:latin typeface="Arial" charset="0"/>
                        </a:rPr>
                        <a:t>0.42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-8.7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6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Baron Fork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0.49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FFFF00"/>
                          </a:solidFill>
                          <a:effectLst/>
                          <a:latin typeface="Arial" charset="0"/>
                        </a:rPr>
                        <a:t>0.44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-10.2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7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Flint Creek nr. West Siloam Springs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0.60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FFFF00"/>
                          </a:solidFill>
                          <a:effectLst/>
                          <a:latin typeface="Arial" charset="0"/>
                        </a:rPr>
                        <a:t>0.58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-3.3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7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Flint Creek nr. Springtown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0.80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FFFF00"/>
                          </a:solidFill>
                          <a:effectLst/>
                          <a:latin typeface="Arial" charset="0"/>
                        </a:rPr>
                        <a:t>0.77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-3.3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0"/>
            <a:ext cx="8229600" cy="1143000"/>
          </a:xfrm>
        </p:spPr>
        <p:txBody>
          <a:bodyPr/>
          <a:lstStyle/>
          <a:p>
            <a:pPr eaLnBrk="1" hangingPunct="1"/>
            <a:r>
              <a:rPr lang="en-US" sz="4000" b="1" dirty="0" err="1" smtClean="0"/>
              <a:t>V</a:t>
            </a:r>
            <a:r>
              <a:rPr lang="en-US" sz="4000" b="1" baseline="-25000" dirty="0" err="1" smtClean="0"/>
              <a:t>mean</a:t>
            </a:r>
            <a:r>
              <a:rPr lang="en-US" sz="4000" b="1" dirty="0" smtClean="0"/>
              <a:t>, Test Measurements</a:t>
            </a:r>
          </a:p>
        </p:txBody>
      </p:sp>
      <p:graphicFrame>
        <p:nvGraphicFramePr>
          <p:cNvPr id="15409" name="Group 49"/>
          <p:cNvGraphicFramePr>
            <a:graphicFrameLocks noGrp="1"/>
          </p:cNvGraphicFramePr>
          <p:nvPr>
            <p:ph idx="1"/>
          </p:nvPr>
        </p:nvGraphicFramePr>
        <p:xfrm>
          <a:off x="457200" y="1143000"/>
          <a:ext cx="8229600" cy="5058093"/>
        </p:xfrm>
        <a:graphic>
          <a:graphicData uri="http://schemas.openxmlformats.org/drawingml/2006/table">
            <a:tbl>
              <a:tblPr/>
              <a:tblGrid>
                <a:gridCol w="2895600"/>
                <a:gridCol w="1676400"/>
                <a:gridCol w="1600200"/>
                <a:gridCol w="2057400"/>
              </a:tblGrid>
              <a:tr h="647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Site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smtClean="0">
                          <a:ln>
                            <a:noFill/>
                          </a:ln>
                          <a:solidFill>
                            <a:schemeClr val="tx1"/>
                          </a:solidFill>
                          <a:effectLst/>
                          <a:latin typeface="Arial" charset="0"/>
                        </a:rPr>
                        <a:t>V</a:t>
                      </a:r>
                      <a:r>
                        <a:rPr kumimoji="0" lang="en-US" sz="2400" b="1" i="0" u="none" strike="noStrike" cap="none" normalizeH="0" baseline="-25000" dirty="0" err="1" smtClean="0">
                          <a:ln>
                            <a:noFill/>
                          </a:ln>
                          <a:solidFill>
                            <a:schemeClr val="tx1"/>
                          </a:solidFill>
                          <a:effectLst/>
                          <a:latin typeface="Arial" charset="0"/>
                        </a:rPr>
                        <a:t>mean,ADV</a:t>
                      </a:r>
                      <a:endParaRPr kumimoji="0" lang="en-US" sz="2400" b="1" i="0" u="none" strike="noStrike" cap="none" normalizeH="0" baseline="-2500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smtClean="0">
                          <a:ln>
                            <a:noFill/>
                          </a:ln>
                          <a:solidFill>
                            <a:srgbClr val="FFFF00"/>
                          </a:solidFill>
                          <a:effectLst/>
                          <a:latin typeface="Arial" charset="0"/>
                        </a:rPr>
                        <a:t>V</a:t>
                      </a:r>
                      <a:r>
                        <a:rPr kumimoji="0" lang="en-US" sz="2400" b="1" i="0" u="none" strike="noStrike" cap="none" normalizeH="0" baseline="-25000" dirty="0" err="1" smtClean="0">
                          <a:ln>
                            <a:noFill/>
                          </a:ln>
                          <a:solidFill>
                            <a:srgbClr val="FFFF00"/>
                          </a:solidFill>
                          <a:effectLst/>
                          <a:latin typeface="Arial" charset="0"/>
                        </a:rPr>
                        <a:t>mean,ADC</a:t>
                      </a:r>
                      <a:endParaRPr kumimoji="0" lang="en-US" sz="2400" b="1" i="0" u="none" strike="noStrike" cap="none" normalizeH="0" baseline="-25000" dirty="0" smtClean="0">
                        <a:ln>
                          <a:noFill/>
                        </a:ln>
                        <a:solidFill>
                          <a:srgbClr val="FFFF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 error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7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Illinois River nr. Savoy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0.84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FFFF00"/>
                          </a:solidFill>
                          <a:effectLst/>
                          <a:latin typeface="Arial" charset="0"/>
                        </a:rPr>
                        <a:t>0.90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+7.1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7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Bear Creek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0.85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FFFF00"/>
                          </a:solidFill>
                          <a:effectLst/>
                          <a:latin typeface="Arial" charset="0"/>
                        </a:rPr>
                        <a:t>0.84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7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Middle Fork White River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1.22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FFFF00"/>
                          </a:solidFill>
                          <a:effectLst/>
                          <a:latin typeface="Arial" charset="0"/>
                        </a:rPr>
                        <a:t>1.14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-6.6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7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Osage Creek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1.47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FFFF00"/>
                          </a:solidFill>
                          <a:effectLst/>
                          <a:latin typeface="Arial" charset="0"/>
                        </a:rPr>
                        <a:t>1.45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-1.4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6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Arial" charset="0"/>
                        </a:rPr>
                        <a:t>Yocum</a:t>
                      </a:r>
                      <a:r>
                        <a:rPr kumimoji="0" lang="en-US" sz="2400" b="0" i="0" u="none" strike="noStrike" cap="none" normalizeH="0" baseline="0" dirty="0" smtClean="0">
                          <a:ln>
                            <a:noFill/>
                          </a:ln>
                          <a:solidFill>
                            <a:schemeClr val="tx1"/>
                          </a:solidFill>
                          <a:effectLst/>
                          <a:latin typeface="Arial" charset="0"/>
                        </a:rPr>
                        <a:t> Creek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1.97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FFFF00"/>
                          </a:solidFill>
                          <a:effectLst/>
                          <a:latin typeface="Arial" charset="0"/>
                        </a:rPr>
                        <a:t>1.95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7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White River nr. Fayetteville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2.04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FFFF00"/>
                          </a:solidFill>
                          <a:effectLst/>
                          <a:latin typeface="Arial" charset="0"/>
                        </a:rPr>
                        <a:t>2.05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+0.49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0"/>
            <a:ext cx="8229600" cy="1143000"/>
          </a:xfrm>
        </p:spPr>
        <p:txBody>
          <a:bodyPr/>
          <a:lstStyle/>
          <a:p>
            <a:r>
              <a:rPr lang="en-US" sz="2800" b="1" dirty="0" smtClean="0"/>
              <a:t>Percent Difference of Velocity Measured with ADC Relative to Velocity Measured with ADV</a:t>
            </a:r>
            <a:endParaRPr lang="en-US" sz="2800" b="1" dirty="0"/>
          </a:p>
        </p:txBody>
      </p:sp>
      <p:graphicFrame>
        <p:nvGraphicFramePr>
          <p:cNvPr id="5" name="Picture Placeholder 4"/>
          <p:cNvGraphicFramePr>
            <a:graphicFrameLocks noGrp="1"/>
          </p:cNvGraphicFramePr>
          <p:nvPr>
            <p:ph idx="1"/>
          </p:nvPr>
        </p:nvGraphicFramePr>
        <p:xfrm>
          <a:off x="0" y="1371600"/>
          <a:ext cx="9144000" cy="5486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noGrp="1"/>
          </p:cNvGraphicFramePr>
          <p:nvPr/>
        </p:nvGraphicFramePr>
        <p:xfrm>
          <a:off x="228600" y="152400"/>
          <a:ext cx="8671719" cy="6297083"/>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381000" y="6488668"/>
            <a:ext cx="7162800" cy="276999"/>
          </a:xfrm>
          <a:prstGeom prst="rect">
            <a:avLst/>
          </a:prstGeom>
          <a:noFill/>
        </p:spPr>
        <p:txBody>
          <a:bodyPr wrap="square" rtlCol="0">
            <a:spAutoFit/>
          </a:bodyPr>
          <a:lstStyle/>
          <a:p>
            <a:r>
              <a:rPr lang="en-US" sz="1200" dirty="0" smtClean="0"/>
              <a:t>Figure courtesy of Kevin Oberg, OSW</a:t>
            </a:r>
            <a:endParaRPr lang="en-US" sz="12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noGrp="1"/>
          </p:cNvGraphicFramePr>
          <p:nvPr/>
        </p:nvGraphicFramePr>
        <p:xfrm>
          <a:off x="236140" y="280458"/>
          <a:ext cx="8671719" cy="6297083"/>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0" y="6581001"/>
            <a:ext cx="4953000" cy="276999"/>
          </a:xfrm>
          <a:prstGeom prst="rect">
            <a:avLst/>
          </a:prstGeom>
          <a:noFill/>
        </p:spPr>
        <p:txBody>
          <a:bodyPr wrap="square" rtlCol="0">
            <a:spAutoFit/>
          </a:bodyPr>
          <a:lstStyle/>
          <a:p>
            <a:r>
              <a:rPr lang="en-US" sz="1200" dirty="0" smtClean="0"/>
              <a:t>Figure courtesy of Kevin Oberg, OSW</a:t>
            </a:r>
            <a:endParaRPr lang="en-US" sz="12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noGrp="1"/>
          </p:cNvGraphicFramePr>
          <p:nvPr/>
        </p:nvGraphicFramePr>
        <p:xfrm>
          <a:off x="228600" y="0"/>
          <a:ext cx="8671719" cy="629708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52400" y="6324600"/>
            <a:ext cx="8153400" cy="276999"/>
          </a:xfrm>
          <a:prstGeom prst="rect">
            <a:avLst/>
          </a:prstGeom>
          <a:noFill/>
        </p:spPr>
        <p:txBody>
          <a:bodyPr wrap="square" rtlCol="0">
            <a:spAutoFit/>
          </a:bodyPr>
          <a:lstStyle/>
          <a:p>
            <a:r>
              <a:rPr lang="en-US" sz="1200" dirty="0" smtClean="0"/>
              <a:t>Figure courtesy of Kevin Oberg, OSW</a:t>
            </a:r>
            <a:endParaRPr lang="en-US" sz="12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noGrp="1"/>
          </p:cNvGraphicFramePr>
          <p:nvPr/>
        </p:nvGraphicFramePr>
        <p:xfrm>
          <a:off x="236140" y="280458"/>
          <a:ext cx="8671719" cy="6297083"/>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0" y="6400800"/>
            <a:ext cx="3657600" cy="276999"/>
          </a:xfrm>
          <a:prstGeom prst="rect">
            <a:avLst/>
          </a:prstGeom>
          <a:noFill/>
        </p:spPr>
        <p:txBody>
          <a:bodyPr wrap="square" rtlCol="0">
            <a:spAutoFit/>
          </a:bodyPr>
          <a:lstStyle/>
          <a:p>
            <a:r>
              <a:rPr lang="en-US" sz="1200" dirty="0" smtClean="0"/>
              <a:t>Figure courtesy of Kevin Oberg, OSW</a:t>
            </a:r>
            <a:endParaRPr lang="en-US" sz="12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noGrp="1"/>
          </p:cNvGraphicFramePr>
          <p:nvPr/>
        </p:nvGraphicFramePr>
        <p:xfrm>
          <a:off x="0" y="0"/>
          <a:ext cx="9144000" cy="6858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noGrp="1"/>
          </p:cNvGraphicFramePr>
          <p:nvPr/>
        </p:nvGraphicFramePr>
        <p:xfrm>
          <a:off x="0" y="0"/>
          <a:ext cx="9143999" cy="6858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b="1" dirty="0" smtClean="0"/>
              <a:t>ADC History</a:t>
            </a:r>
          </a:p>
        </p:txBody>
      </p:sp>
      <p:sp>
        <p:nvSpPr>
          <p:cNvPr id="4099" name="Rectangle 3"/>
          <p:cNvSpPr>
            <a:spLocks noGrp="1" noChangeArrowheads="1"/>
          </p:cNvSpPr>
          <p:nvPr>
            <p:ph type="body" idx="1"/>
          </p:nvPr>
        </p:nvSpPr>
        <p:spPr/>
        <p:txBody>
          <a:bodyPr/>
          <a:lstStyle/>
          <a:p>
            <a:r>
              <a:rPr lang="en-US" dirty="0" smtClean="0"/>
              <a:t>Released in USA December 2007 </a:t>
            </a:r>
          </a:p>
          <a:p>
            <a:r>
              <a:rPr lang="en-US" dirty="0" smtClean="0"/>
              <a:t>Testing by HIF, HAWG, and WSCs from 2008-2010</a:t>
            </a:r>
          </a:p>
          <a:p>
            <a:r>
              <a:rPr lang="en-US" dirty="0" smtClean="0"/>
              <a:t>New USGS Firmware currently in Beta Testing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blinds(horizontal)">
                                      <p:cBhvr>
                                        <p:cTn id="7" dur="500"/>
                                        <p:tgtEl>
                                          <p:spTgt spid="40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099">
                                            <p:txEl>
                                              <p:pRg st="1" end="1"/>
                                            </p:txEl>
                                          </p:spTgt>
                                        </p:tgtEl>
                                        <p:attrNameLst>
                                          <p:attrName>style.visibility</p:attrName>
                                        </p:attrNameLst>
                                      </p:cBhvr>
                                      <p:to>
                                        <p:strVal val="visible"/>
                                      </p:to>
                                    </p:set>
                                    <p:animEffect transition="in" filter="blinds(horizontal)">
                                      <p:cBhvr>
                                        <p:cTn id="12" dur="500"/>
                                        <p:tgtEl>
                                          <p:spTgt spid="40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099">
                                            <p:txEl>
                                              <p:pRg st="2" end="2"/>
                                            </p:txEl>
                                          </p:spTgt>
                                        </p:tgtEl>
                                        <p:attrNameLst>
                                          <p:attrName>style.visibility</p:attrName>
                                        </p:attrNameLst>
                                      </p:cBhvr>
                                      <p:to>
                                        <p:strVal val="visible"/>
                                      </p:to>
                                    </p:set>
                                    <p:animEffect transition="in" filter="blinds(horizontal)">
                                      <p:cBhvr>
                                        <p:cTn id="17" dur="500"/>
                                        <p:tgtEl>
                                          <p:spTgt spid="40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noGrp="1"/>
          </p:cNvGraphicFramePr>
          <p:nvPr/>
        </p:nvGraphicFramePr>
        <p:xfrm>
          <a:off x="280987" y="519112"/>
          <a:ext cx="8582025" cy="5819775"/>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152400" y="6553200"/>
            <a:ext cx="4267200" cy="276999"/>
          </a:xfrm>
          <a:prstGeom prst="rect">
            <a:avLst/>
          </a:prstGeom>
          <a:noFill/>
        </p:spPr>
        <p:txBody>
          <a:bodyPr wrap="square" rtlCol="0">
            <a:spAutoFit/>
          </a:bodyPr>
          <a:lstStyle/>
          <a:p>
            <a:r>
              <a:rPr lang="en-US" sz="1200" dirty="0" smtClean="0"/>
              <a:t>Figure courtesy of Kirk </a:t>
            </a:r>
            <a:r>
              <a:rPr lang="en-US" sz="1200" dirty="0" err="1" smtClean="0"/>
              <a:t>Thibideaux</a:t>
            </a:r>
            <a:r>
              <a:rPr lang="en-US" sz="1200" dirty="0" smtClean="0"/>
              <a:t>, HIF</a:t>
            </a:r>
            <a:endParaRPr lang="en-US" sz="12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ADC Pros/Cons-prior to USGS firmware</a:t>
            </a:r>
            <a:endParaRPr lang="en-US" dirty="0"/>
          </a:p>
        </p:txBody>
      </p:sp>
      <p:sp>
        <p:nvSpPr>
          <p:cNvPr id="5" name="Text Placeholder 4"/>
          <p:cNvSpPr>
            <a:spLocks noGrp="1"/>
          </p:cNvSpPr>
          <p:nvPr>
            <p:ph type="body" idx="1"/>
          </p:nvPr>
        </p:nvSpPr>
        <p:spPr/>
        <p:txBody>
          <a:bodyPr/>
          <a:lstStyle/>
          <a:p>
            <a:r>
              <a:rPr lang="en-US" dirty="0" smtClean="0"/>
              <a:t>Pros:</a:t>
            </a:r>
            <a:endParaRPr lang="en-US" dirty="0"/>
          </a:p>
        </p:txBody>
      </p:sp>
      <p:sp>
        <p:nvSpPr>
          <p:cNvPr id="3" name="Content Placeholder 2"/>
          <p:cNvSpPr>
            <a:spLocks noGrp="1"/>
          </p:cNvSpPr>
          <p:nvPr>
            <p:ph sz="half" idx="2"/>
          </p:nvPr>
        </p:nvSpPr>
        <p:spPr>
          <a:xfrm>
            <a:off x="457200" y="2174875"/>
            <a:ext cx="3962400" cy="4378326"/>
          </a:xfrm>
        </p:spPr>
        <p:txBody>
          <a:bodyPr/>
          <a:lstStyle/>
          <a:p>
            <a:r>
              <a:rPr lang="en-US" sz="1800" dirty="0" smtClean="0"/>
              <a:t>Depth Sensor</a:t>
            </a:r>
          </a:p>
          <a:p>
            <a:r>
              <a:rPr lang="en-US" sz="1800" dirty="0" smtClean="0"/>
              <a:t>Sample volume in front of meter</a:t>
            </a:r>
          </a:p>
          <a:p>
            <a:r>
              <a:rPr lang="en-US" sz="1800" dirty="0" smtClean="0"/>
              <a:t>Rugged Construction, cabling</a:t>
            </a:r>
          </a:p>
          <a:p>
            <a:r>
              <a:rPr lang="en-US" sz="1800" dirty="0" smtClean="0"/>
              <a:t>Rechargeable battery</a:t>
            </a:r>
          </a:p>
          <a:p>
            <a:r>
              <a:rPr lang="en-US" sz="1800" dirty="0" smtClean="0"/>
              <a:t>2 beams-improved performance in environments with low SNR, angles</a:t>
            </a:r>
          </a:p>
          <a:p>
            <a:r>
              <a:rPr lang="en-US" sz="1800" dirty="0" smtClean="0"/>
              <a:t>Live velocity reading-can help with meter placement</a:t>
            </a:r>
            <a:endParaRPr lang="en-US" sz="1800" dirty="0"/>
          </a:p>
        </p:txBody>
      </p:sp>
      <p:sp>
        <p:nvSpPr>
          <p:cNvPr id="6" name="Text Placeholder 5"/>
          <p:cNvSpPr>
            <a:spLocks noGrp="1"/>
          </p:cNvSpPr>
          <p:nvPr>
            <p:ph type="body" sz="quarter" idx="3"/>
          </p:nvPr>
        </p:nvSpPr>
        <p:spPr/>
        <p:txBody>
          <a:bodyPr/>
          <a:lstStyle/>
          <a:p>
            <a:r>
              <a:rPr lang="en-US" dirty="0" smtClean="0"/>
              <a:t>Cons:	</a:t>
            </a:r>
            <a:endParaRPr lang="en-US" dirty="0"/>
          </a:p>
        </p:txBody>
      </p:sp>
      <p:sp>
        <p:nvSpPr>
          <p:cNvPr id="7" name="Content Placeholder 6"/>
          <p:cNvSpPr>
            <a:spLocks noGrp="1"/>
          </p:cNvSpPr>
          <p:nvPr>
            <p:ph sz="quarter" idx="4"/>
          </p:nvPr>
        </p:nvSpPr>
        <p:spPr/>
        <p:txBody>
          <a:bodyPr/>
          <a:lstStyle/>
          <a:p>
            <a:r>
              <a:rPr lang="en-US" sz="1800" dirty="0" smtClean="0"/>
              <a:t>Depth Sensor</a:t>
            </a:r>
          </a:p>
          <a:p>
            <a:r>
              <a:rPr lang="en-US" sz="1800" dirty="0" smtClean="0"/>
              <a:t>Sample volume in front of meter</a:t>
            </a:r>
          </a:p>
          <a:p>
            <a:r>
              <a:rPr lang="en-US" sz="1800" dirty="0" smtClean="0"/>
              <a:t>Rechargeable battery (?)</a:t>
            </a:r>
          </a:p>
          <a:p>
            <a:r>
              <a:rPr lang="en-US" sz="1800" dirty="0" smtClean="0"/>
              <a:t>Can’t edit erroneous stations until reviewing the measurement in </a:t>
            </a:r>
            <a:r>
              <a:rPr lang="en-US" sz="1800" dirty="0" err="1" smtClean="0"/>
              <a:t>Qreview</a:t>
            </a:r>
            <a:endParaRPr lang="en-US" sz="1800" dirty="0" smtClean="0"/>
          </a:p>
          <a:p>
            <a:r>
              <a:rPr lang="en-US" sz="1800" dirty="0" smtClean="0"/>
              <a:t>Lack of beam check (“bucket test”) and/or quick field QA/QC check that is logged with measurement</a:t>
            </a:r>
          </a:p>
          <a:p>
            <a:r>
              <a:rPr lang="en-US" sz="1800" dirty="0" smtClean="0"/>
              <a:t>Lack of QA/QC warnings during measurement (i.e., for 0.2/0.8 velocity discrepancies, bad correlation resulting from bad boundary conditions</a:t>
            </a:r>
          </a:p>
          <a:p>
            <a:endParaRPr lang="en-US" sz="18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r>
              <a:rPr lang="en-US" sz="4000" b="1" dirty="0"/>
              <a:t>Software Enhancements</a:t>
            </a:r>
            <a:br>
              <a:rPr lang="en-US" sz="4000" b="1" dirty="0"/>
            </a:br>
            <a:endParaRPr lang="en-US" sz="4000" b="1" dirty="0"/>
          </a:p>
        </p:txBody>
      </p:sp>
      <p:sp>
        <p:nvSpPr>
          <p:cNvPr id="112644" name="Rectangle 4"/>
          <p:cNvSpPr>
            <a:spLocks noGrp="1" noChangeArrowheads="1"/>
          </p:cNvSpPr>
          <p:nvPr>
            <p:ph type="body" idx="1"/>
          </p:nvPr>
        </p:nvSpPr>
        <p:spPr>
          <a:xfrm>
            <a:off x="333375" y="1019175"/>
            <a:ext cx="8553450" cy="5183188"/>
          </a:xfrm>
          <a:noFill/>
          <a:ln/>
        </p:spPr>
        <p:txBody>
          <a:bodyPr/>
          <a:lstStyle/>
          <a:p>
            <a:pPr>
              <a:lnSpc>
                <a:spcPct val="90000"/>
              </a:lnSpc>
            </a:pPr>
            <a:r>
              <a:rPr lang="en-US" sz="2400" dirty="0"/>
              <a:t>Enhanced quality assurance</a:t>
            </a:r>
          </a:p>
          <a:p>
            <a:pPr lvl="1">
              <a:lnSpc>
                <a:spcPct val="90000"/>
              </a:lnSpc>
            </a:pPr>
            <a:r>
              <a:rPr lang="en-US" sz="2000" dirty="0"/>
              <a:t>Including pre-deployment quality check and field quality check</a:t>
            </a:r>
          </a:p>
          <a:p>
            <a:pPr>
              <a:lnSpc>
                <a:spcPct val="90000"/>
              </a:lnSpc>
            </a:pPr>
            <a:r>
              <a:rPr lang="en-US" sz="2400" dirty="0"/>
              <a:t>Ability to enter rated Q</a:t>
            </a:r>
          </a:p>
          <a:p>
            <a:pPr>
              <a:lnSpc>
                <a:spcPct val="90000"/>
              </a:lnSpc>
            </a:pPr>
            <a:r>
              <a:rPr lang="en-US" sz="2400" dirty="0"/>
              <a:t>Expanded character limits for station name and number and addition of measurement number</a:t>
            </a:r>
          </a:p>
          <a:p>
            <a:pPr>
              <a:lnSpc>
                <a:spcPct val="90000"/>
              </a:lnSpc>
            </a:pPr>
            <a:r>
              <a:rPr lang="en-US" sz="2400" dirty="0"/>
              <a:t>Computation and recording of averaged flow angles</a:t>
            </a:r>
          </a:p>
          <a:p>
            <a:pPr>
              <a:lnSpc>
                <a:spcPct val="90000"/>
              </a:lnSpc>
            </a:pPr>
            <a:r>
              <a:rPr lang="en-US" sz="2400" dirty="0"/>
              <a:t>On-screen warning messages, a.k.a., Measurement Guidance</a:t>
            </a:r>
          </a:p>
          <a:p>
            <a:pPr lvl="1">
              <a:lnSpc>
                <a:spcPct val="90000"/>
              </a:lnSpc>
            </a:pPr>
            <a:r>
              <a:rPr lang="en-US" sz="2000" dirty="0"/>
              <a:t>Provide user with options to improve measurement results</a:t>
            </a:r>
          </a:p>
          <a:p>
            <a:pPr>
              <a:lnSpc>
                <a:spcPct val="90000"/>
              </a:lnSpc>
            </a:pPr>
            <a:r>
              <a:rPr lang="en-US" sz="2400" dirty="0"/>
              <a:t>Option to turn off depth sensor</a:t>
            </a:r>
          </a:p>
          <a:p>
            <a:pPr>
              <a:lnSpc>
                <a:spcPct val="90000"/>
              </a:lnSpc>
            </a:pPr>
            <a:r>
              <a:rPr lang="en-US" sz="2400" dirty="0"/>
              <a:t>Enhanced measurement review</a:t>
            </a:r>
          </a:p>
          <a:p>
            <a:pPr lvl="1">
              <a:lnSpc>
                <a:spcPct val="90000"/>
              </a:lnSpc>
            </a:pPr>
            <a:r>
              <a:rPr lang="en-US" sz="2000" dirty="0"/>
              <a:t>Detailed discharge and quality check reports</a:t>
            </a:r>
          </a:p>
          <a:p>
            <a:pPr lvl="1">
              <a:lnSpc>
                <a:spcPct val="90000"/>
              </a:lnSpc>
            </a:pPr>
            <a:r>
              <a:rPr lang="en-US" sz="2000" dirty="0"/>
              <a:t>Warning and potential quality issue logs</a:t>
            </a:r>
          </a:p>
          <a:p>
            <a:pPr lvl="1">
              <a:lnSpc>
                <a:spcPct val="90000"/>
              </a:lnSpc>
            </a:pPr>
            <a:r>
              <a:rPr lang="en-US" sz="2000" dirty="0"/>
              <a:t>One-second time series data</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dirty="0" smtClean="0"/>
              <a:t>New ADC QA/QC Warnings</a:t>
            </a:r>
            <a:endParaRPr lang="en-US" dirty="0"/>
          </a:p>
        </p:txBody>
      </p:sp>
      <p:grpSp>
        <p:nvGrpSpPr>
          <p:cNvPr id="6" name="Group 6"/>
          <p:cNvGrpSpPr>
            <a:grpSpLocks/>
          </p:cNvGrpSpPr>
          <p:nvPr/>
        </p:nvGrpSpPr>
        <p:grpSpPr bwMode="auto">
          <a:xfrm>
            <a:off x="1981200" y="990600"/>
            <a:ext cx="4953000" cy="5695950"/>
            <a:chOff x="1011" y="594"/>
            <a:chExt cx="3462" cy="4014"/>
          </a:xfrm>
        </p:grpSpPr>
        <p:pic>
          <p:nvPicPr>
            <p:cNvPr id="7" name="Picture 5"/>
            <p:cNvPicPr>
              <a:picLocks noChangeAspect="1" noChangeArrowheads="1"/>
            </p:cNvPicPr>
            <p:nvPr/>
          </p:nvPicPr>
          <p:blipFill>
            <a:blip r:embed="rId3" cstate="print"/>
            <a:srcRect/>
            <a:stretch>
              <a:fillRect/>
            </a:stretch>
          </p:blipFill>
          <p:spPr bwMode="auto">
            <a:xfrm>
              <a:off x="1110" y="3216"/>
              <a:ext cx="3330" cy="1392"/>
            </a:xfrm>
            <a:prstGeom prst="rect">
              <a:avLst/>
            </a:prstGeom>
            <a:noFill/>
            <a:ln w="9525">
              <a:noFill/>
              <a:miter lim="800000"/>
              <a:headEnd/>
              <a:tailEnd/>
            </a:ln>
            <a:effectLst/>
          </p:spPr>
        </p:pic>
        <p:pic>
          <p:nvPicPr>
            <p:cNvPr id="8" name="Picture 4"/>
            <p:cNvPicPr>
              <a:picLocks noChangeAspect="1" noChangeArrowheads="1"/>
            </p:cNvPicPr>
            <p:nvPr/>
          </p:nvPicPr>
          <p:blipFill>
            <a:blip r:embed="rId4" cstate="print"/>
            <a:srcRect t="8789" b="4004"/>
            <a:stretch>
              <a:fillRect/>
            </a:stretch>
          </p:blipFill>
          <p:spPr bwMode="auto">
            <a:xfrm>
              <a:off x="1011" y="594"/>
              <a:ext cx="3462" cy="2679"/>
            </a:xfrm>
            <a:prstGeom prst="rect">
              <a:avLst/>
            </a:prstGeom>
            <a:noFill/>
            <a:ln w="9525">
              <a:noFill/>
              <a:miter lim="800000"/>
              <a:headEnd/>
              <a:tailEnd/>
            </a:ln>
            <a:effectLst/>
          </p:spPr>
        </p:pic>
      </p:grpSp>
      <p:sp>
        <p:nvSpPr>
          <p:cNvPr id="9" name="TextBox 8"/>
          <p:cNvSpPr txBox="1"/>
          <p:nvPr/>
        </p:nvSpPr>
        <p:spPr>
          <a:xfrm>
            <a:off x="152400" y="6400800"/>
            <a:ext cx="1752600" cy="276999"/>
          </a:xfrm>
          <a:prstGeom prst="rect">
            <a:avLst/>
          </a:prstGeom>
          <a:noFill/>
        </p:spPr>
        <p:txBody>
          <a:bodyPr wrap="square" rtlCol="0">
            <a:spAutoFit/>
          </a:bodyPr>
          <a:lstStyle/>
          <a:p>
            <a:r>
              <a:rPr lang="en-US" sz="1200" dirty="0" smtClean="0"/>
              <a:t>Figure courtesy of OTT</a:t>
            </a:r>
            <a:endParaRPr lang="en-US" sz="12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Grp="1" noChangeArrowheads="1"/>
          </p:cNvSpPr>
          <p:nvPr>
            <p:ph type="title"/>
          </p:nvPr>
        </p:nvSpPr>
        <p:spPr/>
        <p:txBody>
          <a:bodyPr/>
          <a:lstStyle/>
          <a:p>
            <a:r>
              <a:rPr lang="en-US" b="1" dirty="0" smtClean="0"/>
              <a:t>Questions?</a:t>
            </a:r>
          </a:p>
        </p:txBody>
      </p:sp>
      <p:pic>
        <p:nvPicPr>
          <p:cNvPr id="25603" name="Picture 6" descr="ADC_Stefans[1]"/>
          <p:cNvPicPr>
            <a:picLocks noGrp="1" noChangeAspect="1" noChangeArrowheads="1"/>
          </p:cNvPicPr>
          <p:nvPr>
            <p:ph sz="half" idx="1"/>
          </p:nvPr>
        </p:nvPicPr>
        <p:blipFill>
          <a:blip r:embed="rId3" cstate="print"/>
          <a:srcRect/>
          <a:stretch>
            <a:fillRect/>
          </a:stretch>
        </p:blipFill>
        <p:spPr>
          <a:xfrm>
            <a:off x="457200" y="1600200"/>
            <a:ext cx="3739706" cy="4267200"/>
          </a:xfrm>
          <a:ln w="12700">
            <a:solidFill>
              <a:schemeClr val="tx1"/>
            </a:solidFill>
          </a:ln>
        </p:spPr>
      </p:pic>
      <p:pic>
        <p:nvPicPr>
          <p:cNvPr id="25604" name="Picture 8" descr="P1020002"/>
          <p:cNvPicPr>
            <a:picLocks noGrp="1" noChangeAspect="1" noChangeArrowheads="1"/>
          </p:cNvPicPr>
          <p:nvPr>
            <p:ph sz="half" idx="2"/>
          </p:nvPr>
        </p:nvPicPr>
        <p:blipFill>
          <a:blip r:embed="rId4" cstate="print"/>
          <a:srcRect/>
          <a:stretch>
            <a:fillRect/>
          </a:stretch>
        </p:blipFill>
        <p:spPr>
          <a:xfrm>
            <a:off x="5334000" y="1600200"/>
            <a:ext cx="3200400" cy="4267200"/>
          </a:xfrm>
          <a:ln w="12700">
            <a:solidFill>
              <a:schemeClr val="tx1"/>
            </a:solid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en-US" sz="4000" b="1" dirty="0"/>
              <a:t>System Components</a:t>
            </a:r>
            <a:br>
              <a:rPr lang="en-US" sz="4000" b="1" dirty="0"/>
            </a:br>
            <a:endParaRPr lang="en-US" sz="4000" b="1" dirty="0"/>
          </a:p>
        </p:txBody>
      </p:sp>
      <p:pic>
        <p:nvPicPr>
          <p:cNvPr id="84995" name="Picture 3"/>
          <p:cNvPicPr>
            <a:picLocks noChangeAspect="1" noChangeArrowheads="1"/>
          </p:cNvPicPr>
          <p:nvPr/>
        </p:nvPicPr>
        <p:blipFill>
          <a:blip r:embed="rId3" cstate="print"/>
          <a:srcRect/>
          <a:stretch>
            <a:fillRect/>
          </a:stretch>
        </p:blipFill>
        <p:spPr bwMode="auto">
          <a:xfrm>
            <a:off x="228600" y="990600"/>
            <a:ext cx="8686800" cy="5269870"/>
          </a:xfrm>
          <a:prstGeom prst="rect">
            <a:avLst/>
          </a:prstGeom>
          <a:noFill/>
          <a:ln w="9525">
            <a:noFill/>
            <a:miter lim="800000"/>
            <a:headEnd/>
            <a:tailEnd/>
          </a:ln>
          <a:effectLst/>
        </p:spPr>
      </p:pic>
      <p:sp>
        <p:nvSpPr>
          <p:cNvPr id="84996" name="Rectangle 4"/>
          <p:cNvSpPr>
            <a:spLocks noChangeArrowheads="1"/>
          </p:cNvSpPr>
          <p:nvPr/>
        </p:nvSpPr>
        <p:spPr bwMode="auto">
          <a:xfrm>
            <a:off x="952500" y="6038850"/>
            <a:ext cx="184150" cy="274638"/>
          </a:xfrm>
          <a:prstGeom prst="rect">
            <a:avLst/>
          </a:prstGeom>
          <a:noFill/>
          <a:ln w="9525">
            <a:noFill/>
            <a:miter lim="800000"/>
            <a:headEnd/>
            <a:tailEnd/>
          </a:ln>
          <a:effectLst/>
        </p:spPr>
        <p:txBody>
          <a:bodyPr wrap="none">
            <a:spAutoFit/>
          </a:bodyPr>
          <a:lstStyle/>
          <a:p>
            <a:pPr>
              <a:spcBef>
                <a:spcPct val="30000"/>
              </a:spcBef>
            </a:pPr>
            <a:endParaRPr lang="en-US" sz="1200"/>
          </a:p>
        </p:txBody>
      </p:sp>
      <p:sp>
        <p:nvSpPr>
          <p:cNvPr id="5" name="TextBox 4"/>
          <p:cNvSpPr txBox="1"/>
          <p:nvPr/>
        </p:nvSpPr>
        <p:spPr>
          <a:xfrm>
            <a:off x="228600" y="6324600"/>
            <a:ext cx="8610600" cy="369332"/>
          </a:xfrm>
          <a:prstGeom prst="rect">
            <a:avLst/>
          </a:prstGeom>
          <a:noFill/>
        </p:spPr>
        <p:txBody>
          <a:bodyPr wrap="square" rtlCol="0">
            <a:spAutoFit/>
          </a:bodyPr>
          <a:lstStyle/>
          <a:p>
            <a:r>
              <a:rPr lang="en-US" b="1" dirty="0" smtClean="0"/>
              <a:t>Figure courtesy of OTT</a:t>
            </a:r>
            <a:endParaRPr lang="en-US"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en-US" sz="4000" b="1" dirty="0" smtClean="0"/>
              <a:t>Handheld Display</a:t>
            </a:r>
            <a:r>
              <a:rPr lang="en-US" sz="4000" b="1" dirty="0"/>
              <a:t/>
            </a:r>
            <a:br>
              <a:rPr lang="en-US" sz="4000" b="1" dirty="0"/>
            </a:br>
            <a:endParaRPr lang="en-US" sz="4000" b="1" dirty="0"/>
          </a:p>
        </p:txBody>
      </p:sp>
      <p:pic>
        <p:nvPicPr>
          <p:cNvPr id="88070" name="Picture 6"/>
          <p:cNvPicPr>
            <a:picLocks noGrp="1" noChangeAspect="1" noChangeArrowheads="1"/>
          </p:cNvPicPr>
          <p:nvPr>
            <p:ph sz="half" idx="1"/>
          </p:nvPr>
        </p:nvPicPr>
        <p:blipFill>
          <a:blip r:embed="rId3" cstate="print"/>
          <a:srcRect/>
          <a:stretch>
            <a:fillRect/>
          </a:stretch>
        </p:blipFill>
        <p:spPr>
          <a:xfrm>
            <a:off x="180975" y="1152525"/>
            <a:ext cx="2093913" cy="4678363"/>
          </a:xfrm>
          <a:noFill/>
          <a:ln/>
        </p:spPr>
      </p:pic>
      <p:pic>
        <p:nvPicPr>
          <p:cNvPr id="45058" name="Picture 2" descr="G:\ADC\ADC_Info\ADC Handheld.png"/>
          <p:cNvPicPr>
            <a:picLocks noChangeAspect="1" noChangeArrowheads="1"/>
          </p:cNvPicPr>
          <p:nvPr/>
        </p:nvPicPr>
        <p:blipFill>
          <a:blip r:embed="rId4" cstate="print"/>
          <a:srcRect/>
          <a:stretch>
            <a:fillRect/>
          </a:stretch>
        </p:blipFill>
        <p:spPr bwMode="auto">
          <a:xfrm>
            <a:off x="2514600" y="1143000"/>
            <a:ext cx="6460775" cy="4648200"/>
          </a:xfrm>
          <a:prstGeom prst="rect">
            <a:avLst/>
          </a:prstGeom>
          <a:noFill/>
        </p:spPr>
      </p:pic>
      <p:sp>
        <p:nvSpPr>
          <p:cNvPr id="5" name="TextBox 4"/>
          <p:cNvSpPr txBox="1"/>
          <p:nvPr/>
        </p:nvSpPr>
        <p:spPr>
          <a:xfrm>
            <a:off x="228600" y="6096000"/>
            <a:ext cx="8458200" cy="276999"/>
          </a:xfrm>
          <a:prstGeom prst="rect">
            <a:avLst/>
          </a:prstGeom>
          <a:noFill/>
        </p:spPr>
        <p:txBody>
          <a:bodyPr wrap="square" rtlCol="0">
            <a:spAutoFit/>
          </a:bodyPr>
          <a:lstStyle/>
          <a:p>
            <a:r>
              <a:rPr lang="en-US" sz="1200" dirty="0" smtClean="0"/>
              <a:t>Figure courtesy of OTT</a:t>
            </a:r>
            <a:endParaRPr lang="en-US" sz="12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en-US" sz="4000" dirty="0" smtClean="0"/>
              <a:t>Handheld Display Operation</a:t>
            </a:r>
            <a:r>
              <a:rPr lang="en-US" sz="4000" dirty="0"/>
              <a:t/>
            </a:r>
            <a:br>
              <a:rPr lang="en-US" sz="4000" dirty="0"/>
            </a:br>
            <a:endParaRPr lang="en-US" sz="4000" dirty="0"/>
          </a:p>
        </p:txBody>
      </p:sp>
      <p:pic>
        <p:nvPicPr>
          <p:cNvPr id="88070" name="Picture 6"/>
          <p:cNvPicPr>
            <a:picLocks noGrp="1" noChangeAspect="1" noChangeArrowheads="1"/>
          </p:cNvPicPr>
          <p:nvPr>
            <p:ph sz="half" idx="1"/>
          </p:nvPr>
        </p:nvPicPr>
        <p:blipFill>
          <a:blip r:embed="rId3" cstate="print"/>
          <a:srcRect/>
          <a:stretch>
            <a:fillRect/>
          </a:stretch>
        </p:blipFill>
        <p:spPr>
          <a:xfrm>
            <a:off x="180975" y="1152525"/>
            <a:ext cx="2093913" cy="4678363"/>
          </a:xfrm>
          <a:noFill/>
          <a:ln/>
        </p:spPr>
      </p:pic>
      <p:pic>
        <p:nvPicPr>
          <p:cNvPr id="88071" name="Picture 7"/>
          <p:cNvPicPr>
            <a:picLocks noChangeAspect="1" noChangeArrowheads="1"/>
          </p:cNvPicPr>
          <p:nvPr/>
        </p:nvPicPr>
        <p:blipFill>
          <a:blip r:embed="rId4" cstate="print"/>
          <a:srcRect/>
          <a:stretch>
            <a:fillRect/>
          </a:stretch>
        </p:blipFill>
        <p:spPr bwMode="auto">
          <a:xfrm>
            <a:off x="2487613" y="2266950"/>
            <a:ext cx="6656387" cy="2647950"/>
          </a:xfrm>
          <a:prstGeom prst="rect">
            <a:avLst/>
          </a:prstGeom>
          <a:noFill/>
          <a:ln w="9525">
            <a:noFill/>
            <a:miter lim="800000"/>
            <a:headEnd/>
            <a:tailEnd/>
          </a:ln>
          <a:effectLst/>
        </p:spPr>
      </p:pic>
      <p:sp>
        <p:nvSpPr>
          <p:cNvPr id="5" name="TextBox 4"/>
          <p:cNvSpPr txBox="1"/>
          <p:nvPr/>
        </p:nvSpPr>
        <p:spPr>
          <a:xfrm>
            <a:off x="228600" y="6019800"/>
            <a:ext cx="3429000" cy="276999"/>
          </a:xfrm>
          <a:prstGeom prst="rect">
            <a:avLst/>
          </a:prstGeom>
          <a:noFill/>
        </p:spPr>
        <p:txBody>
          <a:bodyPr wrap="square" rtlCol="0">
            <a:spAutoFit/>
          </a:bodyPr>
          <a:lstStyle/>
          <a:p>
            <a:r>
              <a:rPr lang="en-US" sz="1200" dirty="0" smtClean="0"/>
              <a:t>Figure courtesy of OTT</a:t>
            </a:r>
            <a:endParaRPr lang="en-US" sz="12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n-US" sz="4000" b="1" dirty="0"/>
              <a:t>Display Screen</a:t>
            </a:r>
            <a:br>
              <a:rPr lang="en-US" sz="4000" b="1" dirty="0"/>
            </a:br>
            <a:endParaRPr lang="en-US" sz="4000" b="1" dirty="0"/>
          </a:p>
        </p:txBody>
      </p:sp>
      <p:pic>
        <p:nvPicPr>
          <p:cNvPr id="83974" name="Picture 6"/>
          <p:cNvPicPr>
            <a:picLocks noChangeAspect="1" noChangeArrowheads="1"/>
          </p:cNvPicPr>
          <p:nvPr/>
        </p:nvPicPr>
        <p:blipFill>
          <a:blip r:embed="rId3" cstate="print"/>
          <a:srcRect/>
          <a:stretch>
            <a:fillRect/>
          </a:stretch>
        </p:blipFill>
        <p:spPr bwMode="auto">
          <a:xfrm>
            <a:off x="776288" y="1023938"/>
            <a:ext cx="7581900" cy="5148262"/>
          </a:xfrm>
          <a:prstGeom prst="rect">
            <a:avLst/>
          </a:prstGeom>
          <a:noFill/>
          <a:ln w="9525">
            <a:noFill/>
            <a:miter lim="800000"/>
            <a:headEnd/>
            <a:tailEnd/>
          </a:ln>
          <a:effectLst/>
        </p:spPr>
      </p:pic>
      <p:sp>
        <p:nvSpPr>
          <p:cNvPr id="4" name="TextBox 3"/>
          <p:cNvSpPr txBox="1"/>
          <p:nvPr/>
        </p:nvSpPr>
        <p:spPr>
          <a:xfrm>
            <a:off x="762000" y="6324600"/>
            <a:ext cx="7924800" cy="276999"/>
          </a:xfrm>
          <a:prstGeom prst="rect">
            <a:avLst/>
          </a:prstGeom>
          <a:noFill/>
        </p:spPr>
        <p:txBody>
          <a:bodyPr wrap="square" rtlCol="0">
            <a:spAutoFit/>
          </a:bodyPr>
          <a:lstStyle/>
          <a:p>
            <a:r>
              <a:rPr lang="en-US" sz="1200" dirty="0" smtClean="0"/>
              <a:t>Figure courtesy of OTT</a:t>
            </a:r>
            <a:endParaRPr lang="en-US" sz="12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p:nvPr>
        </p:nvSpPr>
        <p:spPr/>
        <p:txBody>
          <a:bodyPr/>
          <a:lstStyle/>
          <a:p>
            <a:pPr eaLnBrk="1" hangingPunct="1"/>
            <a:r>
              <a:rPr lang="en-US" sz="4000" b="1" dirty="0" smtClean="0"/>
              <a:t>Location of Sample Volume</a:t>
            </a:r>
          </a:p>
        </p:txBody>
      </p:sp>
      <p:pic>
        <p:nvPicPr>
          <p:cNvPr id="7171" name="Picture 7"/>
          <p:cNvPicPr>
            <a:picLocks noGrp="1" noChangeAspect="1" noChangeArrowheads="1"/>
          </p:cNvPicPr>
          <p:nvPr>
            <p:ph sz="half" idx="1"/>
          </p:nvPr>
        </p:nvPicPr>
        <p:blipFill>
          <a:blip r:embed="rId3" cstate="print"/>
          <a:srcRect/>
          <a:stretch>
            <a:fillRect/>
          </a:stretch>
        </p:blipFill>
        <p:spPr>
          <a:xfrm>
            <a:off x="609600" y="1600200"/>
            <a:ext cx="1997075" cy="4525963"/>
          </a:xfrm>
          <a:noFill/>
          <a:ln w="12700">
            <a:solidFill>
              <a:schemeClr val="tx1"/>
            </a:solidFill>
          </a:ln>
        </p:spPr>
      </p:pic>
      <p:pic>
        <p:nvPicPr>
          <p:cNvPr id="7172" name="Picture 8"/>
          <p:cNvPicPr>
            <a:picLocks noGrp="1" noChangeAspect="1" noChangeArrowheads="1"/>
          </p:cNvPicPr>
          <p:nvPr>
            <p:ph sz="half" idx="2"/>
          </p:nvPr>
        </p:nvPicPr>
        <p:blipFill>
          <a:blip r:embed="rId4" cstate="print"/>
          <a:srcRect/>
          <a:stretch>
            <a:fillRect/>
          </a:stretch>
        </p:blipFill>
        <p:spPr>
          <a:xfrm>
            <a:off x="4343400" y="1905000"/>
            <a:ext cx="4038600" cy="3924300"/>
          </a:xfrm>
          <a:noFill/>
          <a:ln w="12700">
            <a:solidFill>
              <a:schemeClr val="tx1"/>
            </a:solidFill>
          </a:ln>
        </p:spPr>
      </p:pic>
      <p:sp>
        <p:nvSpPr>
          <p:cNvPr id="7173" name="TextBox 4"/>
          <p:cNvSpPr txBox="1">
            <a:spLocks noChangeArrowheads="1"/>
          </p:cNvSpPr>
          <p:nvPr/>
        </p:nvSpPr>
        <p:spPr bwMode="auto">
          <a:xfrm>
            <a:off x="1143000" y="6248400"/>
            <a:ext cx="853119" cy="461665"/>
          </a:xfrm>
          <a:prstGeom prst="rect">
            <a:avLst/>
          </a:prstGeom>
          <a:noFill/>
          <a:ln w="9525">
            <a:noFill/>
            <a:miter lim="800000"/>
            <a:headEnd/>
            <a:tailEnd/>
          </a:ln>
        </p:spPr>
        <p:txBody>
          <a:bodyPr wrap="none">
            <a:spAutoFit/>
          </a:bodyPr>
          <a:lstStyle/>
          <a:p>
            <a:r>
              <a:rPr lang="en-US" sz="2400" b="1" dirty="0"/>
              <a:t>ADC</a:t>
            </a:r>
          </a:p>
        </p:txBody>
      </p:sp>
      <p:sp>
        <p:nvSpPr>
          <p:cNvPr id="7174" name="TextBox 5"/>
          <p:cNvSpPr txBox="1">
            <a:spLocks noChangeArrowheads="1"/>
          </p:cNvSpPr>
          <p:nvPr/>
        </p:nvSpPr>
        <p:spPr bwMode="auto">
          <a:xfrm>
            <a:off x="6019800" y="5943600"/>
            <a:ext cx="835485" cy="461665"/>
          </a:xfrm>
          <a:prstGeom prst="rect">
            <a:avLst/>
          </a:prstGeom>
          <a:noFill/>
          <a:ln w="9525">
            <a:noFill/>
            <a:miter lim="800000"/>
            <a:headEnd/>
            <a:tailEnd/>
          </a:ln>
        </p:spPr>
        <p:txBody>
          <a:bodyPr wrap="none">
            <a:spAutoFit/>
          </a:bodyPr>
          <a:lstStyle/>
          <a:p>
            <a:r>
              <a:rPr lang="en-US" sz="2400" b="1" dirty="0"/>
              <a:t>ADV</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anim calcmode="lin" valueType="num">
                                      <p:cBhvr additive="base">
                                        <p:cTn id="7" dur="500" fill="hold"/>
                                        <p:tgtEl>
                                          <p:spTgt spid="7172"/>
                                        </p:tgtEl>
                                        <p:attrNameLst>
                                          <p:attrName>ppt_x</p:attrName>
                                        </p:attrNameLst>
                                      </p:cBhvr>
                                      <p:tavLst>
                                        <p:tav tm="0">
                                          <p:val>
                                            <p:strVal val="#ppt_x"/>
                                          </p:val>
                                        </p:tav>
                                        <p:tav tm="100000">
                                          <p:val>
                                            <p:strVal val="#ppt_x"/>
                                          </p:val>
                                        </p:tav>
                                      </p:tavLst>
                                    </p:anim>
                                    <p:anim calcmode="lin" valueType="num">
                                      <p:cBhvr additive="base">
                                        <p:cTn id="8" dur="500" fill="hold"/>
                                        <p:tgtEl>
                                          <p:spTgt spid="7172"/>
                                        </p:tgtEl>
                                        <p:attrNameLst>
                                          <p:attrName>ppt_y</p:attrName>
                                        </p:attrNameLst>
                                      </p:cBhvr>
                                      <p:tavLst>
                                        <p:tav tm="0">
                                          <p:val>
                                            <p:strVal val="1+#ppt_h/2"/>
                                          </p:val>
                                        </p:tav>
                                        <p:tav tm="100000">
                                          <p:val>
                                            <p:strVal val="#ppt_y"/>
                                          </p:val>
                                        </p:tav>
                                      </p:tavLst>
                                    </p:anim>
                                  </p:childTnLst>
                                </p:cTn>
                              </p:par>
                              <p:par>
                                <p:cTn id="9" presetID="8" presetClass="emph" presetSubtype="0" fill="hold" nodeType="withEffect">
                                  <p:stCondLst>
                                    <p:cond delay="0"/>
                                  </p:stCondLst>
                                  <p:childTnLst>
                                    <p:animRot by="21600000">
                                      <p:cBhvr>
                                        <p:cTn id="10" dur="1000" fill="hold"/>
                                        <p:tgtEl>
                                          <p:spTgt spid="717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7171"/>
                                        </p:tgtEl>
                                        <p:attrNameLst>
                                          <p:attrName>style.visibility</p:attrName>
                                        </p:attrNameLst>
                                      </p:cBhvr>
                                      <p:to>
                                        <p:strVal val="visible"/>
                                      </p:to>
                                    </p:set>
                                    <p:anim calcmode="lin" valueType="num">
                                      <p:cBhvr additive="base">
                                        <p:cTn id="15" dur="500" fill="hold"/>
                                        <p:tgtEl>
                                          <p:spTgt spid="7171"/>
                                        </p:tgtEl>
                                        <p:attrNameLst>
                                          <p:attrName>ppt_x</p:attrName>
                                        </p:attrNameLst>
                                      </p:cBhvr>
                                      <p:tavLst>
                                        <p:tav tm="0">
                                          <p:val>
                                            <p:strVal val="#ppt_x"/>
                                          </p:val>
                                        </p:tav>
                                        <p:tav tm="100000">
                                          <p:val>
                                            <p:strVal val="#ppt_x"/>
                                          </p:val>
                                        </p:tav>
                                      </p:tavLst>
                                    </p:anim>
                                    <p:anim calcmode="lin" valueType="num">
                                      <p:cBhvr additive="base">
                                        <p:cTn id="16" dur="500" fill="hold"/>
                                        <p:tgtEl>
                                          <p:spTgt spid="7171"/>
                                        </p:tgtEl>
                                        <p:attrNameLst>
                                          <p:attrName>ppt_y</p:attrName>
                                        </p:attrNameLst>
                                      </p:cBhvr>
                                      <p:tavLst>
                                        <p:tav tm="0">
                                          <p:val>
                                            <p:strVal val="1+#ppt_h/2"/>
                                          </p:val>
                                        </p:tav>
                                        <p:tav tm="100000">
                                          <p:val>
                                            <p:strVal val="#ppt_y"/>
                                          </p:val>
                                        </p:tav>
                                      </p:tavLst>
                                    </p:anim>
                                  </p:childTnLst>
                                </p:cTn>
                              </p:par>
                              <p:par>
                                <p:cTn id="17" presetID="6" presetClass="emph" presetSubtype="0" fill="hold" nodeType="withEffect">
                                  <p:stCondLst>
                                    <p:cond delay="0"/>
                                  </p:stCondLst>
                                  <p:childTnLst>
                                    <p:animScale>
                                      <p:cBhvr>
                                        <p:cTn id="18" dur="2000" fill="hold"/>
                                        <p:tgtEl>
                                          <p:spTgt spid="717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23" name="Rectangle 15"/>
          <p:cNvSpPr>
            <a:spLocks noGrp="1" noChangeArrowheads="1"/>
          </p:cNvSpPr>
          <p:nvPr>
            <p:ph type="title"/>
          </p:nvPr>
        </p:nvSpPr>
        <p:spPr/>
        <p:txBody>
          <a:bodyPr/>
          <a:lstStyle/>
          <a:p>
            <a:r>
              <a:rPr lang="en-US" sz="4000" b="1" dirty="0"/>
              <a:t>Measuring Principle</a:t>
            </a:r>
            <a:br>
              <a:rPr lang="en-US" sz="4000" b="1" dirty="0"/>
            </a:br>
            <a:endParaRPr lang="en-US" sz="4000" b="1" dirty="0"/>
          </a:p>
        </p:txBody>
      </p:sp>
      <p:sp>
        <p:nvSpPr>
          <p:cNvPr id="68633" name="Rectangle 25"/>
          <p:cNvSpPr>
            <a:spLocks noChangeArrowheads="1"/>
          </p:cNvSpPr>
          <p:nvPr/>
        </p:nvSpPr>
        <p:spPr bwMode="auto">
          <a:xfrm>
            <a:off x="4391025" y="1619250"/>
            <a:ext cx="4752975" cy="4383088"/>
          </a:xfrm>
          <a:prstGeom prst="rect">
            <a:avLst/>
          </a:prstGeom>
          <a:noFill/>
          <a:ln w="9525">
            <a:noFill/>
            <a:miter lim="800000"/>
            <a:headEnd/>
            <a:tailEnd/>
          </a:ln>
          <a:effectLst/>
        </p:spPr>
        <p:txBody>
          <a:bodyPr/>
          <a:lstStyle/>
          <a:p>
            <a:pPr marL="342900" indent="-342900">
              <a:spcBef>
                <a:spcPct val="20000"/>
              </a:spcBef>
              <a:buFont typeface="Wingdings" pitchFamily="2" charset="2"/>
              <a:buChar char="§"/>
            </a:pPr>
            <a:r>
              <a:rPr lang="en-US" sz="2400" dirty="0"/>
              <a:t>Two 6 MHz acoustic transducers</a:t>
            </a:r>
          </a:p>
          <a:p>
            <a:pPr marL="342900" indent="-342900">
              <a:spcBef>
                <a:spcPct val="20000"/>
              </a:spcBef>
              <a:buFont typeface="Wingdings" pitchFamily="2" charset="2"/>
              <a:buChar char="§"/>
            </a:pPr>
            <a:r>
              <a:rPr lang="en-US" sz="2400" dirty="0"/>
              <a:t>Large sample volume located in front of sensor</a:t>
            </a:r>
          </a:p>
          <a:p>
            <a:pPr marL="742950" lvl="1" indent="-285750">
              <a:spcBef>
                <a:spcPct val="20000"/>
              </a:spcBef>
              <a:buFontTx/>
              <a:buChar char="–"/>
            </a:pPr>
            <a:r>
              <a:rPr lang="en-US" dirty="0"/>
              <a:t>Large sample volume reduces potential signal-to- noise (SNR) </a:t>
            </a:r>
            <a:r>
              <a:rPr lang="en-US" dirty="0" smtClean="0"/>
              <a:t>issues, reduces error with flow angles</a:t>
            </a:r>
            <a:endParaRPr lang="en-US" dirty="0"/>
          </a:p>
          <a:p>
            <a:pPr marL="342900" indent="-342900">
              <a:spcBef>
                <a:spcPct val="20000"/>
              </a:spcBef>
              <a:buFont typeface="Wingdings" pitchFamily="2" charset="2"/>
              <a:buChar char="§"/>
            </a:pPr>
            <a:r>
              <a:rPr lang="en-US" sz="2400" dirty="0"/>
              <a:t>Two sample volumes</a:t>
            </a:r>
          </a:p>
          <a:p>
            <a:pPr marL="742950" lvl="1" indent="-285750">
              <a:spcBef>
                <a:spcPct val="20000"/>
              </a:spcBef>
              <a:buFontTx/>
              <a:buChar char="–"/>
            </a:pPr>
            <a:r>
              <a:rPr lang="en-US" dirty="0"/>
              <a:t>Improves data precision</a:t>
            </a:r>
          </a:p>
          <a:p>
            <a:pPr marL="742950" lvl="1" indent="-285750">
              <a:spcBef>
                <a:spcPct val="20000"/>
              </a:spcBef>
              <a:buFontTx/>
              <a:buChar char="–"/>
            </a:pPr>
            <a:r>
              <a:rPr lang="en-US" dirty="0"/>
              <a:t>Internal cross correlation calculation verifies measurement accuracy and identifies potential boundary issues</a:t>
            </a:r>
          </a:p>
          <a:p>
            <a:pPr marL="342900" indent="-342900">
              <a:spcBef>
                <a:spcPct val="20000"/>
              </a:spcBef>
              <a:buFont typeface="Wingdings" pitchFamily="2" charset="2"/>
              <a:buChar char="§"/>
            </a:pPr>
            <a:endParaRPr lang="en-US" sz="2400" dirty="0">
              <a:solidFill>
                <a:srgbClr val="5F5F5F"/>
              </a:solidFill>
            </a:endParaRPr>
          </a:p>
          <a:p>
            <a:pPr marL="342900" indent="-342900">
              <a:spcBef>
                <a:spcPct val="20000"/>
              </a:spcBef>
              <a:buFont typeface="Wingdings" pitchFamily="2" charset="2"/>
              <a:buChar char="§"/>
            </a:pPr>
            <a:endParaRPr lang="en-US" sz="2400" dirty="0">
              <a:solidFill>
                <a:srgbClr val="5F5F5F"/>
              </a:solidFill>
            </a:endParaRPr>
          </a:p>
        </p:txBody>
      </p:sp>
      <p:grpSp>
        <p:nvGrpSpPr>
          <p:cNvPr id="2" name="Group 33"/>
          <p:cNvGrpSpPr>
            <a:grpSpLocks/>
          </p:cNvGrpSpPr>
          <p:nvPr/>
        </p:nvGrpSpPr>
        <p:grpSpPr bwMode="auto">
          <a:xfrm>
            <a:off x="93663" y="2043113"/>
            <a:ext cx="4319587" cy="3352800"/>
            <a:chOff x="155" y="1293"/>
            <a:chExt cx="2721" cy="2112"/>
          </a:xfrm>
        </p:grpSpPr>
        <p:pic>
          <p:nvPicPr>
            <p:cNvPr id="68634" name="Picture 26"/>
            <p:cNvPicPr>
              <a:picLocks noChangeAspect="1" noChangeArrowheads="1"/>
            </p:cNvPicPr>
            <p:nvPr/>
          </p:nvPicPr>
          <p:blipFill>
            <a:blip r:embed="rId3" cstate="print"/>
            <a:srcRect/>
            <a:stretch>
              <a:fillRect/>
            </a:stretch>
          </p:blipFill>
          <p:spPr bwMode="auto">
            <a:xfrm>
              <a:off x="155" y="1293"/>
              <a:ext cx="2721" cy="2112"/>
            </a:xfrm>
            <a:prstGeom prst="rect">
              <a:avLst/>
            </a:prstGeom>
            <a:noFill/>
            <a:ln w="9525">
              <a:noFill/>
              <a:miter lim="800000"/>
              <a:headEnd/>
              <a:tailEnd/>
            </a:ln>
            <a:effectLst/>
          </p:spPr>
        </p:pic>
        <p:sp>
          <p:nvSpPr>
            <p:cNvPr id="68635" name="Text Box 27"/>
            <p:cNvSpPr txBox="1">
              <a:spLocks noChangeArrowheads="1"/>
            </p:cNvSpPr>
            <p:nvPr/>
          </p:nvSpPr>
          <p:spPr bwMode="auto">
            <a:xfrm>
              <a:off x="966" y="1464"/>
              <a:ext cx="240" cy="144"/>
            </a:xfrm>
            <a:prstGeom prst="rect">
              <a:avLst/>
            </a:prstGeom>
            <a:solidFill>
              <a:srgbClr val="C0C0C0"/>
            </a:solidFill>
            <a:ln w="9525">
              <a:noFill/>
              <a:miter lim="800000"/>
              <a:headEnd/>
              <a:tailEnd/>
            </a:ln>
            <a:effectLst/>
          </p:spPr>
          <p:txBody>
            <a:bodyPr>
              <a:spAutoFit/>
            </a:bodyPr>
            <a:lstStyle/>
            <a:p>
              <a:pPr>
                <a:spcBef>
                  <a:spcPct val="50000"/>
                </a:spcBef>
              </a:pPr>
              <a:r>
                <a:rPr lang="en-US" sz="900" b="1"/>
                <a:t>4 in</a:t>
              </a:r>
            </a:p>
          </p:txBody>
        </p:sp>
        <p:sp>
          <p:nvSpPr>
            <p:cNvPr id="68636" name="Text Box 28"/>
            <p:cNvSpPr txBox="1">
              <a:spLocks noChangeArrowheads="1"/>
            </p:cNvSpPr>
            <p:nvPr/>
          </p:nvSpPr>
          <p:spPr bwMode="auto">
            <a:xfrm>
              <a:off x="1720" y="1468"/>
              <a:ext cx="258" cy="144"/>
            </a:xfrm>
            <a:prstGeom prst="rect">
              <a:avLst/>
            </a:prstGeom>
            <a:solidFill>
              <a:srgbClr val="C0C0C0"/>
            </a:solidFill>
            <a:ln w="9525">
              <a:noFill/>
              <a:miter lim="800000"/>
              <a:headEnd/>
              <a:tailEnd/>
            </a:ln>
            <a:effectLst/>
          </p:spPr>
          <p:txBody>
            <a:bodyPr>
              <a:spAutoFit/>
            </a:bodyPr>
            <a:lstStyle/>
            <a:p>
              <a:pPr>
                <a:spcBef>
                  <a:spcPct val="50000"/>
                </a:spcBef>
              </a:pPr>
              <a:r>
                <a:rPr lang="en-US" sz="900" b="1"/>
                <a:t>2 in</a:t>
              </a:r>
            </a:p>
          </p:txBody>
        </p:sp>
        <p:sp>
          <p:nvSpPr>
            <p:cNvPr id="68637" name="Text Box 29"/>
            <p:cNvSpPr txBox="1">
              <a:spLocks noChangeArrowheads="1"/>
            </p:cNvSpPr>
            <p:nvPr/>
          </p:nvSpPr>
          <p:spPr bwMode="auto">
            <a:xfrm>
              <a:off x="192" y="3234"/>
              <a:ext cx="594" cy="154"/>
            </a:xfrm>
            <a:prstGeom prst="rect">
              <a:avLst/>
            </a:prstGeom>
            <a:solidFill>
              <a:schemeClr val="bg1"/>
            </a:solidFill>
            <a:ln w="9525">
              <a:noFill/>
              <a:miter lim="800000"/>
              <a:headEnd/>
              <a:tailEnd/>
            </a:ln>
            <a:effectLst/>
          </p:spPr>
          <p:txBody>
            <a:bodyPr>
              <a:spAutoFit/>
            </a:bodyPr>
            <a:lstStyle/>
            <a:p>
              <a:pPr>
                <a:spcBef>
                  <a:spcPct val="50000"/>
                </a:spcBef>
              </a:pPr>
              <a:r>
                <a:rPr lang="en-US" sz="1000" b="1"/>
                <a:t>Sensor head</a:t>
              </a:r>
            </a:p>
          </p:txBody>
        </p:sp>
        <p:sp>
          <p:nvSpPr>
            <p:cNvPr id="68638" name="Text Box 30"/>
            <p:cNvSpPr txBox="1">
              <a:spLocks noChangeArrowheads="1"/>
            </p:cNvSpPr>
            <p:nvPr/>
          </p:nvSpPr>
          <p:spPr bwMode="auto">
            <a:xfrm>
              <a:off x="1528" y="3226"/>
              <a:ext cx="792" cy="154"/>
            </a:xfrm>
            <a:prstGeom prst="rect">
              <a:avLst/>
            </a:prstGeom>
            <a:solidFill>
              <a:schemeClr val="bg1"/>
            </a:solidFill>
            <a:ln w="9525">
              <a:noFill/>
              <a:miter lim="800000"/>
              <a:headEnd/>
              <a:tailEnd/>
            </a:ln>
            <a:effectLst/>
          </p:spPr>
          <p:txBody>
            <a:bodyPr>
              <a:spAutoFit/>
            </a:bodyPr>
            <a:lstStyle/>
            <a:p>
              <a:pPr>
                <a:spcBef>
                  <a:spcPct val="50000"/>
                </a:spcBef>
              </a:pPr>
              <a:r>
                <a:rPr lang="en-US" sz="1000" b="1"/>
                <a:t>Sample volume 2</a:t>
              </a:r>
            </a:p>
          </p:txBody>
        </p:sp>
        <p:sp>
          <p:nvSpPr>
            <p:cNvPr id="68639" name="Text Box 31"/>
            <p:cNvSpPr txBox="1">
              <a:spLocks noChangeArrowheads="1"/>
            </p:cNvSpPr>
            <p:nvPr/>
          </p:nvSpPr>
          <p:spPr bwMode="auto">
            <a:xfrm>
              <a:off x="1532" y="1766"/>
              <a:ext cx="792" cy="154"/>
            </a:xfrm>
            <a:prstGeom prst="rect">
              <a:avLst/>
            </a:prstGeom>
            <a:solidFill>
              <a:schemeClr val="bg1"/>
            </a:solidFill>
            <a:ln w="9525">
              <a:noFill/>
              <a:miter lim="800000"/>
              <a:headEnd/>
              <a:tailEnd/>
            </a:ln>
            <a:effectLst/>
          </p:spPr>
          <p:txBody>
            <a:bodyPr>
              <a:spAutoFit/>
            </a:bodyPr>
            <a:lstStyle/>
            <a:p>
              <a:pPr>
                <a:spcBef>
                  <a:spcPct val="50000"/>
                </a:spcBef>
              </a:pPr>
              <a:r>
                <a:rPr lang="en-US" sz="1000" b="1"/>
                <a:t>Sample volume 1</a:t>
              </a:r>
            </a:p>
          </p:txBody>
        </p:sp>
        <p:sp>
          <p:nvSpPr>
            <p:cNvPr id="68640" name="Text Box 32"/>
            <p:cNvSpPr txBox="1">
              <a:spLocks noChangeArrowheads="1"/>
            </p:cNvSpPr>
            <p:nvPr/>
          </p:nvSpPr>
          <p:spPr bwMode="auto">
            <a:xfrm>
              <a:off x="2342" y="1802"/>
              <a:ext cx="324" cy="144"/>
            </a:xfrm>
            <a:prstGeom prst="rect">
              <a:avLst/>
            </a:prstGeom>
            <a:solidFill>
              <a:srgbClr val="C0C0C0"/>
            </a:solidFill>
            <a:ln w="9525">
              <a:noFill/>
              <a:miter lim="800000"/>
              <a:headEnd/>
              <a:tailEnd/>
            </a:ln>
            <a:effectLst/>
          </p:spPr>
          <p:txBody>
            <a:bodyPr>
              <a:spAutoFit/>
            </a:bodyPr>
            <a:lstStyle/>
            <a:p>
              <a:pPr>
                <a:spcBef>
                  <a:spcPct val="50000"/>
                </a:spcBef>
              </a:pPr>
              <a:r>
                <a:rPr lang="en-US" sz="900" b="1"/>
                <a:t>0.4 in</a:t>
              </a:r>
            </a:p>
          </p:txBody>
        </p:sp>
      </p:grpSp>
      <p:sp>
        <p:nvSpPr>
          <p:cNvPr id="12" name="TextBox 11"/>
          <p:cNvSpPr txBox="1"/>
          <p:nvPr/>
        </p:nvSpPr>
        <p:spPr>
          <a:xfrm>
            <a:off x="0" y="5562600"/>
            <a:ext cx="4495800" cy="276999"/>
          </a:xfrm>
          <a:prstGeom prst="rect">
            <a:avLst/>
          </a:prstGeom>
          <a:noFill/>
        </p:spPr>
        <p:txBody>
          <a:bodyPr wrap="square" rtlCol="0">
            <a:spAutoFit/>
          </a:bodyPr>
          <a:lstStyle/>
          <a:p>
            <a:r>
              <a:rPr lang="en-US" sz="1200" dirty="0" smtClean="0"/>
              <a:t>Figure courtesy of OTT</a:t>
            </a:r>
            <a:endParaRPr lang="en-U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863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300"/>
                                  </p:stCondLst>
                                  <p:childTnLst>
                                    <p:set>
                                      <p:cBhvr>
                                        <p:cTn id="9" dur="1" fill="hold">
                                          <p:stCondLst>
                                            <p:cond delay="0"/>
                                          </p:stCondLst>
                                        </p:cTn>
                                        <p:tgtEl>
                                          <p:spTgt spid="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68633">
                                            <p:txEl>
                                              <p:pRg st="1" end="1"/>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68633">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68633">
                                            <p:txEl>
                                              <p:pRg st="3" end="3"/>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68633">
                                            <p:txEl>
                                              <p:pRg st="4" end="4"/>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6863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Default Design">
      <a:majorFont>
        <a:latin typeface="Arial"/>
        <a:ea typeface=""/>
        <a:cs typeface=""/>
      </a:majorFont>
      <a:minorFont>
        <a:latin typeface="Arial"/>
        <a:ea typeface=""/>
        <a:cs typeface=""/>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3641</TotalTime>
  <Words>2325</Words>
  <Application>Microsoft Office PowerPoint</Application>
  <PresentationFormat>On-screen Show (4:3)</PresentationFormat>
  <Paragraphs>287</Paragraphs>
  <Slides>34</Slides>
  <Notes>29</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Default Design</vt:lpstr>
      <vt:lpstr>OTT ADC     Acoustic Digital Current Meter: Description of meter and Results of USGS testing</vt:lpstr>
      <vt:lpstr>Outline</vt:lpstr>
      <vt:lpstr>ADC History</vt:lpstr>
      <vt:lpstr>System Components </vt:lpstr>
      <vt:lpstr>Handheld Display </vt:lpstr>
      <vt:lpstr>Handheld Display Operation </vt:lpstr>
      <vt:lpstr>Display Screen </vt:lpstr>
      <vt:lpstr>Location of Sample Volume</vt:lpstr>
      <vt:lpstr>Measuring Principle </vt:lpstr>
      <vt:lpstr>Measuring Principle </vt:lpstr>
      <vt:lpstr>Depth Sensor</vt:lpstr>
      <vt:lpstr>QA/QC </vt:lpstr>
      <vt:lpstr>QA/QC checks</vt:lpstr>
      <vt:lpstr>Slide 14</vt:lpstr>
      <vt:lpstr>Slide 15</vt:lpstr>
      <vt:lpstr>Slide 16</vt:lpstr>
      <vt:lpstr>Qreview Software-Data Download</vt:lpstr>
      <vt:lpstr>Measurement Review </vt:lpstr>
      <vt:lpstr>Slide 19</vt:lpstr>
      <vt:lpstr>Arkansas Test Sites</vt:lpstr>
      <vt:lpstr>Vmean, Test Measurements</vt:lpstr>
      <vt:lpstr>Vmean, Test Measurements</vt:lpstr>
      <vt:lpstr>Percent Difference of Velocity Measured with ADC Relative to Velocity Measured with ADV</vt:lpstr>
      <vt:lpstr>Slide 24</vt:lpstr>
      <vt:lpstr>Slide 25</vt:lpstr>
      <vt:lpstr>Slide 26</vt:lpstr>
      <vt:lpstr>Slide 27</vt:lpstr>
      <vt:lpstr>Slide 28</vt:lpstr>
      <vt:lpstr>Slide 29</vt:lpstr>
      <vt:lpstr>Slide 30</vt:lpstr>
      <vt:lpstr>ADC Pros/Cons-prior to USGS firmware</vt:lpstr>
      <vt:lpstr>Software Enhancements </vt:lpstr>
      <vt:lpstr>New ADC QA/QC Warnings</vt:lpstr>
      <vt:lpstr>Questions?</vt:lpstr>
    </vt:vector>
  </TitlesOfParts>
  <Company>USGS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dwagner</dc:creator>
  <cp:lastModifiedBy>dwagner</cp:lastModifiedBy>
  <cp:revision>114</cp:revision>
  <dcterms:created xsi:type="dcterms:W3CDTF">2009-03-31T14:02:18Z</dcterms:created>
  <dcterms:modified xsi:type="dcterms:W3CDTF">2010-05-24T14:47:16Z</dcterms:modified>
</cp:coreProperties>
</file>