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1"/>
  </p:sldMasterIdLst>
  <p:notesMasterIdLst>
    <p:notesMasterId r:id="rId28"/>
  </p:notesMasterIdLst>
  <p:handoutMasterIdLst>
    <p:handoutMasterId r:id="rId29"/>
  </p:handoutMasterIdLst>
  <p:sldIdLst>
    <p:sldId id="671" r:id="rId2"/>
    <p:sldId id="685" r:id="rId3"/>
    <p:sldId id="690" r:id="rId4"/>
    <p:sldId id="687" r:id="rId5"/>
    <p:sldId id="681" r:id="rId6"/>
    <p:sldId id="682" r:id="rId7"/>
    <p:sldId id="680" r:id="rId8"/>
    <p:sldId id="679" r:id="rId9"/>
    <p:sldId id="653" r:id="rId10"/>
    <p:sldId id="656" r:id="rId11"/>
    <p:sldId id="686" r:id="rId12"/>
    <p:sldId id="689" r:id="rId13"/>
    <p:sldId id="691" r:id="rId14"/>
    <p:sldId id="678" r:id="rId15"/>
    <p:sldId id="672" r:id="rId16"/>
    <p:sldId id="668" r:id="rId17"/>
    <p:sldId id="663" r:id="rId18"/>
    <p:sldId id="674" r:id="rId19"/>
    <p:sldId id="669" r:id="rId20"/>
    <p:sldId id="676" r:id="rId21"/>
    <p:sldId id="684" r:id="rId22"/>
    <p:sldId id="683" r:id="rId23"/>
    <p:sldId id="665" r:id="rId24"/>
    <p:sldId id="666" r:id="rId25"/>
    <p:sldId id="659" r:id="rId26"/>
    <p:sldId id="677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A9"/>
    <a:srgbClr val="FF5050"/>
    <a:srgbClr val="CC3300"/>
    <a:srgbClr val="DDDDDD"/>
    <a:srgbClr val="FFFF99"/>
    <a:srgbClr val="C0C0C0"/>
    <a:srgbClr val="969696"/>
    <a:srgbClr val="80808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0909" autoAdjust="0"/>
  </p:normalViewPr>
  <p:slideViewPr>
    <p:cSldViewPr snapToGrid="0">
      <p:cViewPr>
        <p:scale>
          <a:sx n="90" d="100"/>
          <a:sy n="90" d="100"/>
        </p:scale>
        <p:origin x="-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26" y="-67"/>
      </p:cViewPr>
      <p:guideLst>
        <p:guide orient="horz" pos="2929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t" anchorCtr="0" compatLnSpc="1">
            <a:prstTxWarp prst="textNoShape">
              <a:avLst/>
            </a:prstTxWarp>
          </a:bodyPr>
          <a:lstStyle>
            <a:lvl1pPr algn="l" defTabSz="985838" eaLnBrk="0" hangingPunct="0">
              <a:defRPr sz="1000" b="0" i="1"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t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1000" b="0" i="1"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b" anchorCtr="0" compatLnSpc="1">
            <a:prstTxWarp prst="textNoShape">
              <a:avLst/>
            </a:prstTxWarp>
          </a:bodyPr>
          <a:lstStyle>
            <a:lvl1pPr algn="l" defTabSz="985838" eaLnBrk="0" hangingPunct="0">
              <a:defRPr sz="1000" b="0" i="1"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b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1000" b="0" i="1"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0124B21-999F-41F1-803A-3E3A31C42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t" anchorCtr="0" compatLnSpc="1">
            <a:prstTxWarp prst="textNoShape">
              <a:avLst/>
            </a:prstTxWarp>
          </a:bodyPr>
          <a:lstStyle>
            <a:lvl1pPr algn="l" defTabSz="822325" eaLnBrk="0" hangingPunct="0">
              <a:defRPr sz="1000" b="0" i="1"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t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000" b="0" i="1"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b" anchorCtr="0" compatLnSpc="1">
            <a:prstTxWarp prst="textNoShape">
              <a:avLst/>
            </a:prstTxWarp>
          </a:bodyPr>
          <a:lstStyle>
            <a:lvl1pPr algn="l" defTabSz="822325" eaLnBrk="0" hangingPunct="0">
              <a:defRPr sz="1000" b="0" i="1"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7" tIns="0" rIns="19807" bIns="0" numCol="1" anchor="b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000" b="0" i="1"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8874D93-6E4D-4C6B-92EC-DCF85ABE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4163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51165" rIns="99032" bIns="51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26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ADF21-07F2-4F20-8ED9-A3CD45B8E7C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DC3C9-76C1-47E1-94E3-D990A7C140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8413" y="728663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  <a:cs typeface="Arial" charset="0"/>
              </a:rPr>
              <a:t>Compass Calibration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After completing two complete rotations press the Stop button.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The calibration routines will calculate a calibration score and provide brief comments on the results of the calibration.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Generally the results should say “Pass”, but the Score is often less than excellent if the pitch and roll were minimal.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The calibration score has two parts: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M is the magnetic distortion which should be very low (less than 10)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Q is a calibration score which should be very high on a scale of 1-10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38097-0048-4F8D-8D67-43B96DCE41F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A084-68B5-43D7-93E5-3748568DE23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A0788-6C84-4652-AB82-A1C4EF3A971E}" type="slidenum">
              <a:rPr lang="en-US">
                <a:latin typeface="Arial" charset="0"/>
                <a:cs typeface="Arial" charset="0"/>
              </a:rPr>
              <a:pPr/>
              <a:t>25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518F5764-5E28-489D-B3FC-946FA2A9A78B}" type="slidenum">
              <a:rPr lang="en-US" sz="1300">
                <a:latin typeface="Arial" charset="0"/>
              </a:rPr>
              <a:pPr algn="r" defTabSz="966702"/>
              <a:t>25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74D93-6E4D-4C6B-92EC-DCF85ABE51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F71D2-C92E-4CD6-9AE0-A95A4AEDF63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74D93-6E4D-4C6B-92EC-DCF85ABE51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79717-32AA-4601-BBD1-10B9798587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A6320-F9C2-4EE6-AA28-787772C05B0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A084-68B5-43D7-93E5-3748568DE23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A084-68B5-43D7-93E5-3748568DE23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A084-68B5-43D7-93E5-3748568DE23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DC3C9-76C1-47E1-94E3-D990A7C140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March 2009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RiverSurveyor Live Software Training - March 2009 - For Internal Use Only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552A9842-F7F2-4BBF-BA9F-539773B0FC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943600"/>
            <a:ext cx="2590800" cy="76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Freeform 8"/>
          <p:cNvSpPr>
            <a:spLocks/>
          </p:cNvSpPr>
          <p:nvPr userDrawn="1"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359525"/>
            <a:ext cx="1681163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ADCP Compass Calibrations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OSW Policies and Best Practices Webinar</a:t>
            </a:r>
          </a:p>
          <a:p>
            <a:r>
              <a:rPr lang="en-US" dirty="0" smtClean="0"/>
              <a:t>October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Compass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Calibration errors</a:t>
            </a:r>
          </a:p>
          <a:p>
            <a:r>
              <a:rPr lang="en-US" sz="2000" dirty="0" smtClean="0"/>
              <a:t>Watch for compass issues while collecting</a:t>
            </a:r>
            <a:br>
              <a:rPr lang="en-US" sz="2000" dirty="0" smtClean="0"/>
            </a:br>
            <a:r>
              <a:rPr lang="en-US" sz="2000" dirty="0" smtClean="0"/>
              <a:t>data</a:t>
            </a:r>
          </a:p>
          <a:p>
            <a:pPr lvl="1"/>
            <a:r>
              <a:rPr lang="en-US" sz="1800" dirty="0" smtClean="0"/>
              <a:t>LC reporting heading differences warning</a:t>
            </a:r>
          </a:p>
          <a:p>
            <a:pPr lvl="1"/>
            <a:r>
              <a:rPr lang="en-US" sz="1800" dirty="0" smtClean="0"/>
              <a:t>Loop ending significantly downstream</a:t>
            </a:r>
          </a:p>
          <a:p>
            <a:pPr lvl="1"/>
            <a:r>
              <a:rPr lang="en-US" sz="1800" dirty="0" smtClean="0"/>
              <a:t>GPS – BT downstream of VTG or GGA on </a:t>
            </a:r>
            <a:r>
              <a:rPr lang="en-US" sz="1800" dirty="0" err="1" smtClean="0"/>
              <a:t>shiptrack</a:t>
            </a:r>
            <a:endParaRPr lang="en-US" sz="1800" dirty="0" smtClean="0"/>
          </a:p>
          <a:p>
            <a:pPr lvl="1"/>
            <a:r>
              <a:rPr lang="en-US" sz="1800" dirty="0" smtClean="0"/>
              <a:t>Large variations in transect Q when using </a:t>
            </a:r>
            <a:br>
              <a:rPr lang="en-US" sz="1800" dirty="0" smtClean="0"/>
            </a:br>
            <a:r>
              <a:rPr lang="en-US" sz="1800" dirty="0" smtClean="0"/>
              <a:t>GPS, not there when using BT</a:t>
            </a:r>
            <a:endParaRPr lang="en-US" sz="2000" dirty="0" smtClean="0"/>
          </a:p>
          <a:p>
            <a:r>
              <a:rPr lang="en-US" sz="2000" dirty="0" smtClean="0"/>
              <a:t>If potential compass issue spotted try recalibrating in a different location and/or change location of transects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6983" y="4595538"/>
            <a:ext cx="1750541" cy="27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1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Error in </a:t>
            </a:r>
            <a:r>
              <a:rPr lang="en-US" dirty="0" err="1" smtClean="0"/>
              <a:t>Shiptrack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appears to change direction in </a:t>
            </a:r>
            <a:r>
              <a:rPr lang="en-US" dirty="0" err="1" smtClean="0"/>
              <a:t>shiptrack</a:t>
            </a:r>
            <a:r>
              <a:rPr lang="en-US" dirty="0" smtClean="0"/>
              <a:t> (compass locking on to steel in pier) – not a calibration issue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2" y="3118883"/>
            <a:ext cx="670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7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LC Compass Warning</a:t>
            </a: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0438"/>
          <a:stretch>
            <a:fillRect/>
          </a:stretch>
        </p:blipFill>
        <p:spPr>
          <a:xfrm>
            <a:off x="438150" y="1069975"/>
            <a:ext cx="8166100" cy="5264150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5463" y="4192588"/>
            <a:ext cx="7519987" cy="11191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Ending Downstream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should not end downstream of start point (If you actually returned to start point)</a:t>
            </a:r>
          </a:p>
          <a:p>
            <a:r>
              <a:rPr lang="en-US" dirty="0" smtClean="0"/>
              <a:t>Indicates BT and or compass issues</a:t>
            </a:r>
          </a:p>
          <a:p>
            <a:r>
              <a:rPr lang="en-US" dirty="0" smtClean="0"/>
              <a:t>Can not be used to </a:t>
            </a:r>
            <a:br>
              <a:rPr lang="en-US" dirty="0" smtClean="0"/>
            </a:br>
            <a:r>
              <a:rPr lang="en-US" dirty="0" smtClean="0"/>
              <a:t>determine moving</a:t>
            </a:r>
            <a:br>
              <a:rPr lang="en-US" dirty="0" smtClean="0"/>
            </a:br>
            <a:r>
              <a:rPr lang="en-US" dirty="0" smtClean="0"/>
              <a:t>bed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36" y="2844210"/>
            <a:ext cx="3600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-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directional bias in flow direction between reciprocal transects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3475990" cy="40474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2286000"/>
            <a:ext cx="3475990" cy="40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Rio Grande Compass Calibration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48986" y="1498600"/>
            <a:ext cx="4761614" cy="4797425"/>
          </a:xfrm>
        </p:spPr>
        <p:txBody>
          <a:bodyPr/>
          <a:lstStyle/>
          <a:p>
            <a:r>
              <a:rPr lang="en-US" sz="2000" dirty="0" smtClean="0"/>
              <a:t>Designed to be completed by slowly rotating deployment 360 degrees with minimal pitch and roll (flat calibration)</a:t>
            </a:r>
          </a:p>
          <a:p>
            <a:r>
              <a:rPr lang="en-US" sz="2000" dirty="0"/>
              <a:t>Should be completed in the water or on a flat surface</a:t>
            </a:r>
          </a:p>
          <a:p>
            <a:r>
              <a:rPr lang="en-US" sz="2000" dirty="0" smtClean="0"/>
              <a:t>Good calibration should take at least 1 to 2 minutes</a:t>
            </a:r>
          </a:p>
          <a:p>
            <a:r>
              <a:rPr lang="en-US" sz="2000" dirty="0" smtClean="0"/>
              <a:t>Calibration reports total error correction applied</a:t>
            </a:r>
          </a:p>
          <a:p>
            <a:r>
              <a:rPr lang="en-US" sz="2000" dirty="0" smtClean="0"/>
              <a:t>Always end with an evaluation</a:t>
            </a:r>
          </a:p>
          <a:p>
            <a:r>
              <a:rPr lang="en-US" sz="2000" dirty="0" smtClean="0"/>
              <a:t>If total error is &gt; 1 degree repeat calibration and evaluation</a:t>
            </a:r>
          </a:p>
          <a:p>
            <a:r>
              <a:rPr lang="en-US" sz="2000" dirty="0" smtClean="0"/>
              <a:t>After several attempts document and proceed with measurement. </a:t>
            </a:r>
          </a:p>
        </p:txBody>
      </p:sp>
      <p:pic>
        <p:nvPicPr>
          <p:cNvPr id="8194" name="Picture 2" descr="C:\MyDocs\My Pictures\2009 12 02\DSC0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5" y="1690578"/>
            <a:ext cx="3461478" cy="20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35625"/>
            <a:ext cx="3723533" cy="116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058"/>
            <a:ext cx="3723532" cy="2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StreamPro with a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50114" cy="5135563"/>
          </a:xfrm>
        </p:spPr>
        <p:txBody>
          <a:bodyPr/>
          <a:lstStyle/>
          <a:p>
            <a:r>
              <a:rPr lang="en-US" sz="1800" dirty="0"/>
              <a:t>Advantages</a:t>
            </a:r>
          </a:p>
          <a:p>
            <a:pPr lvl="1"/>
            <a:r>
              <a:rPr lang="en-US" sz="1600" dirty="0"/>
              <a:t>Correct velocity directions, widths, areas, </a:t>
            </a:r>
            <a:r>
              <a:rPr lang="en-US" sz="1600" dirty="0" err="1"/>
              <a:t>etc</a:t>
            </a:r>
            <a:endParaRPr lang="en-US" sz="1600" dirty="0"/>
          </a:p>
          <a:p>
            <a:pPr lvl="1"/>
            <a:r>
              <a:rPr lang="en-US" sz="1600" dirty="0"/>
              <a:t>Better QA/QC of data (viewing)</a:t>
            </a:r>
          </a:p>
          <a:p>
            <a:pPr lvl="1"/>
            <a:r>
              <a:rPr lang="en-US" sz="1600" dirty="0"/>
              <a:t>Can correct for moving bed using Loop method (</a:t>
            </a:r>
            <a:r>
              <a:rPr lang="en-US" sz="1600" dirty="0" smtClean="0"/>
              <a:t>LC)</a:t>
            </a:r>
            <a:endParaRPr lang="en-US" sz="1600" dirty="0"/>
          </a:p>
          <a:p>
            <a:pPr lvl="1"/>
            <a:r>
              <a:rPr lang="en-US" sz="1600" dirty="0"/>
              <a:t>Potential to use GPS</a:t>
            </a:r>
          </a:p>
          <a:p>
            <a:r>
              <a:rPr lang="en-US" sz="1600" dirty="0" smtClean="0"/>
              <a:t>Compass  is in electronics </a:t>
            </a:r>
            <a:r>
              <a:rPr lang="en-US" sz="1600" dirty="0"/>
              <a:t>housing so transducer must be in known alignment</a:t>
            </a:r>
          </a:p>
          <a:p>
            <a:r>
              <a:rPr lang="en-US" sz="1600" dirty="0" smtClean="0"/>
              <a:t>Place transducer in grooves so that arrow on top point to the front of boat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2" y="4339095"/>
            <a:ext cx="7816736" cy="243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523" y="1262743"/>
            <a:ext cx="263708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MyDocs\My Pictures\SPGPSHortn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86" y="3273265"/>
            <a:ext cx="2154955" cy="21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StreamPro Single Tilt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20"/>
            <a:ext cx="4426629" cy="5263243"/>
          </a:xfrm>
        </p:spPr>
        <p:txBody>
          <a:bodyPr/>
          <a:lstStyle/>
          <a:p>
            <a:r>
              <a:rPr lang="en-US" sz="2000" dirty="0" smtClean="0"/>
              <a:t>Recommend Single tilt calibration - Pitch/Roll </a:t>
            </a:r>
            <a:r>
              <a:rPr lang="en-US" sz="2000" i="1" dirty="0" smtClean="0"/>
              <a:t>No (Simple on PDA) </a:t>
            </a:r>
          </a:p>
          <a:p>
            <a:r>
              <a:rPr lang="en-US" sz="2000" dirty="0" smtClean="0"/>
              <a:t>Using pitch and roll (advanced on PDA) not practical in field</a:t>
            </a:r>
          </a:p>
          <a:p>
            <a:r>
              <a:rPr lang="en-US" sz="2000" dirty="0" smtClean="0"/>
              <a:t>Place deployment in calm water or on flat surface</a:t>
            </a:r>
          </a:p>
          <a:p>
            <a:r>
              <a:rPr lang="en-US" sz="2000" dirty="0" smtClean="0"/>
              <a:t>Slowly </a:t>
            </a:r>
            <a:r>
              <a:rPr lang="en-US" sz="2000" dirty="0"/>
              <a:t>rotate the boat 360 </a:t>
            </a:r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12 squares that change colors as you rotate</a:t>
            </a:r>
          </a:p>
          <a:p>
            <a:r>
              <a:rPr lang="en-US" sz="2000" dirty="0"/>
              <a:t>The more Green </a:t>
            </a:r>
            <a:r>
              <a:rPr lang="en-US" sz="2000" dirty="0" smtClean="0"/>
              <a:t>= Good</a:t>
            </a:r>
            <a:endParaRPr lang="en-US" sz="2000" dirty="0"/>
          </a:p>
          <a:p>
            <a:r>
              <a:rPr lang="en-US" sz="2000" dirty="0"/>
              <a:t>Go slower if they are yellow or </a:t>
            </a:r>
            <a:r>
              <a:rPr lang="en-US" sz="2000" dirty="0" smtClean="0"/>
              <a:t>red</a:t>
            </a:r>
          </a:p>
          <a:p>
            <a:r>
              <a:rPr lang="en-US" sz="2000" dirty="0" smtClean="0"/>
              <a:t>Evaluation immediately after calibration</a:t>
            </a:r>
            <a:endParaRPr lang="en-US" sz="2000" dirty="0"/>
          </a:p>
          <a:p>
            <a:endParaRPr lang="en-US" sz="20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829" y="1167720"/>
            <a:ext cx="4169159" cy="41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MyDocs\My Pictures\Portland 2010 Class photos\IMG_8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42" y="4737649"/>
            <a:ext cx="1334846" cy="11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83829" y="5289094"/>
            <a:ext cx="2821925" cy="15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defRPr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defRPr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defRPr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defRPr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defRPr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1200" dirty="0" smtClean="0">
                <a:effectLst/>
              </a:rPr>
              <a:t>Green </a:t>
            </a:r>
            <a:r>
              <a:rPr lang="en-US" sz="1200" dirty="0">
                <a:effectLst/>
              </a:rPr>
              <a:t>– </a:t>
            </a:r>
            <a:r>
              <a:rPr lang="en-US" sz="1200" dirty="0" smtClean="0">
                <a:effectLst/>
              </a:rPr>
              <a:t>Good</a:t>
            </a:r>
          </a:p>
          <a:p>
            <a:r>
              <a:rPr lang="en-US" sz="1200" dirty="0" smtClean="0">
                <a:effectLst/>
              </a:rPr>
              <a:t>Light </a:t>
            </a:r>
            <a:r>
              <a:rPr lang="en-US" sz="1200" dirty="0">
                <a:effectLst/>
              </a:rPr>
              <a:t>Green – </a:t>
            </a:r>
            <a:r>
              <a:rPr lang="en-US" sz="1200" dirty="0" smtClean="0">
                <a:effectLst/>
              </a:rPr>
              <a:t>Acceptable</a:t>
            </a:r>
          </a:p>
          <a:p>
            <a:r>
              <a:rPr lang="en-US" sz="1200" dirty="0" smtClean="0">
                <a:effectLst/>
              </a:rPr>
              <a:t>Yellow </a:t>
            </a:r>
            <a:r>
              <a:rPr lang="en-US" sz="1200" dirty="0">
                <a:effectLst/>
              </a:rPr>
              <a:t>– within parameters (one or two yellow bars for the entire rotation is </a:t>
            </a:r>
            <a:r>
              <a:rPr lang="en-US" sz="1200" dirty="0" smtClean="0">
                <a:effectLst/>
              </a:rPr>
              <a:t>OK)</a:t>
            </a:r>
          </a:p>
          <a:p>
            <a:r>
              <a:rPr lang="en-US" sz="1200" dirty="0" smtClean="0">
                <a:effectLst/>
              </a:rPr>
              <a:t>Orange </a:t>
            </a:r>
            <a:r>
              <a:rPr lang="en-US" sz="1200" dirty="0">
                <a:effectLst/>
              </a:rPr>
              <a:t>– unacceptable (slower rotation required</a:t>
            </a:r>
            <a:r>
              <a:rPr lang="en-US" sz="1200" dirty="0" smtClean="0">
                <a:effectLst/>
              </a:rPr>
              <a:t>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869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rotate too fast, have too much pitch/roll, etc you may get a failure</a:t>
            </a:r>
          </a:p>
          <a:p>
            <a:r>
              <a:rPr lang="en-US" dirty="0" smtClean="0"/>
              <a:t>Rerun calibration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257" y="2820132"/>
            <a:ext cx="7052809" cy="403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1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RiverRay</a:t>
            </a:r>
            <a:r>
              <a:rPr lang="en-US" dirty="0" smtClean="0"/>
              <a:t> - Compass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Compass seems more sensitive to sources of interference than previous ADCP’s</a:t>
            </a:r>
          </a:p>
          <a:p>
            <a:r>
              <a:rPr lang="en-US" sz="2000" dirty="0" smtClean="0"/>
              <a:t>“S” to start and being slowly rotating</a:t>
            </a:r>
          </a:p>
          <a:p>
            <a:r>
              <a:rPr lang="en-US" sz="2000" dirty="0" smtClean="0"/>
              <a:t>Smoothly rotate 360 degrees taking </a:t>
            </a:r>
            <a:r>
              <a:rPr lang="en-US" sz="2000" u="sng" dirty="0" smtClean="0"/>
              <a:t>2 to 3 minutes</a:t>
            </a:r>
            <a:r>
              <a:rPr lang="en-US" sz="2000" dirty="0" smtClean="0"/>
              <a:t> (&gt; 40 – 50 data points on screen)</a:t>
            </a:r>
          </a:p>
          <a:p>
            <a:r>
              <a:rPr lang="en-US" sz="2000" dirty="0" smtClean="0"/>
              <a:t>If slow rotation is not possible, do multiple rotations</a:t>
            </a:r>
            <a:endParaRPr lang="en-US" sz="2000" dirty="0"/>
          </a:p>
        </p:txBody>
      </p:sp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81" y="3737660"/>
            <a:ext cx="3191839" cy="21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481" y="3737660"/>
            <a:ext cx="4595678" cy="21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an accurate compass is necessary </a:t>
            </a:r>
            <a:r>
              <a:rPr lang="en-US" sz="3200" dirty="0" smtClean="0"/>
              <a:t>for discharge</a:t>
            </a:r>
            <a:endParaRPr lang="en-US" sz="3200" dirty="0" smtClean="0"/>
          </a:p>
          <a:p>
            <a:r>
              <a:rPr lang="en-US" sz="3200" dirty="0" smtClean="0"/>
              <a:t>What affects compass accuracy</a:t>
            </a:r>
          </a:p>
          <a:p>
            <a:r>
              <a:rPr lang="en-US" sz="3200" dirty="0" smtClean="0"/>
              <a:t>Detecting errors in compass headings</a:t>
            </a:r>
          </a:p>
          <a:p>
            <a:r>
              <a:rPr lang="en-US" sz="3200" dirty="0" smtClean="0"/>
              <a:t>Compass calibration techniques</a:t>
            </a:r>
          </a:p>
          <a:p>
            <a:pPr lvl="1"/>
            <a:r>
              <a:rPr lang="en-US" sz="2800" dirty="0" smtClean="0"/>
              <a:t>Rio Grande</a:t>
            </a:r>
          </a:p>
          <a:p>
            <a:pPr lvl="1"/>
            <a:r>
              <a:rPr lang="en-US" sz="2800" dirty="0" smtClean="0"/>
              <a:t>StreamPro</a:t>
            </a:r>
          </a:p>
          <a:p>
            <a:pPr lvl="1"/>
            <a:r>
              <a:rPr lang="en-US" sz="2800" dirty="0" smtClean="0"/>
              <a:t>RiverRay</a:t>
            </a:r>
          </a:p>
          <a:p>
            <a:pPr lvl="1"/>
            <a:r>
              <a:rPr lang="en-US" sz="2800" dirty="0" smtClean="0"/>
              <a:t>SonTek M9/S5</a:t>
            </a:r>
          </a:p>
          <a:p>
            <a:endParaRPr lang="en-US" dirty="0"/>
          </a:p>
        </p:txBody>
      </p:sp>
      <p:pic>
        <p:nvPicPr>
          <p:cNvPr id="3074" name="Picture 2" descr="C:\Users\msrehmel\AppData\Local\Microsoft\Windows\Temporary Internet Files\Content.IE5\TU2P3IHV\MP9102163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8" y="4253927"/>
            <a:ext cx="2326134" cy="20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RiverRay</a:t>
            </a:r>
            <a:r>
              <a:rPr lang="en-US" dirty="0" smtClean="0"/>
              <a:t> - Complete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Press “D” after completing at least one rotation and 40 to 50 samples (2-3 minutes)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X and Y offsets should be &lt; 200 otherwise repeat</a:t>
            </a:r>
          </a:p>
          <a:p>
            <a:r>
              <a:rPr lang="en-US" sz="2400" dirty="0" smtClean="0"/>
              <a:t>TRDI recommends accepting X, Y and Z offsets (option “P”)</a:t>
            </a:r>
          </a:p>
          <a:p>
            <a:r>
              <a:rPr lang="en-US" sz="2400" dirty="0" smtClean="0"/>
              <a:t>Evaluation repeats the calibration process</a:t>
            </a:r>
            <a:endParaRPr lang="en-US" sz="2400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84" y="2167243"/>
            <a:ext cx="5837149" cy="24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SonTek Calibration with Tethered 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Compass seems more sensitive to sources of interference than previous ADCP’s</a:t>
            </a:r>
          </a:p>
          <a:p>
            <a:r>
              <a:rPr lang="en-US" dirty="0" smtClean="0"/>
              <a:t>Two </a:t>
            </a:r>
            <a:r>
              <a:rPr lang="en-US" dirty="0"/>
              <a:t>complete circles while </a:t>
            </a:r>
            <a:r>
              <a:rPr lang="en-US" u="sng" dirty="0" smtClean="0"/>
              <a:t>smoothly but significantly</a:t>
            </a:r>
            <a:r>
              <a:rPr lang="en-US" dirty="0" smtClean="0"/>
              <a:t> pitching </a:t>
            </a:r>
            <a:r>
              <a:rPr lang="en-US" dirty="0"/>
              <a:t>and </a:t>
            </a:r>
            <a:r>
              <a:rPr lang="en-US" dirty="0" smtClean="0"/>
              <a:t>rolling</a:t>
            </a:r>
          </a:p>
          <a:p>
            <a:r>
              <a:rPr lang="en-US" dirty="0" smtClean="0"/>
              <a:t>&gt; 1 minute per circle, entire calibration &gt; 2 minutes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MyDocs\My Pictures\DSCF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4" y="4085931"/>
            <a:ext cx="1754371" cy="22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MyDocs\My Pictures\DSCF0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26" y="4085931"/>
            <a:ext cx="1690570" cy="22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MyDocs\My Pictures\DSCF0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14" y="4107021"/>
            <a:ext cx="1658931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MyDocs\My Pictures\DSCF0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3" y="4085931"/>
            <a:ext cx="1411117" cy="22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SonTek on a Manned 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Difficult to induce pitch/roll </a:t>
            </a:r>
          </a:p>
          <a:p>
            <a:r>
              <a:rPr lang="en-US" sz="2400" dirty="0" smtClean="0"/>
              <a:t>Current best practice – With ADCP attached to mount, but mount detached from boat, hold over mounting point with ADCP oriented as it would be when mounted – pitch and roll as boat rotates in two complete circles</a:t>
            </a:r>
          </a:p>
        </p:txBody>
      </p:sp>
      <p:pic>
        <p:nvPicPr>
          <p:cNvPr id="1026" name="Picture 2" descr="C:\MyDocs\Webinars\Compass Issues\IMG_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3699458"/>
            <a:ext cx="3104708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Docs\Webinars\Compass Issues\IMG_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08" y="3699458"/>
            <a:ext cx="3267602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yDocs\Webinars\Compass Issues\IMG_0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65" y="3699458"/>
            <a:ext cx="3459853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Live Compass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calibration score has two parts</a:t>
            </a:r>
          </a:p>
          <a:p>
            <a:pPr lvl="1">
              <a:defRPr/>
            </a:pPr>
            <a:r>
              <a:rPr lang="en-US" dirty="0" smtClean="0"/>
              <a:t>M is magnetic distortion which should be very low (less than 10), may be high if there is minimal pitch and roll</a:t>
            </a:r>
          </a:p>
          <a:p>
            <a:pPr lvl="1">
              <a:defRPr/>
            </a:pPr>
            <a:r>
              <a:rPr lang="en-US" dirty="0" smtClean="0"/>
              <a:t>Q is a calibration score which should be &gt; 3 (the closer to 10 the better)</a:t>
            </a:r>
          </a:p>
          <a:p>
            <a:r>
              <a:rPr lang="en-US" dirty="0" smtClean="0"/>
              <a:t>No evaluation routine – repeat calibration if any compass issues noticed during data collection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33" y="1428391"/>
            <a:ext cx="43322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68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mueller\AppData\Local\Temp\1\SNAGHTML6c89a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005900"/>
            <a:ext cx="7619048" cy="5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304000" y="4721866"/>
            <a:ext cx="676800" cy="171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Live LC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389" y="1474264"/>
            <a:ext cx="4551412" cy="35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340537" y="5174742"/>
            <a:ext cx="0" cy="52503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4406647" y="5414266"/>
            <a:ext cx="363697" cy="2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Flow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38965" y="5753558"/>
            <a:ext cx="121466" cy="21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257811" y="5462783"/>
            <a:ext cx="0" cy="612543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05455" y="5681548"/>
            <a:ext cx="378010" cy="2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  <a:r>
              <a:rPr lang="en-US" baseline="-25000"/>
              <a:t>UP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207549" y="6075325"/>
            <a:ext cx="100523" cy="175012"/>
          </a:xfrm>
          <a:prstGeom prst="flowChartSor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981375" y="6097202"/>
            <a:ext cx="3225127" cy="99356"/>
          </a:xfrm>
          <a:custGeom>
            <a:avLst/>
            <a:gdLst>
              <a:gd name="T0" fmla="*/ 3080 w 3080"/>
              <a:gd name="T1" fmla="*/ 87 h 109"/>
              <a:gd name="T2" fmla="*/ 681 w 3080"/>
              <a:gd name="T3" fmla="*/ 87 h 109"/>
              <a:gd name="T4" fmla="*/ 29 w 3080"/>
              <a:gd name="T5" fmla="*/ 74 h 109"/>
              <a:gd name="T6" fmla="*/ 42 w 3080"/>
              <a:gd name="T7" fmla="*/ 29 h 109"/>
              <a:gd name="T8" fmla="*/ 1973 w 3080"/>
              <a:gd name="T9" fmla="*/ 47 h 109"/>
              <a:gd name="T10" fmla="*/ 2742 w 3080"/>
              <a:gd name="T11" fmla="*/ 96 h 109"/>
              <a:gd name="T12" fmla="*/ 3057 w 3080"/>
              <a:gd name="T13" fmla="*/ 105 h 109"/>
              <a:gd name="T14" fmla="*/ 3080 w 3080"/>
              <a:gd name="T15" fmla="*/ 87 h 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0"/>
              <a:gd name="T25" fmla="*/ 0 h 109"/>
              <a:gd name="T26" fmla="*/ 3080 w 3080"/>
              <a:gd name="T27" fmla="*/ 109 h 1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0" h="109">
                <a:moveTo>
                  <a:pt x="3080" y="87"/>
                </a:moveTo>
                <a:cubicBezTo>
                  <a:pt x="2926" y="0"/>
                  <a:pt x="1246" y="79"/>
                  <a:pt x="681" y="87"/>
                </a:cubicBezTo>
                <a:cubicBezTo>
                  <a:pt x="464" y="83"/>
                  <a:pt x="246" y="83"/>
                  <a:pt x="29" y="74"/>
                </a:cubicBezTo>
                <a:cubicBezTo>
                  <a:pt x="0" y="73"/>
                  <a:pt x="34" y="33"/>
                  <a:pt x="42" y="29"/>
                </a:cubicBezTo>
                <a:cubicBezTo>
                  <a:pt x="689" y="32"/>
                  <a:pt x="1326" y="44"/>
                  <a:pt x="1973" y="47"/>
                </a:cubicBezTo>
                <a:cubicBezTo>
                  <a:pt x="2229" y="79"/>
                  <a:pt x="2482" y="90"/>
                  <a:pt x="2742" y="96"/>
                </a:cubicBezTo>
                <a:cubicBezTo>
                  <a:pt x="2850" y="109"/>
                  <a:pt x="2948" y="109"/>
                  <a:pt x="3057" y="105"/>
                </a:cubicBezTo>
                <a:cubicBezTo>
                  <a:pt x="3060" y="93"/>
                  <a:pt x="3064" y="74"/>
                  <a:pt x="3080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6554147" y="6119078"/>
            <a:ext cx="351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297604" y="6206584"/>
            <a:ext cx="351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93940" y="6075325"/>
            <a:ext cx="351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03362" y="6206584"/>
            <a:ext cx="351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01270" y="5467341"/>
            <a:ext cx="3218844" cy="718279"/>
          </a:xfrm>
          <a:custGeom>
            <a:avLst/>
            <a:gdLst>
              <a:gd name="T0" fmla="*/ 3065 w 3074"/>
              <a:gd name="T1" fmla="*/ 787 h 788"/>
              <a:gd name="T2" fmla="*/ 2917 w 3074"/>
              <a:gd name="T3" fmla="*/ 783 h 788"/>
              <a:gd name="T4" fmla="*/ 2894 w 3074"/>
              <a:gd name="T5" fmla="*/ 769 h 788"/>
              <a:gd name="T6" fmla="*/ 2800 w 3074"/>
              <a:gd name="T7" fmla="*/ 756 h 788"/>
              <a:gd name="T8" fmla="*/ 2683 w 3074"/>
              <a:gd name="T9" fmla="*/ 733 h 788"/>
              <a:gd name="T10" fmla="*/ 2516 w 3074"/>
              <a:gd name="T11" fmla="*/ 720 h 788"/>
              <a:gd name="T12" fmla="*/ 2102 w 3074"/>
              <a:gd name="T13" fmla="*/ 684 h 788"/>
              <a:gd name="T14" fmla="*/ 1513 w 3074"/>
              <a:gd name="T15" fmla="*/ 643 h 788"/>
              <a:gd name="T16" fmla="*/ 1297 w 3074"/>
              <a:gd name="T17" fmla="*/ 612 h 788"/>
              <a:gd name="T18" fmla="*/ 883 w 3074"/>
              <a:gd name="T19" fmla="*/ 594 h 788"/>
              <a:gd name="T20" fmla="*/ 437 w 3074"/>
              <a:gd name="T21" fmla="*/ 607 h 788"/>
              <a:gd name="T22" fmla="*/ 316 w 3074"/>
              <a:gd name="T23" fmla="*/ 594 h 788"/>
              <a:gd name="T24" fmla="*/ 253 w 3074"/>
              <a:gd name="T25" fmla="*/ 571 h 788"/>
              <a:gd name="T26" fmla="*/ 131 w 3074"/>
              <a:gd name="T27" fmla="*/ 562 h 788"/>
              <a:gd name="T28" fmla="*/ 41 w 3074"/>
              <a:gd name="T29" fmla="*/ 540 h 788"/>
              <a:gd name="T30" fmla="*/ 5 w 3074"/>
              <a:gd name="T31" fmla="*/ 522 h 788"/>
              <a:gd name="T32" fmla="*/ 46 w 3074"/>
              <a:gd name="T33" fmla="*/ 486 h 788"/>
              <a:gd name="T34" fmla="*/ 379 w 3074"/>
              <a:gd name="T35" fmla="*/ 450 h 788"/>
              <a:gd name="T36" fmla="*/ 505 w 3074"/>
              <a:gd name="T37" fmla="*/ 445 h 788"/>
              <a:gd name="T38" fmla="*/ 757 w 3074"/>
              <a:gd name="T39" fmla="*/ 418 h 788"/>
              <a:gd name="T40" fmla="*/ 914 w 3074"/>
              <a:gd name="T41" fmla="*/ 391 h 788"/>
              <a:gd name="T42" fmla="*/ 1018 w 3074"/>
              <a:gd name="T43" fmla="*/ 378 h 788"/>
              <a:gd name="T44" fmla="*/ 1342 w 3074"/>
              <a:gd name="T45" fmla="*/ 360 h 788"/>
              <a:gd name="T46" fmla="*/ 1355 w 3074"/>
              <a:gd name="T47" fmla="*/ 355 h 788"/>
              <a:gd name="T48" fmla="*/ 1364 w 3074"/>
              <a:gd name="T49" fmla="*/ 342 h 788"/>
              <a:gd name="T50" fmla="*/ 1427 w 3074"/>
              <a:gd name="T51" fmla="*/ 328 h 788"/>
              <a:gd name="T52" fmla="*/ 1490 w 3074"/>
              <a:gd name="T53" fmla="*/ 306 h 788"/>
              <a:gd name="T54" fmla="*/ 1715 w 3074"/>
              <a:gd name="T55" fmla="*/ 279 h 788"/>
              <a:gd name="T56" fmla="*/ 1841 w 3074"/>
              <a:gd name="T57" fmla="*/ 247 h 788"/>
              <a:gd name="T58" fmla="*/ 1909 w 3074"/>
              <a:gd name="T59" fmla="*/ 229 h 788"/>
              <a:gd name="T60" fmla="*/ 2107 w 3074"/>
              <a:gd name="T61" fmla="*/ 207 h 788"/>
              <a:gd name="T62" fmla="*/ 2219 w 3074"/>
              <a:gd name="T63" fmla="*/ 180 h 788"/>
              <a:gd name="T64" fmla="*/ 2228 w 3074"/>
              <a:gd name="T65" fmla="*/ 166 h 788"/>
              <a:gd name="T66" fmla="*/ 2255 w 3074"/>
              <a:gd name="T67" fmla="*/ 162 h 788"/>
              <a:gd name="T68" fmla="*/ 2269 w 3074"/>
              <a:gd name="T69" fmla="*/ 153 h 788"/>
              <a:gd name="T70" fmla="*/ 2287 w 3074"/>
              <a:gd name="T71" fmla="*/ 148 h 788"/>
              <a:gd name="T72" fmla="*/ 2390 w 3074"/>
              <a:gd name="T73" fmla="*/ 135 h 788"/>
              <a:gd name="T74" fmla="*/ 2426 w 3074"/>
              <a:gd name="T75" fmla="*/ 117 h 788"/>
              <a:gd name="T76" fmla="*/ 2543 w 3074"/>
              <a:gd name="T77" fmla="*/ 99 h 788"/>
              <a:gd name="T78" fmla="*/ 2575 w 3074"/>
              <a:gd name="T79" fmla="*/ 81 h 788"/>
              <a:gd name="T80" fmla="*/ 2786 w 3074"/>
              <a:gd name="T81" fmla="*/ 76 h 788"/>
              <a:gd name="T82" fmla="*/ 2885 w 3074"/>
              <a:gd name="T83" fmla="*/ 49 h 788"/>
              <a:gd name="T84" fmla="*/ 3007 w 3074"/>
              <a:gd name="T85" fmla="*/ 13 h 788"/>
              <a:gd name="T86" fmla="*/ 3074 w 3074"/>
              <a:gd name="T87" fmla="*/ 0 h 78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74"/>
              <a:gd name="T133" fmla="*/ 0 h 788"/>
              <a:gd name="T134" fmla="*/ 3074 w 3074"/>
              <a:gd name="T135" fmla="*/ 788 h 78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74" h="788">
                <a:moveTo>
                  <a:pt x="3065" y="787"/>
                </a:moveTo>
                <a:cubicBezTo>
                  <a:pt x="3016" y="786"/>
                  <a:pt x="2966" y="788"/>
                  <a:pt x="2917" y="783"/>
                </a:cubicBezTo>
                <a:cubicBezTo>
                  <a:pt x="2908" y="782"/>
                  <a:pt x="2902" y="772"/>
                  <a:pt x="2894" y="769"/>
                </a:cubicBezTo>
                <a:cubicBezTo>
                  <a:pt x="2867" y="758"/>
                  <a:pt x="2829" y="759"/>
                  <a:pt x="2800" y="756"/>
                </a:cubicBezTo>
                <a:cubicBezTo>
                  <a:pt x="2765" y="728"/>
                  <a:pt x="2730" y="737"/>
                  <a:pt x="2683" y="733"/>
                </a:cubicBezTo>
                <a:cubicBezTo>
                  <a:pt x="2499" y="718"/>
                  <a:pt x="2660" y="728"/>
                  <a:pt x="2516" y="720"/>
                </a:cubicBezTo>
                <a:cubicBezTo>
                  <a:pt x="2379" y="689"/>
                  <a:pt x="2242" y="687"/>
                  <a:pt x="2102" y="684"/>
                </a:cubicBezTo>
                <a:cubicBezTo>
                  <a:pt x="1903" y="657"/>
                  <a:pt x="1718" y="651"/>
                  <a:pt x="1513" y="643"/>
                </a:cubicBezTo>
                <a:cubicBezTo>
                  <a:pt x="1440" y="637"/>
                  <a:pt x="1370" y="618"/>
                  <a:pt x="1297" y="612"/>
                </a:cubicBezTo>
                <a:cubicBezTo>
                  <a:pt x="1168" y="601"/>
                  <a:pt x="979" y="598"/>
                  <a:pt x="883" y="594"/>
                </a:cubicBezTo>
                <a:cubicBezTo>
                  <a:pt x="731" y="596"/>
                  <a:pt x="586" y="588"/>
                  <a:pt x="437" y="607"/>
                </a:cubicBezTo>
                <a:cubicBezTo>
                  <a:pt x="409" y="604"/>
                  <a:pt x="353" y="602"/>
                  <a:pt x="316" y="594"/>
                </a:cubicBezTo>
                <a:cubicBezTo>
                  <a:pt x="294" y="589"/>
                  <a:pt x="276" y="575"/>
                  <a:pt x="253" y="571"/>
                </a:cubicBezTo>
                <a:cubicBezTo>
                  <a:pt x="221" y="566"/>
                  <a:pt x="150" y="563"/>
                  <a:pt x="131" y="562"/>
                </a:cubicBezTo>
                <a:cubicBezTo>
                  <a:pt x="121" y="530"/>
                  <a:pt x="71" y="544"/>
                  <a:pt x="41" y="540"/>
                </a:cubicBezTo>
                <a:cubicBezTo>
                  <a:pt x="30" y="533"/>
                  <a:pt x="7" y="535"/>
                  <a:pt x="5" y="522"/>
                </a:cubicBezTo>
                <a:cubicBezTo>
                  <a:pt x="0" y="493"/>
                  <a:pt x="26" y="488"/>
                  <a:pt x="46" y="486"/>
                </a:cubicBezTo>
                <a:cubicBezTo>
                  <a:pt x="153" y="473"/>
                  <a:pt x="270" y="455"/>
                  <a:pt x="379" y="450"/>
                </a:cubicBezTo>
                <a:cubicBezTo>
                  <a:pt x="421" y="448"/>
                  <a:pt x="463" y="447"/>
                  <a:pt x="505" y="445"/>
                </a:cubicBezTo>
                <a:cubicBezTo>
                  <a:pt x="589" y="426"/>
                  <a:pt x="671" y="424"/>
                  <a:pt x="757" y="418"/>
                </a:cubicBezTo>
                <a:cubicBezTo>
                  <a:pt x="807" y="394"/>
                  <a:pt x="859" y="395"/>
                  <a:pt x="914" y="391"/>
                </a:cubicBezTo>
                <a:cubicBezTo>
                  <a:pt x="955" y="368"/>
                  <a:pt x="967" y="374"/>
                  <a:pt x="1018" y="378"/>
                </a:cubicBezTo>
                <a:cubicBezTo>
                  <a:pt x="1185" y="372"/>
                  <a:pt x="1225" y="375"/>
                  <a:pt x="1342" y="360"/>
                </a:cubicBezTo>
                <a:cubicBezTo>
                  <a:pt x="1346" y="358"/>
                  <a:pt x="1351" y="358"/>
                  <a:pt x="1355" y="355"/>
                </a:cubicBezTo>
                <a:cubicBezTo>
                  <a:pt x="1359" y="352"/>
                  <a:pt x="1359" y="345"/>
                  <a:pt x="1364" y="342"/>
                </a:cubicBezTo>
                <a:cubicBezTo>
                  <a:pt x="1380" y="333"/>
                  <a:pt x="1409" y="333"/>
                  <a:pt x="1427" y="328"/>
                </a:cubicBezTo>
                <a:cubicBezTo>
                  <a:pt x="1443" y="305"/>
                  <a:pt x="1462" y="309"/>
                  <a:pt x="1490" y="306"/>
                </a:cubicBezTo>
                <a:cubicBezTo>
                  <a:pt x="1560" y="279"/>
                  <a:pt x="1640" y="282"/>
                  <a:pt x="1715" y="279"/>
                </a:cubicBezTo>
                <a:cubicBezTo>
                  <a:pt x="1757" y="257"/>
                  <a:pt x="1794" y="254"/>
                  <a:pt x="1841" y="247"/>
                </a:cubicBezTo>
                <a:cubicBezTo>
                  <a:pt x="1864" y="239"/>
                  <a:pt x="1886" y="235"/>
                  <a:pt x="1909" y="229"/>
                </a:cubicBezTo>
                <a:cubicBezTo>
                  <a:pt x="1962" y="190"/>
                  <a:pt x="2042" y="212"/>
                  <a:pt x="2107" y="207"/>
                </a:cubicBezTo>
                <a:cubicBezTo>
                  <a:pt x="2143" y="189"/>
                  <a:pt x="2180" y="189"/>
                  <a:pt x="2219" y="180"/>
                </a:cubicBezTo>
                <a:cubicBezTo>
                  <a:pt x="2222" y="175"/>
                  <a:pt x="2223" y="168"/>
                  <a:pt x="2228" y="166"/>
                </a:cubicBezTo>
                <a:cubicBezTo>
                  <a:pt x="2236" y="162"/>
                  <a:pt x="2246" y="165"/>
                  <a:pt x="2255" y="162"/>
                </a:cubicBezTo>
                <a:cubicBezTo>
                  <a:pt x="2260" y="160"/>
                  <a:pt x="2264" y="155"/>
                  <a:pt x="2269" y="153"/>
                </a:cubicBezTo>
                <a:cubicBezTo>
                  <a:pt x="2275" y="151"/>
                  <a:pt x="2281" y="150"/>
                  <a:pt x="2287" y="148"/>
                </a:cubicBezTo>
                <a:cubicBezTo>
                  <a:pt x="2327" y="120"/>
                  <a:pt x="2283" y="147"/>
                  <a:pt x="2390" y="135"/>
                </a:cubicBezTo>
                <a:cubicBezTo>
                  <a:pt x="2490" y="123"/>
                  <a:pt x="2360" y="131"/>
                  <a:pt x="2426" y="117"/>
                </a:cubicBezTo>
                <a:cubicBezTo>
                  <a:pt x="2465" y="109"/>
                  <a:pt x="2504" y="106"/>
                  <a:pt x="2543" y="99"/>
                </a:cubicBezTo>
                <a:cubicBezTo>
                  <a:pt x="2554" y="81"/>
                  <a:pt x="2549" y="82"/>
                  <a:pt x="2575" y="81"/>
                </a:cubicBezTo>
                <a:cubicBezTo>
                  <a:pt x="2645" y="78"/>
                  <a:pt x="2716" y="78"/>
                  <a:pt x="2786" y="76"/>
                </a:cubicBezTo>
                <a:cubicBezTo>
                  <a:pt x="2813" y="63"/>
                  <a:pt x="2855" y="53"/>
                  <a:pt x="2885" y="49"/>
                </a:cubicBezTo>
                <a:cubicBezTo>
                  <a:pt x="2924" y="27"/>
                  <a:pt x="2963" y="20"/>
                  <a:pt x="3007" y="13"/>
                </a:cubicBezTo>
                <a:cubicBezTo>
                  <a:pt x="3031" y="5"/>
                  <a:pt x="3048" y="0"/>
                  <a:pt x="307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5448389" y="5987819"/>
            <a:ext cx="452355" cy="437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5197080" y="5681548"/>
            <a:ext cx="502617" cy="87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7313309" y="5437260"/>
            <a:ext cx="33508" cy="860476"/>
          </a:xfrm>
          <a:custGeom>
            <a:avLst/>
            <a:gdLst>
              <a:gd name="connsiteX0" fmla="*/ 0 w 51881"/>
              <a:gd name="connsiteY0" fmla="*/ 0 h 1498060"/>
              <a:gd name="connsiteX1" fmla="*/ 48638 w 51881"/>
              <a:gd name="connsiteY1" fmla="*/ 350196 h 1498060"/>
              <a:gd name="connsiteX2" fmla="*/ 19456 w 51881"/>
              <a:gd name="connsiteY2" fmla="*/ 651753 h 1498060"/>
              <a:gd name="connsiteX3" fmla="*/ 38911 w 51881"/>
              <a:gd name="connsiteY3" fmla="*/ 1040860 h 1498060"/>
              <a:gd name="connsiteX4" fmla="*/ 0 w 51881"/>
              <a:gd name="connsiteY4" fmla="*/ 1498060 h 1498060"/>
              <a:gd name="connsiteX5" fmla="*/ 0 w 51881"/>
              <a:gd name="connsiteY5" fmla="*/ 1498060 h 14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1" h="1498060">
                <a:moveTo>
                  <a:pt x="0" y="0"/>
                </a:moveTo>
                <a:cubicBezTo>
                  <a:pt x="22697" y="120785"/>
                  <a:pt x="45395" y="241571"/>
                  <a:pt x="48638" y="350196"/>
                </a:cubicBezTo>
                <a:cubicBezTo>
                  <a:pt x="51881" y="458821"/>
                  <a:pt x="21077" y="536642"/>
                  <a:pt x="19456" y="651753"/>
                </a:cubicBezTo>
                <a:cubicBezTo>
                  <a:pt x="17835" y="766864"/>
                  <a:pt x="42154" y="899809"/>
                  <a:pt x="38911" y="1040860"/>
                </a:cubicBezTo>
                <a:cubicBezTo>
                  <a:pt x="35668" y="1181911"/>
                  <a:pt x="0" y="1498060"/>
                  <a:pt x="0" y="1498060"/>
                </a:cubicBezTo>
                <a:lnTo>
                  <a:pt x="0" y="1498060"/>
                </a:lnTo>
              </a:path>
            </a:pathLst>
          </a:cu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858862" y="5463695"/>
            <a:ext cx="34555" cy="860476"/>
          </a:xfrm>
          <a:custGeom>
            <a:avLst/>
            <a:gdLst>
              <a:gd name="connsiteX0" fmla="*/ 0 w 51881"/>
              <a:gd name="connsiteY0" fmla="*/ 0 h 1498060"/>
              <a:gd name="connsiteX1" fmla="*/ 48638 w 51881"/>
              <a:gd name="connsiteY1" fmla="*/ 350196 h 1498060"/>
              <a:gd name="connsiteX2" fmla="*/ 19456 w 51881"/>
              <a:gd name="connsiteY2" fmla="*/ 651753 h 1498060"/>
              <a:gd name="connsiteX3" fmla="*/ 38911 w 51881"/>
              <a:gd name="connsiteY3" fmla="*/ 1040860 h 1498060"/>
              <a:gd name="connsiteX4" fmla="*/ 0 w 51881"/>
              <a:gd name="connsiteY4" fmla="*/ 1498060 h 1498060"/>
              <a:gd name="connsiteX5" fmla="*/ 0 w 51881"/>
              <a:gd name="connsiteY5" fmla="*/ 1498060 h 14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1" h="1498060">
                <a:moveTo>
                  <a:pt x="0" y="0"/>
                </a:moveTo>
                <a:cubicBezTo>
                  <a:pt x="22697" y="120785"/>
                  <a:pt x="45395" y="241571"/>
                  <a:pt x="48638" y="350196"/>
                </a:cubicBezTo>
                <a:cubicBezTo>
                  <a:pt x="51881" y="458821"/>
                  <a:pt x="21077" y="536642"/>
                  <a:pt x="19456" y="651753"/>
                </a:cubicBezTo>
                <a:cubicBezTo>
                  <a:pt x="17835" y="766864"/>
                  <a:pt x="42154" y="899809"/>
                  <a:pt x="38911" y="1040860"/>
                </a:cubicBezTo>
                <a:cubicBezTo>
                  <a:pt x="35668" y="1181911"/>
                  <a:pt x="0" y="1498060"/>
                  <a:pt x="0" y="1498060"/>
                </a:cubicBezTo>
                <a:lnTo>
                  <a:pt x="0" y="1498060"/>
                </a:lnTo>
              </a:path>
            </a:pathLst>
          </a:cu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66813"/>
            <a:ext cx="48958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 bwMode="auto">
          <a:xfrm rot="5400000">
            <a:off x="5906508" y="3290337"/>
            <a:ext cx="338400" cy="11454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BT Impacts Accuracy of Loop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8177" y="1788438"/>
            <a:ext cx="7206860" cy="24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191" y="3431813"/>
            <a:ext cx="3547269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8540" y="4580319"/>
            <a:ext cx="303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not be used!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6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Valid compass headings are critical for Loop moving bed tests and when using GPS as reference</a:t>
            </a:r>
          </a:p>
          <a:p>
            <a:r>
              <a:rPr lang="en-US" sz="2000" dirty="0" smtClean="0"/>
              <a:t>Compass needs to be accurately calibrated (follow recommendations – duration is important!)</a:t>
            </a:r>
          </a:p>
          <a:p>
            <a:r>
              <a:rPr lang="en-US" sz="2000" dirty="0" smtClean="0"/>
              <a:t>Even when you have a “good” calibration, there could be something in the cross section that affects your heading</a:t>
            </a:r>
          </a:p>
          <a:p>
            <a:r>
              <a:rPr lang="en-US" sz="2000" dirty="0" smtClean="0"/>
              <a:t>Watch for compass issues while collecting</a:t>
            </a:r>
            <a:br>
              <a:rPr lang="en-US" sz="2000" dirty="0" smtClean="0"/>
            </a:br>
            <a:r>
              <a:rPr lang="en-US" sz="2000" dirty="0" smtClean="0"/>
              <a:t>data</a:t>
            </a:r>
          </a:p>
          <a:p>
            <a:pPr lvl="1"/>
            <a:r>
              <a:rPr lang="en-US" sz="1800" dirty="0" smtClean="0"/>
              <a:t>LC reporting heading differences warning</a:t>
            </a:r>
          </a:p>
          <a:p>
            <a:pPr lvl="1"/>
            <a:r>
              <a:rPr lang="en-US" sz="1800" dirty="0" smtClean="0"/>
              <a:t>Loop ending significantly downstream</a:t>
            </a:r>
          </a:p>
          <a:p>
            <a:pPr lvl="1"/>
            <a:r>
              <a:rPr lang="en-US" sz="1800" dirty="0" smtClean="0"/>
              <a:t>GPS – BT downstream of VTG or GGA</a:t>
            </a:r>
          </a:p>
          <a:p>
            <a:pPr lvl="1"/>
            <a:r>
              <a:rPr lang="en-US" sz="1800" dirty="0" smtClean="0"/>
              <a:t>Large variations in transect Q when using </a:t>
            </a:r>
            <a:br>
              <a:rPr lang="en-US" sz="1800" dirty="0" smtClean="0"/>
            </a:br>
            <a:r>
              <a:rPr lang="en-US" sz="1800" dirty="0" smtClean="0"/>
              <a:t>GPS, not there when using BT</a:t>
            </a:r>
          </a:p>
          <a:p>
            <a:r>
              <a:rPr lang="en-US" sz="2400" dirty="0" smtClean="0"/>
              <a:t>Do stationary moving bed tests when there seem to be compass issues!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3349" y="3670367"/>
            <a:ext cx="1448487" cy="224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Bottom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ADCP Bottom Track and Water Track</a:t>
            </a:r>
          </a:p>
          <a:p>
            <a:pPr lvl="1"/>
            <a:r>
              <a:rPr lang="en-US" dirty="0" smtClean="0"/>
              <a:t>Boat speed and water speed are in the same coordinate system</a:t>
            </a:r>
          </a:p>
          <a:p>
            <a:pPr lvl="1"/>
            <a:r>
              <a:rPr lang="en-US" dirty="0" smtClean="0"/>
              <a:t>Valid compass headings not required for accurate discharge (compass optional on StreamPro)</a:t>
            </a:r>
          </a:p>
          <a:p>
            <a:pPr lvl="1"/>
            <a:r>
              <a:rPr lang="en-US" dirty="0" smtClean="0"/>
              <a:t>Can cause errors in velocity directions, widths areas – (inaccurate loop corrections)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70" y="4752481"/>
            <a:ext cx="2556171" cy="19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Compass Error can cause loop closure error!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160463"/>
            <a:ext cx="35052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23863" y="4259263"/>
            <a:ext cx="2366962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2790825" y="3076575"/>
            <a:ext cx="2052638" cy="1182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843463" y="3076575"/>
            <a:ext cx="2365375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208838" y="3076575"/>
            <a:ext cx="1536700" cy="887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7208838" y="3963988"/>
            <a:ext cx="1536700" cy="8874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251325" y="4851400"/>
            <a:ext cx="295751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423863" y="4259263"/>
            <a:ext cx="3827462" cy="592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352550" y="388143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90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892550" y="31337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60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764213" y="26765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90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993063" y="3054350"/>
            <a:ext cx="49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120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593013" y="458470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240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205413" y="4873625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270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157413" y="45926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~280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09650" y="1617663"/>
            <a:ext cx="3895725" cy="2868612"/>
            <a:chOff x="636" y="1019"/>
            <a:chExt cx="2454" cy="1807"/>
          </a:xfrm>
        </p:grpSpPr>
        <p:sp>
          <p:nvSpPr>
            <p:cNvPr id="33836" name="Line 19"/>
            <p:cNvSpPr>
              <a:spLocks noChangeShapeType="1"/>
            </p:cNvSpPr>
            <p:nvPr/>
          </p:nvSpPr>
          <p:spPr bwMode="auto">
            <a:xfrm flipV="1">
              <a:off x="1750" y="2172"/>
              <a:ext cx="1340" cy="6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AutoShape 20"/>
            <p:cNvSpPr>
              <a:spLocks noChangeArrowheads="1"/>
            </p:cNvSpPr>
            <p:nvPr/>
          </p:nvSpPr>
          <p:spPr bwMode="auto">
            <a:xfrm>
              <a:off x="636" y="1019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23863" y="1436688"/>
            <a:ext cx="2354262" cy="3049587"/>
            <a:chOff x="267" y="905"/>
            <a:chExt cx="1483" cy="1921"/>
          </a:xfrm>
        </p:grpSpPr>
        <p:sp>
          <p:nvSpPr>
            <p:cNvPr id="33834" name="AutoShape 22"/>
            <p:cNvSpPr>
              <a:spLocks noChangeArrowheads="1"/>
            </p:cNvSpPr>
            <p:nvPr/>
          </p:nvSpPr>
          <p:spPr bwMode="auto">
            <a:xfrm>
              <a:off x="819" y="905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3835" name="Line 23"/>
            <p:cNvSpPr>
              <a:spLocks noChangeShapeType="1"/>
            </p:cNvSpPr>
            <p:nvPr/>
          </p:nvSpPr>
          <p:spPr bwMode="auto">
            <a:xfrm>
              <a:off x="267" y="2683"/>
              <a:ext cx="1483" cy="14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39875" y="1292225"/>
            <a:ext cx="7142163" cy="3451225"/>
            <a:chOff x="970" y="814"/>
            <a:chExt cx="4499" cy="2174"/>
          </a:xfrm>
        </p:grpSpPr>
        <p:sp>
          <p:nvSpPr>
            <p:cNvPr id="33832" name="Line 24"/>
            <p:cNvSpPr>
              <a:spLocks noChangeShapeType="1"/>
            </p:cNvSpPr>
            <p:nvPr/>
          </p:nvSpPr>
          <p:spPr bwMode="auto">
            <a:xfrm>
              <a:off x="4577" y="2314"/>
              <a:ext cx="892" cy="67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AutoShape 25"/>
            <p:cNvSpPr>
              <a:spLocks noChangeArrowheads="1"/>
            </p:cNvSpPr>
            <p:nvPr/>
          </p:nvSpPr>
          <p:spPr bwMode="auto">
            <a:xfrm>
              <a:off x="970" y="814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540000" y="2511425"/>
            <a:ext cx="6142038" cy="3221038"/>
            <a:chOff x="1600" y="1582"/>
            <a:chExt cx="3869" cy="2029"/>
          </a:xfrm>
        </p:grpSpPr>
        <p:sp>
          <p:nvSpPr>
            <p:cNvPr id="33830" name="Line 27"/>
            <p:cNvSpPr>
              <a:spLocks noChangeShapeType="1"/>
            </p:cNvSpPr>
            <p:nvPr/>
          </p:nvSpPr>
          <p:spPr bwMode="auto">
            <a:xfrm flipH="1">
              <a:off x="4541" y="2988"/>
              <a:ext cx="928" cy="62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AutoShape 28"/>
            <p:cNvSpPr>
              <a:spLocks noChangeArrowheads="1"/>
            </p:cNvSpPr>
            <p:nvPr/>
          </p:nvSpPr>
          <p:spPr bwMode="auto">
            <a:xfrm>
              <a:off x="1600" y="1582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00050" y="2655888"/>
            <a:ext cx="3863975" cy="3333750"/>
            <a:chOff x="252" y="1673"/>
            <a:chExt cx="2434" cy="2100"/>
          </a:xfrm>
        </p:grpSpPr>
        <p:sp>
          <p:nvSpPr>
            <p:cNvPr id="33828" name="Line 30"/>
            <p:cNvSpPr>
              <a:spLocks noChangeShapeType="1"/>
            </p:cNvSpPr>
            <p:nvPr/>
          </p:nvSpPr>
          <p:spPr bwMode="auto">
            <a:xfrm flipH="1" flipV="1">
              <a:off x="252" y="3646"/>
              <a:ext cx="2434" cy="1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AutoShape 31"/>
            <p:cNvSpPr>
              <a:spLocks noChangeArrowheads="1"/>
            </p:cNvSpPr>
            <p:nvPr/>
          </p:nvSpPr>
          <p:spPr bwMode="auto">
            <a:xfrm>
              <a:off x="1806" y="1673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298575" y="1430338"/>
            <a:ext cx="5967413" cy="2243137"/>
            <a:chOff x="818" y="901"/>
            <a:chExt cx="3759" cy="1413"/>
          </a:xfrm>
        </p:grpSpPr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>
              <a:off x="3090" y="2172"/>
              <a:ext cx="1487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AutoShape 34"/>
            <p:cNvSpPr>
              <a:spLocks noChangeArrowheads="1"/>
            </p:cNvSpPr>
            <p:nvPr/>
          </p:nvSpPr>
          <p:spPr bwMode="auto">
            <a:xfrm>
              <a:off x="818" y="901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300163" y="1430338"/>
            <a:ext cx="5908675" cy="4559300"/>
            <a:chOff x="819" y="901"/>
            <a:chExt cx="3722" cy="2872"/>
          </a:xfrm>
        </p:grpSpPr>
        <p:grpSp>
          <p:nvGrpSpPr>
            <p:cNvPr id="33822" name="Group 35"/>
            <p:cNvGrpSpPr>
              <a:grpSpLocks/>
            </p:cNvGrpSpPr>
            <p:nvPr/>
          </p:nvGrpSpPr>
          <p:grpSpPr bwMode="auto">
            <a:xfrm>
              <a:off x="819" y="901"/>
              <a:ext cx="3722" cy="2872"/>
              <a:chOff x="819" y="901"/>
              <a:chExt cx="3722" cy="2872"/>
            </a:xfrm>
          </p:grpSpPr>
          <p:sp>
            <p:nvSpPr>
              <p:cNvPr id="33824" name="Line 36"/>
              <p:cNvSpPr>
                <a:spLocks noChangeShapeType="1"/>
              </p:cNvSpPr>
              <p:nvPr/>
            </p:nvSpPr>
            <p:spPr bwMode="auto">
              <a:xfrm flipH="1">
                <a:off x="2686" y="3611"/>
                <a:ext cx="1855" cy="16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5" name="AutoShape 37"/>
              <p:cNvSpPr>
                <a:spLocks noChangeArrowheads="1"/>
              </p:cNvSpPr>
              <p:nvPr/>
            </p:nvSpPr>
            <p:spPr bwMode="auto">
              <a:xfrm>
                <a:off x="819" y="901"/>
                <a:ext cx="173" cy="174"/>
              </a:xfrm>
              <a:prstGeom prst="flowChartConnector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33823" name="AutoShape 38"/>
            <p:cNvSpPr>
              <a:spLocks noChangeArrowheads="1"/>
            </p:cNvSpPr>
            <p:nvPr/>
          </p:nvSpPr>
          <p:spPr bwMode="auto">
            <a:xfrm>
              <a:off x="1751" y="1617"/>
              <a:ext cx="173" cy="174"/>
            </a:xfrm>
            <a:prstGeom prst="flowChartConnector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3817" name="Text Box 42"/>
          <p:cNvSpPr txBox="1">
            <a:spLocks noChangeArrowheads="1"/>
          </p:cNvSpPr>
          <p:nvPr/>
        </p:nvSpPr>
        <p:spPr bwMode="auto">
          <a:xfrm>
            <a:off x="488950" y="4678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3818" name="Text Box 43"/>
          <p:cNvSpPr txBox="1">
            <a:spLocks noChangeArrowheads="1"/>
          </p:cNvSpPr>
          <p:nvPr/>
        </p:nvSpPr>
        <p:spPr bwMode="auto">
          <a:xfrm>
            <a:off x="536575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09575" y="4276725"/>
            <a:ext cx="1117600" cy="1485900"/>
            <a:chOff x="258" y="2694"/>
            <a:chExt cx="704" cy="936"/>
          </a:xfrm>
        </p:grpSpPr>
        <p:sp>
          <p:nvSpPr>
            <p:cNvPr id="33820" name="Line 41"/>
            <p:cNvSpPr>
              <a:spLocks noChangeShapeType="1"/>
            </p:cNvSpPr>
            <p:nvPr/>
          </p:nvSpPr>
          <p:spPr bwMode="auto">
            <a:xfrm>
              <a:off x="258" y="2694"/>
              <a:ext cx="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Text Box 44"/>
            <p:cNvSpPr txBox="1">
              <a:spLocks noChangeArrowheads="1"/>
            </p:cNvSpPr>
            <p:nvPr/>
          </p:nvSpPr>
          <p:spPr bwMode="auto">
            <a:xfrm>
              <a:off x="334" y="2927"/>
              <a:ext cx="6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Loop </a:t>
              </a:r>
            </a:p>
            <a:p>
              <a:pPr eaLnBrk="0" hangingPunct="0"/>
              <a:r>
                <a:rPr lang="en-US" b="1">
                  <a:latin typeface="Arial" pitchFamily="34" charset="0"/>
                </a:rPr>
                <a:t>closure</a:t>
              </a:r>
            </a:p>
            <a:p>
              <a:pPr eaLnBrk="0" hangingPunct="0"/>
              <a:r>
                <a:rPr lang="en-US" b="1">
                  <a:latin typeface="Arial" pitchFamily="34" charset="0"/>
                </a:rPr>
                <a:t>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2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r>
              <a:rPr lang="en-US" dirty="0"/>
              <a:t>:</a:t>
            </a:r>
            <a:r>
              <a:rPr lang="en-US" dirty="0" smtClean="0"/>
              <a:t> compass headings are used to align GPS boat speed with ADCP water speeds. Errors in heading will cause errors in discharge</a:t>
            </a:r>
          </a:p>
          <a:p>
            <a:pPr lvl="1"/>
            <a:r>
              <a:rPr lang="en-US" dirty="0" smtClean="0"/>
              <a:t>Correct magnetic </a:t>
            </a:r>
            <a:br>
              <a:rPr lang="en-US" dirty="0" smtClean="0"/>
            </a:br>
            <a:r>
              <a:rPr lang="en-US" dirty="0" smtClean="0"/>
              <a:t>variation for site</a:t>
            </a:r>
          </a:p>
          <a:p>
            <a:pPr lvl="1"/>
            <a:r>
              <a:rPr lang="en-US" dirty="0" smtClean="0"/>
              <a:t>Relatively free of</a:t>
            </a:r>
            <a:br>
              <a:rPr lang="en-US" dirty="0" smtClean="0"/>
            </a:br>
            <a:r>
              <a:rPr lang="en-US" dirty="0" smtClean="0"/>
              <a:t>magnetic interference</a:t>
            </a:r>
          </a:p>
          <a:p>
            <a:pPr lvl="1"/>
            <a:r>
              <a:rPr lang="en-US" dirty="0" smtClean="0"/>
              <a:t>Properly calibrated</a:t>
            </a:r>
            <a:br>
              <a:rPr lang="en-US" dirty="0" smtClean="0"/>
            </a:br>
            <a:r>
              <a:rPr lang="en-US" dirty="0" smtClean="0"/>
              <a:t>compass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253023" y="3062177"/>
            <a:ext cx="4319477" cy="3727539"/>
            <a:chOff x="2712" y="1043"/>
            <a:chExt cx="2374" cy="2653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362" y="3310"/>
              <a:ext cx="114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3700" y="1267"/>
              <a:ext cx="0" cy="135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3699" y="1351"/>
              <a:ext cx="283" cy="126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3699" y="1477"/>
              <a:ext cx="565" cy="114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3699" y="2069"/>
              <a:ext cx="727" cy="55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3573" y="2602"/>
              <a:ext cx="130" cy="66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235" y="1043"/>
              <a:ext cx="41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latin typeface="Arial" pitchFamily="34" charset="0"/>
                </a:rPr>
                <a:t>True</a:t>
              </a:r>
            </a:p>
            <a:p>
              <a:r>
                <a:rPr lang="en-US" sz="1400" b="1">
                  <a:latin typeface="Arial" pitchFamily="34" charset="0"/>
                </a:rPr>
                <a:t>North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859" y="1043"/>
              <a:ext cx="59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Arial" pitchFamily="34" charset="0"/>
                </a:rPr>
                <a:t>Magnetic</a:t>
              </a:r>
            </a:p>
            <a:p>
              <a:r>
                <a:rPr lang="en-US" sz="1400" b="1">
                  <a:solidFill>
                    <a:srgbClr val="FF3300"/>
                  </a:solidFill>
                  <a:latin typeface="Arial" pitchFamily="34" charset="0"/>
                </a:rPr>
                <a:t>North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257" y="1313"/>
              <a:ext cx="82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  <a:latin typeface="Arial" pitchFamily="34" charset="0"/>
                </a:rPr>
                <a:t>Orientation</a:t>
              </a:r>
            </a:p>
            <a:p>
              <a:r>
                <a:rPr lang="en-US" sz="1400" b="1">
                  <a:solidFill>
                    <a:schemeClr val="accent1"/>
                  </a:solidFill>
                  <a:latin typeface="Arial" pitchFamily="34" charset="0"/>
                </a:rPr>
                <a:t>of Instrument</a:t>
              </a: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4186" y="1760"/>
              <a:ext cx="7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Boat Vector </a:t>
              </a:r>
            </a:p>
            <a:p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From DGPS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712" y="2668"/>
              <a:ext cx="8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solidFill>
                    <a:schemeClr val="hlink"/>
                  </a:solidFill>
                  <a:latin typeface="Arial" pitchFamily="34" charset="0"/>
                </a:rPr>
                <a:t>ADCP Vector</a:t>
              </a:r>
            </a:p>
          </p:txBody>
        </p:sp>
        <p:sp>
          <p:nvSpPr>
            <p:cNvPr id="17" name="Arc 21"/>
            <p:cNvSpPr>
              <a:spLocks/>
            </p:cNvSpPr>
            <p:nvPr/>
          </p:nvSpPr>
          <p:spPr bwMode="auto">
            <a:xfrm>
              <a:off x="3700" y="1563"/>
              <a:ext cx="237" cy="507"/>
            </a:xfrm>
            <a:custGeom>
              <a:avLst/>
              <a:gdLst>
                <a:gd name="T0" fmla="*/ 0 w 10527"/>
                <a:gd name="T1" fmla="*/ 0 h 21600"/>
                <a:gd name="T2" fmla="*/ 0 w 10527"/>
                <a:gd name="T3" fmla="*/ 0 h 21600"/>
                <a:gd name="T4" fmla="*/ 0 w 10527"/>
                <a:gd name="T5" fmla="*/ 0 h 21600"/>
                <a:gd name="T6" fmla="*/ 0 60000 65536"/>
                <a:gd name="T7" fmla="*/ 0 60000 65536"/>
                <a:gd name="T8" fmla="*/ 0 60000 65536"/>
                <a:gd name="T9" fmla="*/ 0 w 10527"/>
                <a:gd name="T10" fmla="*/ 0 h 21600"/>
                <a:gd name="T11" fmla="*/ 10527 w 105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27" h="21600" fill="none" extrusionOk="0">
                  <a:moveTo>
                    <a:pt x="-1" y="0"/>
                  </a:moveTo>
                  <a:cubicBezTo>
                    <a:pt x="3685" y="0"/>
                    <a:pt x="7309" y="942"/>
                    <a:pt x="10527" y="2738"/>
                  </a:cubicBezTo>
                </a:path>
                <a:path w="10527" h="21600" stroke="0" extrusionOk="0">
                  <a:moveTo>
                    <a:pt x="-1" y="0"/>
                  </a:moveTo>
                  <a:cubicBezTo>
                    <a:pt x="3685" y="0"/>
                    <a:pt x="7309" y="942"/>
                    <a:pt x="10527" y="27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33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8" name="Arc 22"/>
            <p:cNvSpPr>
              <a:spLocks/>
            </p:cNvSpPr>
            <p:nvPr/>
          </p:nvSpPr>
          <p:spPr bwMode="auto">
            <a:xfrm>
              <a:off x="3862" y="1817"/>
              <a:ext cx="203" cy="509"/>
            </a:xfrm>
            <a:custGeom>
              <a:avLst/>
              <a:gdLst>
                <a:gd name="T0" fmla="*/ 0 w 9075"/>
                <a:gd name="T1" fmla="*/ 0 h 21566"/>
                <a:gd name="T2" fmla="*/ 0 w 9075"/>
                <a:gd name="T3" fmla="*/ 0 h 21566"/>
                <a:gd name="T4" fmla="*/ 0 w 9075"/>
                <a:gd name="T5" fmla="*/ 0 h 21566"/>
                <a:gd name="T6" fmla="*/ 0 60000 65536"/>
                <a:gd name="T7" fmla="*/ 0 60000 65536"/>
                <a:gd name="T8" fmla="*/ 0 60000 65536"/>
                <a:gd name="T9" fmla="*/ 0 w 9075"/>
                <a:gd name="T10" fmla="*/ 0 h 21566"/>
                <a:gd name="T11" fmla="*/ 9075 w 9075"/>
                <a:gd name="T12" fmla="*/ 21566 h 215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5" h="21566" fill="none" extrusionOk="0">
                  <a:moveTo>
                    <a:pt x="1206" y="-1"/>
                  </a:moveTo>
                  <a:cubicBezTo>
                    <a:pt x="3929" y="152"/>
                    <a:pt x="6599" y="818"/>
                    <a:pt x="9075" y="1964"/>
                  </a:cubicBezTo>
                </a:path>
                <a:path w="9075" h="21566" stroke="0" extrusionOk="0">
                  <a:moveTo>
                    <a:pt x="1206" y="-1"/>
                  </a:moveTo>
                  <a:cubicBezTo>
                    <a:pt x="3929" y="152"/>
                    <a:pt x="6599" y="818"/>
                    <a:pt x="9075" y="1964"/>
                  </a:cubicBezTo>
                  <a:lnTo>
                    <a:pt x="0" y="2156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9" name="Arc 23"/>
            <p:cNvSpPr>
              <a:spLocks/>
            </p:cNvSpPr>
            <p:nvPr/>
          </p:nvSpPr>
          <p:spPr bwMode="auto">
            <a:xfrm>
              <a:off x="3714" y="2074"/>
              <a:ext cx="476" cy="507"/>
            </a:xfrm>
            <a:custGeom>
              <a:avLst/>
              <a:gdLst>
                <a:gd name="T0" fmla="*/ 0 w 21262"/>
                <a:gd name="T1" fmla="*/ 0 h 21600"/>
                <a:gd name="T2" fmla="*/ 0 w 21262"/>
                <a:gd name="T3" fmla="*/ 0 h 21600"/>
                <a:gd name="T4" fmla="*/ 0 w 212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62"/>
                <a:gd name="T10" fmla="*/ 0 h 21600"/>
                <a:gd name="T11" fmla="*/ 21262 w 212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2" h="21600" fill="none" extrusionOk="0">
                  <a:moveTo>
                    <a:pt x="0" y="543"/>
                  </a:moveTo>
                  <a:cubicBezTo>
                    <a:pt x="1578" y="182"/>
                    <a:pt x="3193" y="-1"/>
                    <a:pt x="4813" y="0"/>
                  </a:cubicBezTo>
                  <a:cubicBezTo>
                    <a:pt x="11144" y="0"/>
                    <a:pt x="17157" y="2778"/>
                    <a:pt x="21261" y="7600"/>
                  </a:cubicBezTo>
                </a:path>
                <a:path w="21262" h="21600" stroke="0" extrusionOk="0">
                  <a:moveTo>
                    <a:pt x="0" y="543"/>
                  </a:moveTo>
                  <a:cubicBezTo>
                    <a:pt x="1578" y="182"/>
                    <a:pt x="3193" y="-1"/>
                    <a:pt x="4813" y="0"/>
                  </a:cubicBezTo>
                  <a:cubicBezTo>
                    <a:pt x="11144" y="0"/>
                    <a:pt x="17157" y="2778"/>
                    <a:pt x="21261" y="7600"/>
                  </a:cubicBezTo>
                  <a:lnTo>
                    <a:pt x="4813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eaLnBrk="0" hangingPunct="0"/>
              <a:endParaRPr lang="en-US" sz="4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" name="Arc 24"/>
            <p:cNvSpPr>
              <a:spLocks/>
            </p:cNvSpPr>
            <p:nvPr/>
          </p:nvSpPr>
          <p:spPr bwMode="auto">
            <a:xfrm>
              <a:off x="3650" y="2364"/>
              <a:ext cx="392" cy="551"/>
            </a:xfrm>
            <a:custGeom>
              <a:avLst/>
              <a:gdLst>
                <a:gd name="T0" fmla="*/ 0 w 33349"/>
                <a:gd name="T1" fmla="*/ 0 h 42784"/>
                <a:gd name="T2" fmla="*/ 0 w 33349"/>
                <a:gd name="T3" fmla="*/ 0 h 42784"/>
                <a:gd name="T4" fmla="*/ 0 w 33349"/>
                <a:gd name="T5" fmla="*/ 0 h 42784"/>
                <a:gd name="T6" fmla="*/ 0 60000 65536"/>
                <a:gd name="T7" fmla="*/ 0 60000 65536"/>
                <a:gd name="T8" fmla="*/ 0 60000 65536"/>
                <a:gd name="T9" fmla="*/ 0 w 33349"/>
                <a:gd name="T10" fmla="*/ 0 h 42784"/>
                <a:gd name="T11" fmla="*/ 33349 w 33349"/>
                <a:gd name="T12" fmla="*/ 42784 h 4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49" h="42784" fill="none" extrusionOk="0">
                  <a:moveTo>
                    <a:pt x="15965" y="-1"/>
                  </a:moveTo>
                  <a:cubicBezTo>
                    <a:pt x="26070" y="2010"/>
                    <a:pt x="33349" y="10880"/>
                    <a:pt x="33349" y="21184"/>
                  </a:cubicBezTo>
                  <a:cubicBezTo>
                    <a:pt x="33349" y="33113"/>
                    <a:pt x="23678" y="42784"/>
                    <a:pt x="11749" y="42784"/>
                  </a:cubicBezTo>
                  <a:cubicBezTo>
                    <a:pt x="7579" y="42784"/>
                    <a:pt x="3498" y="41577"/>
                    <a:pt x="-1" y="39309"/>
                  </a:cubicBezTo>
                </a:path>
                <a:path w="33349" h="42784" stroke="0" extrusionOk="0">
                  <a:moveTo>
                    <a:pt x="15965" y="-1"/>
                  </a:moveTo>
                  <a:cubicBezTo>
                    <a:pt x="26070" y="2010"/>
                    <a:pt x="33349" y="10880"/>
                    <a:pt x="33349" y="21184"/>
                  </a:cubicBezTo>
                  <a:cubicBezTo>
                    <a:pt x="33349" y="33113"/>
                    <a:pt x="23678" y="42784"/>
                    <a:pt x="11749" y="42784"/>
                  </a:cubicBezTo>
                  <a:cubicBezTo>
                    <a:pt x="7579" y="42784"/>
                    <a:pt x="3498" y="41577"/>
                    <a:pt x="-1" y="39309"/>
                  </a:cubicBezTo>
                  <a:lnTo>
                    <a:pt x="11749" y="21184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prstDash val="sysDot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graphicFrame>
          <p:nvGraphicFramePr>
            <p:cNvPr id="21" name="Object 25"/>
            <p:cNvGraphicFramePr>
              <a:graphicFrameLocks/>
            </p:cNvGraphicFramePr>
            <p:nvPr/>
          </p:nvGraphicFramePr>
          <p:xfrm>
            <a:off x="3936" y="1539"/>
            <a:ext cx="21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6" name="Equation" r:id="rId3" imgW="344160" imgH="272880" progId="Equation.3">
                    <p:embed/>
                  </p:oleObj>
                </mc:Choice>
                <mc:Fallback>
                  <p:oleObj name="Equation" r:id="rId3" imgW="344160" imgH="2728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539"/>
                          <a:ext cx="217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6"/>
            <p:cNvGraphicFramePr>
              <a:graphicFrameLocks/>
            </p:cNvGraphicFramePr>
            <p:nvPr/>
          </p:nvGraphicFramePr>
          <p:xfrm>
            <a:off x="3700" y="1393"/>
            <a:ext cx="238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" name="Equation" r:id="rId5" imgW="377640" imgH="290160" progId="Equation.3">
                    <p:embed/>
                  </p:oleObj>
                </mc:Choice>
                <mc:Fallback>
                  <p:oleObj name="Equation" r:id="rId5" imgW="377640" imgH="29016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" y="1393"/>
                          <a:ext cx="238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7"/>
            <p:cNvGraphicFramePr>
              <a:graphicFrameLocks/>
            </p:cNvGraphicFramePr>
            <p:nvPr/>
          </p:nvGraphicFramePr>
          <p:xfrm>
            <a:off x="4027" y="1988"/>
            <a:ext cx="20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8" name="Equation" r:id="rId7" imgW="328320" imgH="272880" progId="Equation.3">
                    <p:embed/>
                  </p:oleObj>
                </mc:Choice>
                <mc:Fallback>
                  <p:oleObj name="Equation" r:id="rId7" imgW="328320" imgH="2728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" y="1988"/>
                          <a:ext cx="207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8"/>
            <p:cNvGraphicFramePr>
              <a:graphicFrameLocks/>
            </p:cNvGraphicFramePr>
            <p:nvPr/>
          </p:nvGraphicFramePr>
          <p:xfrm>
            <a:off x="4034" y="2747"/>
            <a:ext cx="203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Equation" r:id="rId9" imgW="253800" imgH="228600" progId="Equation.3">
                    <p:embed/>
                  </p:oleObj>
                </mc:Choice>
                <mc:Fallback>
                  <p:oleObj name="Equation" r:id="rId9" imgW="25380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" y="2747"/>
                          <a:ext cx="203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080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Affecting Compass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Structures having local magnetic fields relatively large compared to Earth’s magnetic field: steel truss bridges, bridge piers (steel or concrete full of rebar) – If their orientation changes during transect, the affect can not be calibrated out</a:t>
            </a:r>
          </a:p>
          <a:p>
            <a:r>
              <a:rPr lang="en-US" sz="2400" dirty="0" smtClean="0"/>
              <a:t>Rapid/sudden acceleration and/or deceleration</a:t>
            </a:r>
          </a:p>
          <a:p>
            <a:r>
              <a:rPr lang="en-US" sz="2400" dirty="0" smtClean="0"/>
              <a:t>Ferrous materials and electromagnetic field interference near ADCP (ferrous parts on mount, steel toolbox on boat,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/>
          <a:srcRect l="2998" t="3999" r="4041" b="4027"/>
          <a:stretch>
            <a:fillRect/>
          </a:stretch>
        </p:blipFill>
        <p:spPr bwMode="auto">
          <a:xfrm>
            <a:off x="2232837" y="4981687"/>
            <a:ext cx="2284117" cy="16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9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Calibrate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Encouraged prior to all ADCP measurements</a:t>
            </a:r>
          </a:p>
          <a:p>
            <a:r>
              <a:rPr lang="en-US" sz="2400" dirty="0" smtClean="0"/>
              <a:t>Mandatory</a:t>
            </a:r>
          </a:p>
          <a:p>
            <a:pPr lvl="1"/>
            <a:r>
              <a:rPr lang="en-US" sz="2000" dirty="0" smtClean="0"/>
              <a:t>Using GPS as reference (GGA or VTG)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Using loop method (LC software) to detect and/or correct for moving bed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801" y="2701505"/>
            <a:ext cx="1528028" cy="14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56" y="5254477"/>
            <a:ext cx="25717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srehmel\AppData\Local\Temp\1\SNAGHTMLc1a311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4" y="4808080"/>
            <a:ext cx="2248195" cy="1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d_A1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8087" y="2931157"/>
            <a:ext cx="14366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MyDocs\My Pictures\WY\DSCF09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31" y="2834585"/>
            <a:ext cx="1731357" cy="13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Calibrate the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Compass calibrations are an attempt to calibrate out heading errors caused by sources near the ADCP and the local area</a:t>
            </a:r>
          </a:p>
          <a:p>
            <a:r>
              <a:rPr lang="en-US" sz="2400" dirty="0" smtClean="0"/>
              <a:t>Minimize deployments exposure to potential interference (truck, cell phones, bridge deck, </a:t>
            </a:r>
            <a:r>
              <a:rPr lang="en-US" sz="2400" dirty="0" err="1" smtClean="0"/>
              <a:t>etc</a:t>
            </a:r>
            <a:r>
              <a:rPr lang="en-US" sz="2400" dirty="0" smtClean="0"/>
              <a:t>)  </a:t>
            </a:r>
          </a:p>
          <a:p>
            <a:r>
              <a:rPr lang="en-US" sz="2400" dirty="0" smtClean="0"/>
              <a:t>Entire deployment should be moved through the calibration routine when practical</a:t>
            </a:r>
          </a:p>
          <a:p>
            <a:r>
              <a:rPr lang="en-US" sz="2400" dirty="0" smtClean="0"/>
              <a:t>Do </a:t>
            </a:r>
            <a:r>
              <a:rPr lang="en-US" sz="2400" u="sng" dirty="0" smtClean="0"/>
              <a:t>not</a:t>
            </a:r>
            <a:r>
              <a:rPr lang="en-US" sz="2400" dirty="0" smtClean="0"/>
              <a:t> simply rotate the ADCP</a:t>
            </a:r>
            <a:endParaRPr lang="en-US" sz="2400" dirty="0"/>
          </a:p>
        </p:txBody>
      </p:sp>
      <p:pic>
        <p:nvPicPr>
          <p:cNvPr id="1026" name="Picture 2" descr="C:\MyDocs\My Pictures\Spring 2011 Classes\DSCF0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5" y="4791454"/>
            <a:ext cx="2000019" cy="1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Docs\My Pictures\Portland 2010 Class photos\IMG_8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49" y="5130676"/>
            <a:ext cx="18764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yDocs\My Pictures\Portland 2010 Class photos\IMG_8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17" y="4714091"/>
            <a:ext cx="1037651" cy="16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yDocs\My Pictures\Portland 2010 Class photos\IMG_8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85" y="5130676"/>
            <a:ext cx="1371165" cy="12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MyDocs\My Pictures\HIFLaTesting\DSCF07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01" y="3852702"/>
            <a:ext cx="1527727" cy="10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MyDocs\adcpdata\May2011Comps\CollinVidsPics\Pics\P50904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17" y="5035510"/>
            <a:ext cx="1843637" cy="13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Compass and Moving Bed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158" y="1157176"/>
            <a:ext cx="5188689" cy="5135563"/>
          </a:xfrm>
        </p:spPr>
        <p:txBody>
          <a:bodyPr anchor="ctr"/>
          <a:lstStyle/>
          <a:p>
            <a:pPr>
              <a:defRPr/>
            </a:pPr>
            <a:r>
              <a:rPr lang="en-US" sz="1800" dirty="0" smtClean="0"/>
              <a:t>Loop Method: preferred MB test – IF you have a </a:t>
            </a:r>
            <a:r>
              <a:rPr lang="en-US" sz="1800" u="sng" dirty="0" smtClean="0"/>
              <a:t>calibrated/accurate compass</a:t>
            </a:r>
            <a:r>
              <a:rPr lang="en-US" sz="1800" dirty="0" smtClean="0"/>
              <a:t> AND can </a:t>
            </a:r>
            <a:r>
              <a:rPr lang="en-US" sz="1800" u="sng" dirty="0" smtClean="0"/>
              <a:t>maintain bottom track</a:t>
            </a:r>
          </a:p>
          <a:p>
            <a:pPr>
              <a:defRPr/>
            </a:pPr>
            <a:r>
              <a:rPr lang="en-US" sz="1800" dirty="0" smtClean="0"/>
              <a:t>Stationary MB test: Pick location most likely to have moving bed, do multiple when in doubt, minimum required MB Test (Use when </a:t>
            </a:r>
            <a:r>
              <a:rPr lang="en-US" sz="1800" u="sng" dirty="0" smtClean="0"/>
              <a:t>no compass, or compass errors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smtClean="0"/>
              <a:t>If there is any doubt in one method collect an </a:t>
            </a:r>
            <a:r>
              <a:rPr lang="en-US" sz="1800" u="sng" dirty="0" smtClean="0"/>
              <a:t>additional test with the other method</a:t>
            </a:r>
          </a:p>
          <a:p>
            <a:pPr>
              <a:defRPr/>
            </a:pPr>
            <a:r>
              <a:rPr lang="en-US" sz="1800" dirty="0" smtClean="0"/>
              <a:t>Use </a:t>
            </a:r>
            <a:r>
              <a:rPr lang="en-US" sz="1800" u="sng" dirty="0" smtClean="0"/>
              <a:t>GPS</a:t>
            </a:r>
            <a:r>
              <a:rPr lang="en-US" sz="1800" dirty="0" smtClean="0"/>
              <a:t> or </a:t>
            </a:r>
            <a:r>
              <a:rPr lang="en-US" sz="1800" u="sng" dirty="0" smtClean="0"/>
              <a:t>loop method </a:t>
            </a:r>
            <a:r>
              <a:rPr lang="en-US" sz="1800" dirty="0" smtClean="0"/>
              <a:t>if a moving bed exists. For instruments without a compass or when there are </a:t>
            </a:r>
            <a:r>
              <a:rPr lang="en-US" sz="1800" u="sng" dirty="0" smtClean="0"/>
              <a:t>compass errors</a:t>
            </a:r>
            <a:r>
              <a:rPr lang="en-US" sz="1800" dirty="0" smtClean="0"/>
              <a:t>, do </a:t>
            </a:r>
            <a:r>
              <a:rPr lang="en-US" sz="1800" u="sng" dirty="0" smtClean="0"/>
              <a:t>multiple</a:t>
            </a:r>
            <a:r>
              <a:rPr lang="en-US" sz="1800" dirty="0" smtClean="0"/>
              <a:t> stationary moving bed tests</a:t>
            </a:r>
          </a:p>
          <a:p>
            <a:pPr>
              <a:defRPr/>
            </a:pPr>
            <a:r>
              <a:rPr lang="en-US" sz="1800" dirty="0" smtClean="0"/>
              <a:t>Always use LC or SMBA for corrections</a:t>
            </a:r>
          </a:p>
          <a:p>
            <a:pPr>
              <a:defRPr/>
            </a:pPr>
            <a:r>
              <a:rPr lang="en-US" sz="1800" dirty="0" smtClean="0"/>
              <a:t>GPS is preferred to corrections if valid GPS GGA or VTG data is available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07" y="4008475"/>
            <a:ext cx="3171893" cy="251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6762" y="1595179"/>
            <a:ext cx="2828261" cy="21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Files\dsm\20100611_MBTel\Narrations\Lesson_5\29.wav"/>
  <p:tag name="PPSNARRATION" val="29,1100769737,C:\Files\dsm\20100611_MBTel\Powerpoint\SW3507-Lesson5_20100611\Media.ppcx"/>
  <p:tag name="AUDIO_IMPORT" val="C:\Users\dmueller\Documents\ADCP Training\MovingBed_TEL\20101221_Final\Narrations\Lesson_5\29.wav"/>
  <p:tag name="AUDIO_ID" val="327"/>
  <p:tag name="ELAPSEDTIME" val="35.292"/>
  <p:tag name="ARTICULATE_SLIDE_GUID" val="ac6bc0ad-d6f0-4270-80f6-830709f04e5e"/>
  <p:tag name="ARTICULATE_SLIDE_PAUSE" val="1"/>
  <p:tag name="ARTICULATE_NAV_LEVEL" val="1"/>
  <p:tag name="ARTICULATE_PLAYLIST_ID" val="-1"/>
  <p:tag name="ARTICULATE_LOCK_SLIDE" val="0"/>
  <p:tag name="ARTICULATE_SLIDE_NAV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dmueller\AppData\Local\Temp\1\articulate\presenter\imgtemp\L1yWO9vv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USGSHA">
  <a:themeElements>
    <a:clrScheme name="HA-Training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HA-Training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HA-Traini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16455</TotalTime>
  <Pages>8</Pages>
  <Words>1212</Words>
  <Application>Microsoft Office PowerPoint</Application>
  <PresentationFormat>On-screen Show (4:3)</PresentationFormat>
  <Paragraphs>192</Paragraphs>
  <Slides>26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USGSHA</vt:lpstr>
      <vt:lpstr>Equation</vt:lpstr>
      <vt:lpstr>ADCP Compass Calibrations</vt:lpstr>
      <vt:lpstr>Today’s Webinar</vt:lpstr>
      <vt:lpstr>ADCP Bottom Track</vt:lpstr>
      <vt:lpstr>Compass Error can cause loop closure error!</vt:lpstr>
      <vt:lpstr>GPS</vt:lpstr>
      <vt:lpstr>Affecting Compass Accuracy</vt:lpstr>
      <vt:lpstr>When to Calibrate Compass</vt:lpstr>
      <vt:lpstr>Calibrate the Deployment</vt:lpstr>
      <vt:lpstr>Compass and Moving Bed</vt:lpstr>
      <vt:lpstr>Detecting Compass Errors</vt:lpstr>
      <vt:lpstr>Compass Error in Shiptrack</vt:lpstr>
      <vt:lpstr>LC Compass Warning</vt:lpstr>
      <vt:lpstr>Loop Ending Downstream</vt:lpstr>
      <vt:lpstr>Potential Issues - Compass</vt:lpstr>
      <vt:lpstr>Rio Grande Compass Calibration</vt:lpstr>
      <vt:lpstr>StreamPro with a Compass</vt:lpstr>
      <vt:lpstr>StreamPro Single Tilt Calibration</vt:lpstr>
      <vt:lpstr>Calibration Failure</vt:lpstr>
      <vt:lpstr>RiverRay - Compass Calibration</vt:lpstr>
      <vt:lpstr>RiverRay - Complete Calibration</vt:lpstr>
      <vt:lpstr>SonTek Calibration with Tethered Boat</vt:lpstr>
      <vt:lpstr>SonTek on a Manned Boat</vt:lpstr>
      <vt:lpstr>RS Live Compass Calibration</vt:lpstr>
      <vt:lpstr>RS Live LC</vt:lpstr>
      <vt:lpstr>Lost BT Impacts Accuracy of Loop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Gettings Up-to-date Tampa 2011</dc:title>
  <dc:creator>Rehmel, Michael S.</dc:creator>
  <cp:lastModifiedBy>Michael S. Rehmel</cp:lastModifiedBy>
  <cp:revision>7689423</cp:revision>
  <cp:lastPrinted>1998-10-28T02:06:24Z</cp:lastPrinted>
  <dcterms:created xsi:type="dcterms:W3CDTF">1995-12-09T23:28:22Z</dcterms:created>
  <dcterms:modified xsi:type="dcterms:W3CDTF">2011-10-28T14:13:51Z</dcterms:modified>
</cp:coreProperties>
</file>